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256" r:id="rId2"/>
    <p:sldId id="283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ED57B-4E34-4EB6-8534-ED5AFB24BC63}" type="datetimeFigureOut">
              <a:rPr lang="en-US" smtClean="0"/>
              <a:t>12/2/2012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598E8-B0BA-4FC3-AC20-CC99D19CB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3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598E8-B0BA-4FC3-AC20-CC99D19CB3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38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about </a:t>
            </a:r>
            <a:r>
              <a:rPr lang="en-US" dirty="0" err="1" smtClean="0"/>
              <a:t>innerHTML</a:t>
            </a:r>
            <a:r>
              <a:rPr lang="en-US" dirty="0" smtClean="0"/>
              <a:t>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598E8-B0BA-4FC3-AC20-CC99D19CB37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29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merely creating a element does not add it to the page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must add the new element as a child of an existing element on the page...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598E8-B0BA-4FC3-AC20-CC99D19CB37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38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both handler functions receive a </a:t>
            </a:r>
            <a:r>
              <a:rPr lang="en-US" dirty="0" err="1" smtClean="0"/>
              <a:t>ui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parameter with info about the event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598E8-B0BA-4FC3-AC20-CC99D19CB37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01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2DBAA4-35CE-476A-A26D-DB8748AB00D1}" type="datetime1">
              <a:rPr lang="en-US" smtClean="0"/>
              <a:t>12/2/2012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1E4BAE-FE27-4D6E-8B99-A34DA757CB41}" type="datetime1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045272-D0C2-437D-AD63-830DE11C64EC}" type="datetime1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6F910-C71D-441C-AF0B-9417E6C0D906}" type="datetime1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4CCC2-9573-469C-BABB-51A7A1317B2C}" type="datetime1">
              <a:rPr lang="en-US" smtClean="0"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CC72B-FE0C-4247-BB30-47CDF478E8FA}" type="datetime1">
              <a:rPr lang="en-US" smtClean="0"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742802-F784-423C-9449-81ABC3B92764}" type="datetime1">
              <a:rPr lang="en-US" smtClean="0"/>
              <a:t>12/2/2012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FAE6A-A938-4C28-9BE0-F15639F95D14}" type="datetime1">
              <a:rPr lang="en-US" smtClean="0"/>
              <a:t>12/2/2012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753CD-1780-4A0E-A720-999C4C34FFC0}" type="datetime1">
              <a:rPr lang="en-US" smtClean="0"/>
              <a:t>12/2/2012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BAF86-9EDA-4E37-996D-F7E746DD8406}" type="datetime1">
              <a:rPr lang="en-US" smtClean="0"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93402D-2C7C-424A-B805-F37F0C1D42A3}" type="datetime1">
              <a:rPr lang="en-US" smtClean="0"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FB3BD5C-F5B4-4071-8C97-3A5E61CFC45C}" type="datetime1">
              <a:rPr lang="en-US" smtClean="0"/>
              <a:t>12/2/2012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06A014-426B-4C2D-A8C3-83F4910F7F7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api.jquery.com/val/" TargetMode="External"/><Relationship Id="rId3" Type="http://schemas.openxmlformats.org/officeDocument/2006/relationships/hyperlink" Target="http://api.jquery.com/hide/" TargetMode="External"/><Relationship Id="rId7" Type="http://schemas.openxmlformats.org/officeDocument/2006/relationships/hyperlink" Target="http://api.jquery.com/text/" TargetMode="External"/><Relationship Id="rId2" Type="http://schemas.openxmlformats.org/officeDocument/2006/relationships/hyperlink" Target="http://api.jquery.com/category/manipulat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jquery.com/html/" TargetMode="External"/><Relationship Id="rId5" Type="http://schemas.openxmlformats.org/officeDocument/2006/relationships/hyperlink" Target="http://api.jquery.com/empty/" TargetMode="External"/><Relationship Id="rId10" Type="http://schemas.openxmlformats.org/officeDocument/2006/relationships/hyperlink" Target="http://api.jquery.com/width/" TargetMode="External"/><Relationship Id="rId4" Type="http://schemas.openxmlformats.org/officeDocument/2006/relationships/hyperlink" Target="http://api.jquery.com/show/" TargetMode="External"/><Relationship Id="rId9" Type="http://schemas.openxmlformats.org/officeDocument/2006/relationships/hyperlink" Target="http://api.jquery.com/height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dom/met_node_insertbefore.asp" TargetMode="External"/><Relationship Id="rId2" Type="http://schemas.openxmlformats.org/officeDocument/2006/relationships/hyperlink" Target="http://www.w3schools.com/dom/met_node_appendchild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dom/met_node_replacechild.asp" TargetMode="External"/><Relationship Id="rId4" Type="http://schemas.openxmlformats.org/officeDocument/2006/relationships/hyperlink" Target="http://www.w3schools.com/dom/met_node_removechild.asp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pi.jquery.com/category/manipul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queryui.com/downlo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queryui.com/demos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jqueryui.com/demos/draggable/" TargetMode="External"/><Relationship Id="rId2" Type="http://schemas.openxmlformats.org/officeDocument/2006/relationships/hyperlink" Target="http://jqueryui.com/demos/sortabl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queryui.com/demos/droppable/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jqueryui.com/demos/sortable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jqueryui.com/demos/draggable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jqueryui.com/demos/draggable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jqueryui.com/demos/droppable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jqueryui.com/demos/droppable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demo.script.aculo.us/shop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jqueryui.com/demos/accordion/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jqueryui.com/demos/tabs/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jqueryui.com/docs/Theming/AP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pi.jquery.com/category/manipulation/class-attribut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HTMLDOM/dom_obj_style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HTMLDOM/dom_obj_style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380: Web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3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Accessing styles in </a:t>
            </a:r>
            <a:r>
              <a:rPr lang="en-US" dirty="0" err="1" smtClean="0">
                <a:effectLst/>
              </a:rPr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0"/>
            <a:ext cx="749808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css</a:t>
            </a:r>
            <a:r>
              <a:rPr lang="en-US" dirty="0"/>
              <a:t> function of the </a:t>
            </a:r>
            <a:r>
              <a:rPr lang="en-US" dirty="0" err="1"/>
              <a:t>jQuery</a:t>
            </a:r>
            <a:r>
              <a:rPr lang="en-US" dirty="0"/>
              <a:t> object allows reading pre-existing styles</a:t>
            </a:r>
          </a:p>
          <a:p>
            <a:r>
              <a:rPr lang="en-US" dirty="0"/>
              <a:t>gives us the familiar font-size syntax instead of </a:t>
            </a:r>
            <a:r>
              <a:rPr lang="en-US" dirty="0" err="1"/>
              <a:t>fontSize</a:t>
            </a:r>
            <a:endParaRPr lang="en-US" dirty="0"/>
          </a:p>
          <a:p>
            <a:r>
              <a:rPr lang="en-US" dirty="0" err="1"/>
              <a:t>css</a:t>
            </a:r>
            <a:r>
              <a:rPr lang="en-US" dirty="0"/>
              <a:t>(</a:t>
            </a:r>
            <a:r>
              <a:rPr lang="en-US" i="1" dirty="0"/>
              <a:t>property</a:t>
            </a:r>
            <a:r>
              <a:rPr lang="en-US" dirty="0"/>
              <a:t>) gets the property value, </a:t>
            </a:r>
            <a:r>
              <a:rPr lang="en-US" dirty="0" err="1"/>
              <a:t>css</a:t>
            </a:r>
            <a:r>
              <a:rPr lang="en-US" dirty="0"/>
              <a:t>(</a:t>
            </a:r>
            <a:r>
              <a:rPr lang="en-US" i="1" dirty="0"/>
              <a:t>property</a:t>
            </a:r>
            <a:r>
              <a:rPr lang="en-US" dirty="0"/>
              <a:t>, </a:t>
            </a:r>
            <a:r>
              <a:rPr lang="en-US" i="1" dirty="0"/>
              <a:t>value</a:t>
            </a:r>
            <a:r>
              <a:rPr lang="en-US" dirty="0"/>
              <a:t>) sets the property value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0" y="1324690"/>
            <a:ext cx="6870471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function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biggerFont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turn text yellow and make it bigger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size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parseInt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css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("font-size"));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("font-size", size + 4 + 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pt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10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something with CSS and changing styles</a:t>
            </a:r>
          </a:p>
          <a:p>
            <a:r>
              <a:rPr lang="en-US" dirty="0" smtClean="0"/>
              <a:t>Write it with DOM and </a:t>
            </a:r>
            <a:r>
              <a:rPr lang="en-US" dirty="0" err="1" smtClean="0"/>
              <a:t>jQuery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8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</a:rPr>
              <a:t>jQuery</a:t>
            </a:r>
            <a:r>
              <a:rPr lang="en-US" dirty="0">
                <a:effectLst/>
              </a:rPr>
              <a:t> method </a:t>
            </a:r>
            <a:r>
              <a:rPr lang="en-US" dirty="0" smtClean="0">
                <a:effectLst/>
              </a:rPr>
              <a:t>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Getters typically operate only on the first of the </a:t>
            </a:r>
            <a:r>
              <a:rPr lang="en-US" sz="2800" dirty="0" err="1"/>
              <a:t>jQuery</a:t>
            </a:r>
            <a:r>
              <a:rPr lang="en-US" sz="2800" dirty="0"/>
              <a:t> object's selected elements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Setters typically operate on all of the selected DOM elements.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200" y="2284598"/>
            <a:ext cx="6982681" cy="1525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 style="font-size: 10px"&gt;10px font size&lt;/li&gt;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 style="font-size: 20px"&gt;20px font size&lt;/li&gt;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 style="font-size: 30px"&gt;30px font size&lt;/li&gt; &lt;/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solidFill>
                <a:srgbClr val="224444"/>
              </a:solidFill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$("li").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("font-size");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returns '10px'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00200" y="4857776"/>
            <a:ext cx="6309420" cy="177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$("li").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("font-size", "15px");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sets all selected elements to ‘15px'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 style="font-size: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15px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"&gt;10px font size&lt;/li&gt;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 style="font-size: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15px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"&gt;20px font size&lt;/li&gt;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 style="font-size: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15px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"&gt;30px font size&lt;/li&gt;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&lt;/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43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</a:rPr>
              <a:t>jQuery</a:t>
            </a:r>
            <a:r>
              <a:rPr lang="en-US" dirty="0">
                <a:effectLst/>
              </a:rPr>
              <a:t> method </a:t>
            </a:r>
            <a:r>
              <a:rPr lang="en-US" dirty="0" smtClean="0">
                <a:effectLst/>
              </a:rPr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getter syntax</a:t>
            </a:r>
            <a:r>
              <a:rPr lang="en-US" sz="2800" b="1" dirty="0" smtClean="0"/>
              <a:t>:</a:t>
            </a:r>
          </a:p>
          <a:p>
            <a:pPr marL="82296" indent="0">
              <a:buNone/>
            </a:pPr>
            <a:endParaRPr lang="en-US" sz="2800" b="1" dirty="0" smtClean="0"/>
          </a:p>
          <a:p>
            <a:r>
              <a:rPr lang="en-US" sz="2800" b="1" dirty="0"/>
              <a:t>setter syntax</a:t>
            </a:r>
            <a:r>
              <a:rPr lang="en-US" sz="2800" b="1" dirty="0" smtClean="0"/>
              <a:t>:</a:t>
            </a:r>
          </a:p>
          <a:p>
            <a:pPr marL="82296" indent="0">
              <a:buNone/>
            </a:pPr>
            <a:endParaRPr lang="en-US" sz="2800" b="1" dirty="0" smtClean="0"/>
          </a:p>
          <a:p>
            <a:r>
              <a:rPr lang="en-US" sz="2800" b="1" dirty="0"/>
              <a:t>multi-setter syntax</a:t>
            </a:r>
            <a:r>
              <a:rPr lang="en-US" sz="2800" b="1" dirty="0" smtClean="0"/>
              <a:t>:</a:t>
            </a:r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modifier </a:t>
            </a:r>
            <a:r>
              <a:rPr lang="en-US" sz="2800" b="1" dirty="0"/>
              <a:t>syntax: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28800" y="1981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propertyName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52600" y="2971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propertyName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value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62919" y="3978619"/>
            <a:ext cx="3728585" cy="127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'propertyName1': value1,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'propertyName2': value2,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52600" y="5918861"/>
            <a:ext cx="6171561" cy="786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propertyName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function(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idx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oldValue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return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newValue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30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effectLst/>
              </a:rPr>
              <a:t>jQuery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method </a:t>
            </a:r>
            <a:r>
              <a:rPr lang="en-US" dirty="0" smtClean="0">
                <a:effectLst/>
              </a:rPr>
              <a:t>returns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303249"/>
              </p:ext>
            </p:extLst>
          </p:nvPr>
        </p:nvGraphicFramePr>
        <p:xfrm>
          <a:off x="1447800" y="2057400"/>
          <a:ext cx="7499350" cy="2103120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method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return type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$("#myid");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jQuery object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$("#myid").children();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jQuery object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$("#myid").css("margin-left");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String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$("#myid").css("margin-left", "10px");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</a:rPr>
                        <a:t>jQuery object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$("#myid").addClass("special");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 err="1">
                          <a:effectLst/>
                        </a:rPr>
                        <a:t>jQuery</a:t>
                      </a:r>
                      <a:r>
                        <a:rPr lang="en-US" b="1" dirty="0">
                          <a:effectLst/>
                        </a:rPr>
                        <a:t> object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47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More </a:t>
            </a:r>
            <a:r>
              <a:rPr lang="en-US" dirty="0">
                <a:effectLst/>
                <a:hlinkClick r:id="rId2"/>
              </a:rPr>
              <a:t>node manipulation</a:t>
            </a:r>
            <a:r>
              <a:rPr lang="en-US" dirty="0">
                <a:effectLst/>
              </a:rPr>
              <a:t> with </a:t>
            </a:r>
            <a:r>
              <a:rPr lang="en-US" dirty="0" err="1" smtClean="0">
                <a:effectLst/>
              </a:rPr>
              <a:t>jQuery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jQuery method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functionality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3"/>
                        </a:rPr>
                        <a:t>.hide()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toggle CSS display: none on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4"/>
                        </a:rPr>
                        <a:t>.show()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toggle CSS display: none off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5"/>
                        </a:rPr>
                        <a:t>.empty()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remove everything inside the element, innerHTML = ""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6"/>
                        </a:rPr>
                        <a:t>.html()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get/set the innerHTML without escaping html tags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7"/>
                        </a:rPr>
                        <a:t>.text()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get/set the innerHTML, HTML escapes the text first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8"/>
                        </a:rPr>
                        <a:t>.val()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get/set the value of a form input, select, textarea, ...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9"/>
                        </a:rPr>
                        <a:t>.height()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get/set the height in pixels, returns a Number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10"/>
                        </a:rPr>
                        <a:t>.width()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get/set the width in pixels, return a Number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93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new nodes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697948"/>
              </p:ext>
            </p:extLst>
          </p:nvPr>
        </p:nvGraphicFramePr>
        <p:xfrm>
          <a:off x="1295400" y="1600200"/>
          <a:ext cx="7499350" cy="1874520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document.createElement("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/>
                        </a:rPr>
                        <a:t>tag</a:t>
                      </a:r>
                      <a:r>
                        <a:rPr lang="en-US">
                          <a:effectLst/>
                        </a:rPr>
                        <a:t>")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creates and returns a new empty DOM node representing an element of that type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document.createTextNode("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/>
                        </a:rPr>
                        <a:t>text</a:t>
                      </a:r>
                      <a:r>
                        <a:rPr lang="en-US">
                          <a:effectLst/>
                        </a:rPr>
                        <a:t>")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creates and returns a text node containing given text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95400" y="3733800"/>
            <a:ext cx="5951950" cy="13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create a new &lt;h2&gt; node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newHeading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document.createElement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("h2")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newHeading.innerHTML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"This is a heading";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newHeading.style.color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"green";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687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Modifying the DOM </a:t>
            </a:r>
            <a:r>
              <a:rPr lang="en-US" dirty="0" smtClean="0">
                <a:effectLst/>
              </a:rPr>
              <a:t>tree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964428"/>
              </p:ext>
            </p:extLst>
          </p:nvPr>
        </p:nvGraphicFramePr>
        <p:xfrm>
          <a:off x="1371600" y="1371600"/>
          <a:ext cx="7499350" cy="2575560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name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2"/>
                        </a:rPr>
                        <a:t>appendChild</a:t>
                      </a:r>
                      <a:r>
                        <a:rPr lang="en-US">
                          <a:effectLst/>
                        </a:rPr>
                        <a:t>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/>
                        </a:rPr>
                        <a:t>node</a:t>
                      </a:r>
                      <a:r>
                        <a:rPr lang="en-US">
                          <a:effectLst/>
                        </a:rPr>
                        <a:t>)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places given node at end of this node's child list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3"/>
                        </a:rPr>
                        <a:t>insertBefore</a:t>
                      </a:r>
                      <a:r>
                        <a:rPr lang="en-US">
                          <a:effectLst/>
                        </a:rPr>
                        <a:t>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/>
                        </a:rPr>
                        <a:t>new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/>
                        </a:rPr>
                        <a:t>old</a:t>
                      </a:r>
                      <a:r>
                        <a:rPr lang="en-US">
                          <a:effectLst/>
                        </a:rPr>
                        <a:t>)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places the given new node in this node's child list just before old child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4"/>
                        </a:rPr>
                        <a:t>removeChild</a:t>
                      </a:r>
                      <a:r>
                        <a:rPr lang="en-US">
                          <a:effectLst/>
                        </a:rPr>
                        <a:t>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/>
                        </a:rPr>
                        <a:t>node</a:t>
                      </a:r>
                      <a:r>
                        <a:rPr lang="en-US">
                          <a:effectLst/>
                        </a:rPr>
                        <a:t>)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removes given node from this node's child list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5"/>
                        </a:rPr>
                        <a:t>replaceChild</a:t>
                      </a:r>
                      <a:r>
                        <a:rPr lang="en-US">
                          <a:effectLst/>
                        </a:rPr>
                        <a:t>(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/>
                        </a:rPr>
                        <a:t>new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 i="1">
                          <a:solidFill>
                            <a:srgbClr val="000044"/>
                          </a:solidFill>
                          <a:effectLst/>
                          <a:latin typeface="Helvetica"/>
                        </a:rPr>
                        <a:t>old</a:t>
                      </a:r>
                      <a:r>
                        <a:rPr lang="en-US">
                          <a:effectLst/>
                        </a:rPr>
                        <a:t>)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replaces given child with new node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17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71600" y="4280940"/>
            <a:ext cx="5980804" cy="10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p =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document.createElement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("p")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p.innerHTML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"A paragraph!";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("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appendChild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(p)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56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Removing a node from the page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18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1524000"/>
            <a:ext cx="7798610" cy="18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bullets =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document.getElementsByTagName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("li");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for 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0;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&lt;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bullets.length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++)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if (bullets[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].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innerHTML.indexOf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("child") &gt;= 0)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bullets[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].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parentNode.removeChild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(bullets[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]);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08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</a:rPr>
              <a:t>jQuery</a:t>
            </a:r>
            <a:r>
              <a:rPr lang="en-US" dirty="0">
                <a:effectLst/>
              </a:rPr>
              <a:t> manipulation </a:t>
            </a:r>
            <a:r>
              <a:rPr lang="en-US" dirty="0" smtClean="0">
                <a:effectLst/>
              </a:rPr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http://api.jquery.com/category/manipulation/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97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Downloading and using </a:t>
            </a:r>
            <a:r>
              <a:rPr lang="en-US" dirty="0" err="1">
                <a:effectLst/>
              </a:rPr>
              <a:t>jQuery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191000"/>
            <a:ext cx="749808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or </a:t>
            </a:r>
            <a:r>
              <a:rPr lang="en-US" dirty="0">
                <a:hlinkClick r:id="rId3"/>
              </a:rPr>
              <a:t>download it</a:t>
            </a:r>
            <a:r>
              <a:rPr lang="en-US" dirty="0"/>
              <a:t>, extract its .</a:t>
            </a:r>
            <a:r>
              <a:rPr lang="en-US" dirty="0" err="1"/>
              <a:t>js</a:t>
            </a:r>
            <a:r>
              <a:rPr lang="en-US" dirty="0"/>
              <a:t> files to your project folder</a:t>
            </a:r>
          </a:p>
          <a:p>
            <a:r>
              <a:rPr lang="en-US" dirty="0"/>
              <a:t>documentation available on the </a:t>
            </a:r>
            <a:r>
              <a:rPr lang="en-US" dirty="0" err="1">
                <a:hlinkClick r:id="rId4"/>
              </a:rPr>
              <a:t>jQuery</a:t>
            </a:r>
            <a:r>
              <a:rPr lang="en-US" dirty="0">
                <a:hlinkClick r:id="rId4"/>
              </a:rPr>
              <a:t> UI API page</a:t>
            </a:r>
            <a:endParaRPr lang="en-US" dirty="0"/>
          </a:p>
          <a:p>
            <a:r>
              <a:rPr lang="en-US" dirty="0"/>
              <a:t>the CSS is optional and only needed for widgets at the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57839" y="1526976"/>
            <a:ext cx="7986161" cy="20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&lt;script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src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="https://ajax.googleapis.com/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ajax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/libs/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jquery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/1.7.2/jquery.min.js"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type="text/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javascript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"&gt;&lt;/script&gt;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&lt;script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src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="https://ajax.googleapis.com/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ajax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/libs/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jqueryui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/1.8.21/jquery-ui.min.js"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	type="text/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javascript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"&gt;&lt;/script&gt;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&lt;!-- If you want the default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widget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stylings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--&gt;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&lt;link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href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="http://ajax.googleapis.com/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ajax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/libs/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jqueryui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/1.8.21/themes/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ui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-lightness/jquery-ui.css"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rel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="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stylesheet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 type="text/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css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 /&gt;</a:t>
            </a: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058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Create nodes in </a:t>
            </a:r>
            <a:r>
              <a:rPr lang="en-US" dirty="0" err="1" smtClean="0">
                <a:effectLst/>
              </a:rPr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066800"/>
          </a:xfrm>
        </p:spPr>
        <p:txBody>
          <a:bodyPr/>
          <a:lstStyle/>
          <a:p>
            <a:r>
              <a:rPr lang="en-US" dirty="0"/>
              <a:t>The $ function to the rescue again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20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81200" y="2008679"/>
            <a:ext cx="3827971" cy="10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newElement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$("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&lt;div&gt;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224444"/>
              </a:solidFill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").append(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newElement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47800" y="2971800"/>
            <a:ext cx="7498080" cy="10668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The previous example becomes with </a:t>
            </a:r>
            <a:r>
              <a:rPr lang="en-US" dirty="0" err="1" smtClean="0"/>
              <a:t>jQuery</a:t>
            </a:r>
            <a:endParaRPr lang="en-US" dirty="0" smtClean="0"/>
          </a:p>
          <a:p>
            <a:pPr marL="402336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$("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li:contains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('child')").remove();</a:t>
            </a:r>
          </a:p>
        </p:txBody>
      </p:sp>
    </p:spTree>
    <p:extLst>
      <p:ext uri="{BB962C8B-B14F-4D97-AF65-F5344CB8AC3E}">
        <p14:creationId xmlns:p14="http://schemas.microsoft.com/office/powerpoint/2010/main" val="4058334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Creating complex nodes in </a:t>
            </a:r>
            <a:r>
              <a:rPr lang="en-US" dirty="0" err="1" smtClean="0">
                <a:effectLst/>
              </a:rPr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The terrible way, this is no better than </a:t>
            </a:r>
            <a:r>
              <a:rPr lang="en-US" sz="2800" b="1" dirty="0" err="1"/>
              <a:t>innerHTML</a:t>
            </a:r>
            <a:r>
              <a:rPr lang="en-US" sz="2800" b="1" dirty="0"/>
              <a:t> </a:t>
            </a:r>
            <a:r>
              <a:rPr lang="en-US" sz="2800" b="1" dirty="0" smtClean="0"/>
              <a:t>hacking</a:t>
            </a:r>
          </a:p>
          <a:p>
            <a:pPr marL="82296" indent="0">
              <a:buNone/>
            </a:pPr>
            <a:endParaRPr lang="en-US" b="1" dirty="0" smtClean="0"/>
          </a:p>
          <a:p>
            <a:r>
              <a:rPr lang="en-US" sz="2800" b="1" dirty="0"/>
              <a:t>The bad way, decent </a:t>
            </a:r>
            <a:r>
              <a:rPr lang="en-US" sz="2800" b="1" dirty="0" err="1"/>
              <a:t>jQuery</a:t>
            </a:r>
            <a:r>
              <a:rPr lang="en-US" sz="2800" b="1" dirty="0"/>
              <a:t>, but we can do </a:t>
            </a:r>
            <a:r>
              <a:rPr lang="en-US" sz="2800" b="1" dirty="0" smtClean="0"/>
              <a:t>better</a:t>
            </a:r>
          </a:p>
          <a:p>
            <a:pPr marL="82296" indent="0">
              <a:buNone/>
            </a:pPr>
            <a:endParaRPr lang="en-US" b="1" dirty="0" smtClean="0"/>
          </a:p>
          <a:p>
            <a:endParaRPr lang="en-US" b="1" dirty="0" smtClean="0"/>
          </a:p>
          <a:p>
            <a:r>
              <a:rPr lang="en-US" sz="2800" b="1" dirty="0" smtClean="0"/>
              <a:t>The </a:t>
            </a:r>
            <a:r>
              <a:rPr lang="en-US" sz="2800" b="1" dirty="0"/>
              <a:t>good way</a:t>
            </a:r>
            <a:endParaRPr lang="en-US" sz="2800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21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05000" y="2286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$("&lt;p id='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 class='special'&gt;My paragraph is awesome!&lt;/p&gt;")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28800" y="3767640"/>
            <a:ext cx="4767331" cy="103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$("&lt;p&gt;")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attr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("id", 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addClass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("special")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.text("My paragraph is awesome!");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28800" y="5426419"/>
            <a:ext cx="4850687" cy="127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$("&lt;p&gt;",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"id": 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"class": "special",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"text": "My paragraph is awesome!"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209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</a:rPr>
              <a:t>jQuery</a:t>
            </a:r>
            <a:r>
              <a:rPr lang="en-US" dirty="0">
                <a:effectLst/>
              </a:rPr>
              <a:t> $ function </a:t>
            </a:r>
            <a:r>
              <a:rPr lang="en-US" dirty="0" smtClean="0">
                <a:effectLst/>
              </a:rPr>
              <a:t>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Responding to the page ready </a:t>
            </a:r>
            <a:r>
              <a:rPr lang="en-US" dirty="0" smtClean="0"/>
              <a:t>event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Identifying elements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$("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selector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", 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context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]);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Upgrading </a:t>
            </a:r>
            <a:r>
              <a:rPr lang="en-US" dirty="0"/>
              <a:t>DOM </a:t>
            </a:r>
            <a:endParaRPr lang="en-US" dirty="0" smtClean="0"/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lements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=$(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elements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 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Creating </a:t>
            </a:r>
            <a:r>
              <a:rPr lang="en-US" dirty="0"/>
              <a:t>new </a:t>
            </a:r>
            <a:r>
              <a:rPr lang="en-US" dirty="0" smtClean="0"/>
              <a:t>elements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$("&lt;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html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&gt;", 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properties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39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Practice: </a:t>
            </a:r>
            <a:r>
              <a:rPr lang="en-US" dirty="0" err="1" smtClean="0"/>
              <a:t>Codeacademy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http://www.codecademy.com/courses/web-beginner-en-GfjC6/0?curriculum_id=50a3fad8c7a770b5fd0007a1#!/exercises/0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0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jQuery</a:t>
            </a:r>
            <a:r>
              <a:rPr lang="en-US" dirty="0" smtClean="0"/>
              <a:t> Visual Effects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66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 smtClean="0"/>
              <a:t>Appear</a:t>
            </a:r>
          </a:p>
          <a:p>
            <a:pPr lvl="1"/>
            <a:r>
              <a:rPr lang="en-US" dirty="0" smtClean="0"/>
              <a:t>show</a:t>
            </a:r>
          </a:p>
          <a:p>
            <a:pPr lvl="1"/>
            <a:r>
              <a:rPr lang="en-US" dirty="0" err="1" smtClean="0"/>
              <a:t>fadeIn</a:t>
            </a:r>
            <a:endParaRPr lang="en-US" dirty="0" smtClean="0"/>
          </a:p>
          <a:p>
            <a:pPr lvl="1"/>
            <a:r>
              <a:rPr lang="en-US" dirty="0" err="1" smtClean="0"/>
              <a:t>slideDown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lide effect</a:t>
            </a:r>
          </a:p>
          <a:p>
            <a:r>
              <a:rPr lang="en-US" dirty="0" smtClean="0"/>
              <a:t>Disappear</a:t>
            </a:r>
          </a:p>
          <a:p>
            <a:pPr lvl="1"/>
            <a:r>
              <a:rPr lang="en-US" dirty="0" smtClean="0"/>
              <a:t>hide</a:t>
            </a:r>
            <a:endParaRPr lang="en-US" dirty="0"/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adeOut</a:t>
            </a:r>
            <a:endParaRPr lang="en-US" dirty="0"/>
          </a:p>
          <a:p>
            <a:pPr lvl="1"/>
            <a:r>
              <a:rPr lang="en-US" dirty="0" err="1" smtClean="0"/>
              <a:t>slideUp</a:t>
            </a:r>
            <a:endParaRPr lang="en-US" dirty="0"/>
          </a:p>
          <a:p>
            <a:pPr lvl="1"/>
            <a:r>
              <a:rPr lang="en-US" dirty="0" smtClean="0"/>
              <a:t>Blind effect</a:t>
            </a:r>
          </a:p>
          <a:p>
            <a:pPr lvl="1"/>
            <a:r>
              <a:rPr lang="en-US" dirty="0" smtClean="0"/>
              <a:t>Bounce effect</a:t>
            </a:r>
          </a:p>
          <a:p>
            <a:pPr lvl="1"/>
            <a:r>
              <a:rPr lang="en-US" dirty="0" smtClean="0"/>
              <a:t>Clip effect</a:t>
            </a:r>
          </a:p>
          <a:p>
            <a:pPr lvl="1"/>
            <a:r>
              <a:rPr lang="en-US" dirty="0" smtClean="0"/>
              <a:t>Drop effect</a:t>
            </a:r>
          </a:p>
          <a:p>
            <a:pPr lvl="1"/>
            <a:r>
              <a:rPr lang="en-US" dirty="0" smtClean="0"/>
              <a:t>Explode effect</a:t>
            </a:r>
          </a:p>
          <a:p>
            <a:pPr lvl="1"/>
            <a:r>
              <a:rPr lang="en-US" dirty="0" smtClean="0"/>
              <a:t>Drop effect</a:t>
            </a:r>
          </a:p>
          <a:p>
            <a:pPr lvl="1"/>
            <a:r>
              <a:rPr lang="en-US" dirty="0" smtClean="0"/>
              <a:t>Explode effect</a:t>
            </a:r>
          </a:p>
          <a:p>
            <a:pPr lvl="1"/>
            <a:r>
              <a:rPr lang="en-US" dirty="0" smtClean="0"/>
              <a:t>Fold effect</a:t>
            </a:r>
          </a:p>
          <a:p>
            <a:pPr lvl="1"/>
            <a:r>
              <a:rPr lang="en-US" dirty="0" smtClean="0"/>
              <a:t>Puff effect</a:t>
            </a:r>
          </a:p>
          <a:p>
            <a:pPr lvl="1"/>
            <a:r>
              <a:rPr lang="en-US" dirty="0" smtClean="0"/>
              <a:t>Size effect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0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attention</a:t>
            </a:r>
          </a:p>
          <a:p>
            <a:pPr lvl="1"/>
            <a:r>
              <a:rPr lang="en-US" dirty="0" smtClean="0"/>
              <a:t>Highlight effect</a:t>
            </a:r>
          </a:p>
          <a:p>
            <a:pPr lvl="1"/>
            <a:r>
              <a:rPr lang="en-US" dirty="0" smtClean="0"/>
              <a:t>Scale effect</a:t>
            </a:r>
          </a:p>
          <a:p>
            <a:pPr lvl="1"/>
            <a:r>
              <a:rPr lang="en-US" dirty="0" smtClean="0"/>
              <a:t>Pulsate effect</a:t>
            </a:r>
          </a:p>
          <a:p>
            <a:pPr lvl="1"/>
            <a:r>
              <a:rPr lang="en-US" dirty="0" smtClean="0"/>
              <a:t>Shake effect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6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Applying effects to an </a:t>
            </a:r>
            <a:r>
              <a:rPr lang="en-US" dirty="0" smtClean="0">
                <a:effectLst/>
              </a:rPr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810000"/>
            <a:ext cx="7498080" cy="1447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the effect will begin to animate on screen (asynchronously) the moment you call it</a:t>
            </a:r>
          </a:p>
          <a:p>
            <a:r>
              <a:rPr lang="en-US" sz="2400" dirty="0"/>
              <a:t>One method is used behind the scenes to do most of the work, animate()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27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1447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element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</a:t>
            </a:r>
            <a:r>
              <a:rPr kumimoji="0" lang="en-US" sz="18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effect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();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for some effects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7800" y="1905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element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.effect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8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effectName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for most effects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2417480"/>
            <a:ext cx="6585136" cy="13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$("#sidebar").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slideUp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()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224444"/>
              </a:solidFill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No need to loop over selected elements, as usual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$("#results &gt; button").effect("pulsate");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4115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Effect </a:t>
            </a:r>
            <a:r>
              <a:rPr lang="en-US" dirty="0" smtClean="0">
                <a:effectLst/>
              </a:rPr>
              <a:t>options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28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00200" y="1201234"/>
            <a:ext cx="4709623" cy="245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element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.effect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effectName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solidFill>
                <a:srgbClr val="224444"/>
              </a:solidFill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option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: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option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: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0200" y="3837641"/>
            <a:ext cx="5267468" cy="13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").effect("explode",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"pieces": 25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80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Effects </a:t>
            </a:r>
            <a:r>
              <a:rPr lang="en-US" dirty="0" smtClean="0">
                <a:effectLst/>
              </a:rPr>
              <a:t>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4419600"/>
            <a:ext cx="7498080" cy="1828800"/>
          </a:xfrm>
        </p:spPr>
        <p:txBody>
          <a:bodyPr>
            <a:normAutofit/>
          </a:bodyPr>
          <a:lstStyle/>
          <a:p>
            <a:r>
              <a:rPr lang="en-US" sz="2400" dirty="0"/>
              <a:t>Effects can be chained like any other </a:t>
            </a:r>
            <a:r>
              <a:rPr lang="en-US" sz="2400" dirty="0" err="1"/>
              <a:t>jQuery</a:t>
            </a:r>
            <a:r>
              <a:rPr lang="en-US" sz="2400" dirty="0"/>
              <a:t> methods</a:t>
            </a:r>
          </a:p>
          <a:p>
            <a:r>
              <a:rPr lang="en-US" sz="2400" dirty="0"/>
              <a:t>Effects are queued, meaning that they will wait until the previous effects finish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29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0" y="1514748"/>
            <a:ext cx="4491614" cy="16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demo_chaining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.effect('pulsate')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.effect('highlight')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.effect('explode');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98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over the 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 smtClean="0"/>
              <a:t>DOM</a:t>
            </a:r>
          </a:p>
          <a:p>
            <a:pPr marL="82296" indent="0">
              <a:buNone/>
            </a:pPr>
            <a:endParaRPr lang="en-US" dirty="0" smtClean="0"/>
          </a:p>
          <a:p>
            <a:endParaRPr lang="en-US" dirty="0"/>
          </a:p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Using </a:t>
            </a:r>
            <a:r>
              <a:rPr lang="en-US" dirty="0" err="1"/>
              <a:t>jQuery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28800" y="2133600"/>
            <a:ext cx="5049459" cy="127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document.querySelectorAll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("li");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for 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0;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&lt;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elems.length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++)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e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do stuff with 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4407231"/>
            <a:ext cx="3590727" cy="786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$("li").each(function(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idx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e)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do stuff with 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98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Effect </a:t>
            </a:r>
            <a:r>
              <a:rPr lang="en-US" dirty="0" smtClean="0">
                <a:effectLst/>
              </a:rPr>
              <a:t>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124200"/>
          </a:xfrm>
        </p:spPr>
        <p:txBody>
          <a:bodyPr>
            <a:normAutofit/>
          </a:bodyPr>
          <a:lstStyle/>
          <a:p>
            <a:r>
              <a:rPr lang="en-US" sz="2800" dirty="0"/>
              <a:t>You can specify how long an effect takes with the duration option</a:t>
            </a:r>
          </a:p>
          <a:p>
            <a:r>
              <a:rPr lang="en-US" sz="2800" dirty="0"/>
              <a:t>Almost all effects support this option</a:t>
            </a:r>
          </a:p>
          <a:p>
            <a:r>
              <a:rPr lang="en-US" sz="2800" dirty="0"/>
              <a:t>Can be one of slow, normal, fast or any number in milliseconds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30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00200" y="4161550"/>
            <a:ext cx="5328382" cy="5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').effect('puff', {},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duration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803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Custom effects - animate</a:t>
            </a:r>
            <a:r>
              <a:rPr lang="en-US" dirty="0" smtClean="0">
                <a:effectLst/>
              </a:rPr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7498080" cy="2667000"/>
          </a:xfrm>
        </p:spPr>
        <p:txBody>
          <a:bodyPr>
            <a:normAutofit/>
          </a:bodyPr>
          <a:lstStyle/>
          <a:p>
            <a:r>
              <a:rPr lang="en-US" sz="2800" dirty="0"/>
              <a:t>You can animate any numeric property you want</a:t>
            </a:r>
          </a:p>
          <a:p>
            <a:r>
              <a:rPr lang="en-US" sz="2800" dirty="0"/>
              <a:t>You can also animate these</a:t>
            </a:r>
          </a:p>
          <a:p>
            <a:pPr lvl="1"/>
            <a:r>
              <a:rPr lang="en-US" sz="2400" dirty="0"/>
              <a:t>color</a:t>
            </a:r>
          </a:p>
          <a:p>
            <a:pPr lvl="1"/>
            <a:r>
              <a:rPr lang="en-US" sz="2400" dirty="0"/>
              <a:t>background-color</a:t>
            </a:r>
          </a:p>
          <a:p>
            <a:pPr marL="82296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31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0" y="1570750"/>
            <a:ext cx="5621732" cy="5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').animate(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properties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duration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0" y="4653592"/>
            <a:ext cx="4809009" cy="174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.animate(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 smtClean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'font-size': '80px',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 smtClean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'color': 'green'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1000);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527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Custom effects </a:t>
            </a:r>
            <a:r>
              <a:rPr lang="en-US" dirty="0" smtClean="0">
                <a:effectLst/>
              </a:rPr>
              <a:t>easing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2286000"/>
          </a:xfrm>
        </p:spPr>
        <p:txBody>
          <a:bodyPr>
            <a:normAutofit/>
          </a:bodyPr>
          <a:lstStyle/>
          <a:p>
            <a:r>
              <a:rPr lang="en-US" sz="2800" dirty="0"/>
              <a:t>Your animations don't have to progress linearly</a:t>
            </a:r>
          </a:p>
          <a:p>
            <a:r>
              <a:rPr lang="en-US" sz="2800" dirty="0"/>
              <a:t>There are many other options</a:t>
            </a:r>
          </a:p>
          <a:p>
            <a:pPr lvl="1"/>
            <a:r>
              <a:rPr lang="en-US" sz="2400" dirty="0"/>
              <a:t>slide</a:t>
            </a:r>
          </a:p>
          <a:p>
            <a:pPr lvl="1"/>
            <a:r>
              <a:rPr lang="en-US" sz="2400" dirty="0" err="1" smtClean="0"/>
              <a:t>easeInSin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32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0" y="1385922"/>
            <a:ext cx="6455293" cy="82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.animate(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properties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duration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], 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easing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0" y="4267200"/>
            <a:ext cx="4809009" cy="174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.animate({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'font-size': '80px',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'color': 'green'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}, 1000,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easeOutBounce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4101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ffectLst/>
              </a:rPr>
              <a:t>Better Custom Effects* - toggleClass()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* if you don't need easing or special options</a:t>
            </a:r>
          </a:p>
          <a:p>
            <a:r>
              <a:rPr lang="en-US" sz="2800" smtClean="0"/>
              <a:t>use the toggleClass method with its optional duration parameter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33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05887" y="3124200"/>
            <a:ext cx="4765728" cy="1433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.special {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font-size: 50px;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color: red;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toggleClass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'special'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3000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642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Adding delay</a:t>
            </a:r>
            <a:r>
              <a:rPr lang="en-US" dirty="0" smtClean="0">
                <a:effectLst/>
              </a:rPr>
              <a:t>()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34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71162" y="1374016"/>
            <a:ext cx="3603551" cy="20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.effect('pulsate')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.delay(1000)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slideUp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.delay(3000)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.show('fast');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084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Effect complete </a:t>
            </a:r>
            <a:r>
              <a:rPr lang="en-US" dirty="0" smtClean="0">
                <a:effectLst/>
              </a:rPr>
              <a:t>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438400"/>
            <a:ext cx="7498080" cy="1905000"/>
          </a:xfrm>
        </p:spPr>
        <p:txBody>
          <a:bodyPr/>
          <a:lstStyle/>
          <a:p>
            <a:r>
              <a:rPr lang="en-US" sz="2400" dirty="0" smtClean="0"/>
              <a:t>All </a:t>
            </a:r>
            <a:r>
              <a:rPr lang="en-US" sz="2400" dirty="0"/>
              <a:t>effects can take a fourth optional callback parameter that is called when the animation ends</a:t>
            </a:r>
          </a:p>
          <a:p>
            <a:r>
              <a:rPr lang="en-US" sz="2400" dirty="0"/>
              <a:t>the callback can use the this keyword as usual to address the element the effect was attached to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35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66800" y="1465099"/>
            <a:ext cx="8157682" cy="5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").effect('puff', 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options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], 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duration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],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[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function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66800" y="4158574"/>
            <a:ext cx="7617470" cy="11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').effect('clip', {}, 'default',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function()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alert('finished');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4634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Drag and </a:t>
            </a:r>
            <a:r>
              <a:rPr lang="en-US" dirty="0" smtClean="0">
                <a:effectLst/>
              </a:rPr>
              <a:t>drop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err="1"/>
              <a:t>j</a:t>
            </a:r>
            <a:r>
              <a:rPr lang="en-US" dirty="0" err="1" smtClean="0"/>
              <a:t>Query</a:t>
            </a:r>
            <a:r>
              <a:rPr lang="en-US" dirty="0" smtClean="0"/>
              <a:t> </a:t>
            </a:r>
            <a:r>
              <a:rPr lang="en-US" dirty="0"/>
              <a:t>UI provides several methods for creating drag-and-drop functionality:</a:t>
            </a:r>
          </a:p>
          <a:p>
            <a:r>
              <a:rPr lang="en-US" dirty="0">
                <a:hlinkClick r:id="rId2"/>
              </a:rPr>
              <a:t>Sortable</a:t>
            </a:r>
            <a:r>
              <a:rPr lang="en-US" dirty="0"/>
              <a:t> : a list of items that can be reordered</a:t>
            </a:r>
          </a:p>
          <a:p>
            <a:r>
              <a:rPr lang="en-US" dirty="0" err="1">
                <a:hlinkClick r:id="rId3"/>
              </a:rPr>
              <a:t>Draggable</a:t>
            </a:r>
            <a:r>
              <a:rPr lang="en-US" dirty="0"/>
              <a:t> : an element that can be dragged</a:t>
            </a:r>
          </a:p>
          <a:p>
            <a:r>
              <a:rPr lang="en-US" dirty="0" err="1">
                <a:hlinkClick r:id="rId4"/>
              </a:rPr>
              <a:t>Dropable</a:t>
            </a:r>
            <a:r>
              <a:rPr lang="en-US" dirty="0"/>
              <a:t> : elements on which a </a:t>
            </a:r>
            <a:r>
              <a:rPr lang="en-US" dirty="0" err="1"/>
              <a:t>Draggable</a:t>
            </a:r>
            <a:r>
              <a:rPr lang="en-US" dirty="0"/>
              <a:t> can be dropped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483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effectLst/>
                <a:hlinkClick r:id="rId2"/>
              </a:rPr>
              <a:t>Sortable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438400"/>
            <a:ext cx="7498080" cy="3810000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/>
              <a:t>specifies a list (</a:t>
            </a:r>
            <a:r>
              <a:rPr lang="en-US" dirty="0" err="1"/>
              <a:t>ul</a:t>
            </a:r>
            <a:r>
              <a:rPr lang="en-US" dirty="0"/>
              <a:t>, </a:t>
            </a:r>
            <a:r>
              <a:rPr lang="en-US" dirty="0" err="1"/>
              <a:t>ol</a:t>
            </a:r>
            <a:r>
              <a:rPr lang="en-US" dirty="0"/>
              <a:t>) as being able to be dragged into any order</a:t>
            </a:r>
          </a:p>
          <a:p>
            <a:r>
              <a:rPr lang="en-US" dirty="0"/>
              <a:t>with some </a:t>
            </a:r>
            <a:r>
              <a:rPr lang="en-US" dirty="0" err="1"/>
              <a:t>stylings</a:t>
            </a:r>
            <a:r>
              <a:rPr lang="en-US" dirty="0"/>
              <a:t> you can get rid of the list look and sort any grouping of elements</a:t>
            </a:r>
          </a:p>
          <a:p>
            <a:r>
              <a:rPr lang="en-US" dirty="0"/>
              <a:t>implemented internally using </a:t>
            </a:r>
            <a:r>
              <a:rPr lang="en-US" dirty="0" err="1"/>
              <a:t>Draggables</a:t>
            </a:r>
            <a:r>
              <a:rPr lang="en-US" dirty="0"/>
              <a:t> and </a:t>
            </a:r>
            <a:r>
              <a:rPr lang="en-US" dirty="0" err="1" smtClean="0"/>
              <a:t>Droppables</a:t>
            </a:r>
            <a:endParaRPr lang="en-US" dirty="0" smtClean="0"/>
          </a:p>
          <a:p>
            <a:r>
              <a:rPr lang="en-US" dirty="0"/>
              <a:t>to make a list un-sortable again, call .sortable('destroy') on the sortable element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37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80455" y="1585449"/>
            <a:ext cx="4667945" cy="548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').sortable([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options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1898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/>
              <a:t>options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disabled</a:t>
            </a:r>
            <a:endParaRPr lang="en-US" dirty="0"/>
          </a:p>
          <a:p>
            <a:pPr lvl="1"/>
            <a:r>
              <a:rPr lang="en-US" dirty="0" err="1"/>
              <a:t>appendTo</a:t>
            </a:r>
            <a:endParaRPr lang="en-US" dirty="0"/>
          </a:p>
          <a:p>
            <a:pPr lvl="1"/>
            <a:r>
              <a:rPr lang="en-US" dirty="0"/>
              <a:t>axis</a:t>
            </a:r>
          </a:p>
          <a:p>
            <a:pPr lvl="1"/>
            <a:r>
              <a:rPr lang="en-US" dirty="0"/>
              <a:t>cancel</a:t>
            </a:r>
          </a:p>
          <a:p>
            <a:pPr lvl="1"/>
            <a:r>
              <a:rPr lang="en-US" dirty="0" err="1"/>
              <a:t>connectWith</a:t>
            </a:r>
            <a:endParaRPr lang="en-US" dirty="0"/>
          </a:p>
          <a:p>
            <a:pPr lvl="1"/>
            <a:r>
              <a:rPr lang="en-US" dirty="0"/>
              <a:t>containment</a:t>
            </a:r>
          </a:p>
          <a:p>
            <a:pPr lvl="1"/>
            <a:r>
              <a:rPr lang="en-US" dirty="0"/>
              <a:t>cursor</a:t>
            </a:r>
          </a:p>
          <a:p>
            <a:pPr lvl="1"/>
            <a:r>
              <a:rPr lang="en-US" dirty="0" err="1"/>
              <a:t>cursorAt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delay</a:t>
            </a:r>
            <a:endParaRPr lang="en-US" dirty="0"/>
          </a:p>
          <a:p>
            <a:pPr lvl="1"/>
            <a:r>
              <a:rPr lang="en-US" dirty="0"/>
              <a:t>distance</a:t>
            </a:r>
          </a:p>
          <a:p>
            <a:pPr lvl="1"/>
            <a:r>
              <a:rPr lang="en-US" dirty="0" err="1"/>
              <a:t>dropOnEmpty</a:t>
            </a:r>
            <a:endParaRPr lang="en-US" dirty="0"/>
          </a:p>
          <a:p>
            <a:pPr lvl="1"/>
            <a:r>
              <a:rPr lang="en-US" dirty="0" err="1"/>
              <a:t>forceHelperSize</a:t>
            </a:r>
            <a:endParaRPr lang="en-US" dirty="0"/>
          </a:p>
          <a:p>
            <a:pPr lvl="1"/>
            <a:r>
              <a:rPr lang="en-US" dirty="0"/>
              <a:t>opacity</a:t>
            </a:r>
          </a:p>
          <a:p>
            <a:pPr lvl="1"/>
            <a:r>
              <a:rPr lang="en-US" dirty="0"/>
              <a:t>revert</a:t>
            </a:r>
          </a:p>
          <a:p>
            <a:pPr lvl="1"/>
            <a:r>
              <a:rPr lang="en-US" dirty="0"/>
              <a:t>tolerance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593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Sortable </a:t>
            </a:r>
            <a:r>
              <a:rPr lang="en-US" dirty="0" smtClean="0">
                <a:effectLst/>
              </a:rPr>
              <a:t>demo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39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0" y="1447800"/>
            <a:ext cx="3180358" cy="236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ol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id="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simpsons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&lt;li&gt;Homer&lt;/li&gt;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&lt;li&gt;Marge&lt;/li&gt;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&lt;li&gt;Bart&lt;/li&gt;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&lt;li&gt;Lisa&lt;/li&gt;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&lt;li&gt;Maggie&lt;/li&gt;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&lt;/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ol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0" y="4049946"/>
            <a:ext cx="4732065" cy="11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$(function()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simpsons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").sortable();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13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Inside the </a:t>
            </a:r>
            <a:r>
              <a:rPr lang="en-US" dirty="0" err="1">
                <a:effectLst/>
              </a:rPr>
              <a:t>jQuery</a:t>
            </a:r>
            <a:r>
              <a:rPr lang="en-US" dirty="0">
                <a:effectLst/>
              </a:rPr>
              <a:t> each </a:t>
            </a:r>
            <a:r>
              <a:rPr lang="en-US" dirty="0" smtClean="0">
                <a:effectLst/>
              </a:rPr>
              <a:t>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return false to exit the loop early</a:t>
            </a:r>
          </a:p>
          <a:p>
            <a:r>
              <a:rPr lang="en-US" sz="2800" dirty="0"/>
              <a:t>e is a plain old DOM object</a:t>
            </a:r>
          </a:p>
          <a:p>
            <a:pPr lvl="1"/>
            <a:r>
              <a:rPr lang="en-US" sz="2400" dirty="0"/>
              <a:t>We can upgrade it again using $ if we want</a:t>
            </a:r>
          </a:p>
          <a:p>
            <a:pPr marL="82296" indent="0">
              <a:buNone/>
            </a:pPr>
            <a:r>
              <a:rPr lang="en-US" sz="2800" dirty="0" smtClean="0"/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$("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li").each(function(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e) {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 $(e); // do stuff with e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82296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}); 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200" y="1371600"/>
            <a:ext cx="4052391" cy="10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$("li").each(function(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idx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e)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do stuff with 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318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Sortable list </a:t>
            </a:r>
            <a:r>
              <a:rPr lang="en-US" dirty="0" smtClean="0">
                <a:effectLst/>
              </a:rPr>
              <a:t>events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715992"/>
              </p:ext>
            </p:extLst>
          </p:nvPr>
        </p:nvGraphicFramePr>
        <p:xfrm>
          <a:off x="1295400" y="1600200"/>
          <a:ext cx="7499350" cy="1600200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event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description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change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when any list item hovers over a new position while dragging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update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when a list item is dropped into a new position (more useful)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40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95400" y="3339083"/>
            <a:ext cx="5899051" cy="21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$(function()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simpsons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").sortable({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'update': function(event,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ui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1" dirty="0" smtClean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Do stuff here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b="1" dirty="0" smtClean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7378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Sortable list </a:t>
            </a:r>
            <a:r>
              <a:rPr lang="en-US" dirty="0" smtClean="0">
                <a:effectLst/>
              </a:rPr>
              <a:t>events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41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2636" y="1359133"/>
            <a:ext cx="6706964" cy="3593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$(function()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simpsons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").sortable({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'update':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listUpdate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224444"/>
              </a:solidFill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function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listUpdate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(event,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can do anything I want here; effects,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	//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an Ajax request, etc.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ui.item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.effect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('shake');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2951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Sortable "methods</a:t>
            </a:r>
            <a:r>
              <a:rPr lang="en-US" dirty="0" smtClean="0">
                <a:effectLst/>
              </a:rPr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895600"/>
            <a:ext cx="7498080" cy="3505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jQuery</a:t>
            </a:r>
            <a:r>
              <a:rPr lang="en-US" dirty="0"/>
              <a:t> plugins, like </a:t>
            </a:r>
            <a:r>
              <a:rPr lang="en-US" dirty="0" err="1"/>
              <a:t>jQuery</a:t>
            </a:r>
            <a:r>
              <a:rPr lang="en-US" dirty="0"/>
              <a:t> UI have an odd syntax for methods</a:t>
            </a:r>
          </a:p>
          <a:p>
            <a:r>
              <a:rPr lang="en-US" dirty="0"/>
              <a:t>sortable methods</a:t>
            </a:r>
          </a:p>
          <a:p>
            <a:pPr lvl="1"/>
            <a:r>
              <a:rPr lang="en-US" dirty="0"/>
              <a:t>destroy</a:t>
            </a:r>
          </a:p>
          <a:p>
            <a:pPr lvl="1"/>
            <a:r>
              <a:rPr lang="en-US" dirty="0"/>
              <a:t>disable</a:t>
            </a:r>
          </a:p>
          <a:p>
            <a:pPr lvl="1"/>
            <a:r>
              <a:rPr lang="en-US" dirty="0"/>
              <a:t>enable</a:t>
            </a:r>
          </a:p>
          <a:p>
            <a:pPr lvl="1"/>
            <a:r>
              <a:rPr lang="en-US" dirty="0"/>
              <a:t>option</a:t>
            </a:r>
          </a:p>
          <a:p>
            <a:pPr lvl="1"/>
            <a:r>
              <a:rPr lang="en-US" dirty="0"/>
              <a:t>refresh</a:t>
            </a:r>
          </a:p>
          <a:p>
            <a:pPr lvl="1"/>
            <a:r>
              <a:rPr lang="en-US" dirty="0"/>
              <a:t>cancel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42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0" y="1148392"/>
            <a:ext cx="7263207" cy="174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my_list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').sortable('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methodName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', 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arguments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rgbClr val="224444"/>
              </a:solidFill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Some examples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my_list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').sortable(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'destroy'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my_list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').sortable(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'option'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'cursor'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'pointer'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9121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err="1" smtClean="0">
                <a:effectLst/>
                <a:hlinkClick r:id="rId2"/>
              </a:rPr>
              <a:t>Draggable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581400"/>
            <a:ext cx="7498080" cy="2667000"/>
          </a:xfrm>
        </p:spPr>
        <p:txBody>
          <a:bodyPr numCol="1">
            <a:normAutofit/>
          </a:bodyPr>
          <a:lstStyle/>
          <a:p>
            <a:r>
              <a:rPr lang="en-US" dirty="0"/>
              <a:t>specifies an element as being able to be dragged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43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0" y="2088125"/>
            <a:ext cx="4385816" cy="548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draggable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options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4797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err="1" smtClean="0">
                <a:effectLst/>
                <a:hlinkClick r:id="rId2"/>
              </a:rPr>
              <a:t>Draggable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en-US" dirty="0"/>
              <a:t>Options:</a:t>
            </a:r>
          </a:p>
          <a:p>
            <a:pPr lvl="1"/>
            <a:r>
              <a:rPr lang="en-US" dirty="0"/>
              <a:t>disabled</a:t>
            </a:r>
          </a:p>
          <a:p>
            <a:pPr lvl="1"/>
            <a:r>
              <a:rPr lang="en-US" dirty="0" err="1"/>
              <a:t>appendTo</a:t>
            </a:r>
            <a:endParaRPr lang="en-US" dirty="0"/>
          </a:p>
          <a:p>
            <a:pPr lvl="1"/>
            <a:r>
              <a:rPr lang="en-US" dirty="0" err="1"/>
              <a:t>addClasses</a:t>
            </a:r>
            <a:endParaRPr lang="en-US" dirty="0"/>
          </a:p>
          <a:p>
            <a:pPr lvl="1"/>
            <a:r>
              <a:rPr lang="en-US" dirty="0" err="1"/>
              <a:t>connectToSortable</a:t>
            </a:r>
            <a:endParaRPr lang="en-US" dirty="0"/>
          </a:p>
          <a:p>
            <a:pPr lvl="1"/>
            <a:r>
              <a:rPr lang="en-US" dirty="0"/>
              <a:t>delay</a:t>
            </a:r>
          </a:p>
          <a:p>
            <a:pPr lvl="1"/>
            <a:r>
              <a:rPr lang="en-US" dirty="0"/>
              <a:t>distance</a:t>
            </a:r>
          </a:p>
          <a:p>
            <a:pPr lvl="1"/>
            <a:r>
              <a:rPr lang="en-US" dirty="0"/>
              <a:t>grid</a:t>
            </a:r>
          </a:p>
          <a:p>
            <a:r>
              <a:rPr lang="en-US" dirty="0"/>
              <a:t>Methods:</a:t>
            </a:r>
          </a:p>
          <a:p>
            <a:pPr lvl="1"/>
            <a:r>
              <a:rPr lang="en-US" dirty="0"/>
              <a:t>destroy</a:t>
            </a:r>
          </a:p>
          <a:p>
            <a:pPr lvl="1"/>
            <a:r>
              <a:rPr lang="en-US" dirty="0"/>
              <a:t>disable</a:t>
            </a:r>
          </a:p>
          <a:p>
            <a:pPr lvl="1"/>
            <a:r>
              <a:rPr lang="en-US" dirty="0"/>
              <a:t>enable</a:t>
            </a:r>
          </a:p>
          <a:p>
            <a:pPr lvl="1"/>
            <a:r>
              <a:rPr lang="en-US" dirty="0"/>
              <a:t>option</a:t>
            </a:r>
          </a:p>
          <a:p>
            <a:pPr lvl="1"/>
            <a:r>
              <a:rPr lang="en-US" dirty="0"/>
              <a:t>widget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smtClean="0"/>
          </a:p>
          <a:p>
            <a:r>
              <a:rPr lang="en-US" smtClean="0"/>
              <a:t>Events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create</a:t>
            </a:r>
          </a:p>
          <a:p>
            <a:pPr lvl="1"/>
            <a:r>
              <a:rPr lang="en-US" dirty="0"/>
              <a:t>start</a:t>
            </a:r>
          </a:p>
          <a:p>
            <a:pPr lvl="1"/>
            <a:r>
              <a:rPr lang="en-US" dirty="0"/>
              <a:t>drag</a:t>
            </a:r>
          </a:p>
          <a:p>
            <a:pPr lvl="1"/>
            <a:r>
              <a:rPr lang="en-US" dirty="0"/>
              <a:t>stop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002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</a:rPr>
              <a:t>Draggable</a:t>
            </a:r>
            <a:r>
              <a:rPr lang="en-US" dirty="0">
                <a:effectLst/>
              </a:rPr>
              <a:t> </a:t>
            </a:r>
            <a:r>
              <a:rPr lang="en-US" dirty="0" smtClean="0">
                <a:effectLst/>
              </a:rPr>
              <a:t>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45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66800" y="1378481"/>
            <a:ext cx="8322791" cy="174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&lt;div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id="draggabledemo1"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Draggable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demo 1. Default options.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&lt;/div&gt;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&lt;div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id="draggabledemo2"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Draggable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demo 2.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{'grid': [40,40], 'revert': true}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&lt;/div&gt;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66800" y="3586792"/>
            <a:ext cx="4796185" cy="174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$('#draggabledemo1')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.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draggable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()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$('#draggabledemo2').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draggable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'revert': true,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'grid': [40, 40]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75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effectLst/>
                <a:hlinkClick r:id="rId2"/>
              </a:rPr>
              <a:t>Droppable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124200"/>
            <a:ext cx="7498080" cy="3124200"/>
          </a:xfrm>
        </p:spPr>
        <p:txBody>
          <a:bodyPr/>
          <a:lstStyle/>
          <a:p>
            <a:r>
              <a:rPr lang="en-US" dirty="0"/>
              <a:t>specifies an element as being able to </a:t>
            </a:r>
            <a:r>
              <a:rPr lang="en-US" dirty="0" smtClean="0"/>
              <a:t>receive </a:t>
            </a:r>
            <a:r>
              <a:rPr lang="en-US" dirty="0" err="1" smtClean="0"/>
              <a:t>draggables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46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2088125"/>
            <a:ext cx="4385816" cy="548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').droppable([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options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7876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effectLst/>
                <a:hlinkClick r:id="rId2"/>
              </a:rPr>
              <a:t>Droppable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en-US" dirty="0"/>
              <a:t>Options:</a:t>
            </a:r>
          </a:p>
          <a:p>
            <a:pPr lvl="1"/>
            <a:r>
              <a:rPr lang="en-US" dirty="0"/>
              <a:t>disabled</a:t>
            </a:r>
          </a:p>
          <a:p>
            <a:pPr lvl="1"/>
            <a:r>
              <a:rPr lang="en-US" dirty="0"/>
              <a:t>accept</a:t>
            </a:r>
          </a:p>
          <a:p>
            <a:pPr lvl="1"/>
            <a:r>
              <a:rPr lang="en-US" dirty="0" err="1"/>
              <a:t>activeClass</a:t>
            </a:r>
            <a:endParaRPr lang="en-US" dirty="0"/>
          </a:p>
          <a:p>
            <a:pPr lvl="1"/>
            <a:r>
              <a:rPr lang="en-US" dirty="0" err="1"/>
              <a:t>hoverClass</a:t>
            </a:r>
            <a:endParaRPr lang="en-US" dirty="0"/>
          </a:p>
          <a:p>
            <a:pPr lvl="1"/>
            <a:r>
              <a:rPr lang="en-US" dirty="0"/>
              <a:t>scope</a:t>
            </a:r>
          </a:p>
          <a:p>
            <a:pPr lvl="1"/>
            <a:r>
              <a:rPr lang="en-US" dirty="0"/>
              <a:t>greedy</a:t>
            </a:r>
          </a:p>
          <a:p>
            <a:pPr lvl="1"/>
            <a:r>
              <a:rPr lang="en-US" dirty="0"/>
              <a:t>tolerance</a:t>
            </a:r>
          </a:p>
          <a:p>
            <a:endParaRPr lang="en-US" dirty="0" smtClean="0"/>
          </a:p>
          <a:p>
            <a:r>
              <a:rPr lang="en-US" dirty="0" smtClean="0"/>
              <a:t>Methods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destroy</a:t>
            </a:r>
          </a:p>
          <a:p>
            <a:pPr lvl="1"/>
            <a:r>
              <a:rPr lang="en-US" dirty="0"/>
              <a:t>disable</a:t>
            </a:r>
          </a:p>
          <a:p>
            <a:pPr lvl="1"/>
            <a:r>
              <a:rPr lang="en-US" dirty="0"/>
              <a:t>enable</a:t>
            </a:r>
          </a:p>
          <a:p>
            <a:pPr lvl="1"/>
            <a:r>
              <a:rPr lang="en-US" dirty="0"/>
              <a:t>option</a:t>
            </a:r>
          </a:p>
          <a:p>
            <a:pPr lvl="1"/>
            <a:r>
              <a:rPr lang="en-US" dirty="0"/>
              <a:t>widget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create</a:t>
            </a:r>
          </a:p>
          <a:p>
            <a:pPr lvl="1"/>
            <a:r>
              <a:rPr lang="en-US" dirty="0"/>
              <a:t>over</a:t>
            </a:r>
          </a:p>
          <a:p>
            <a:pPr lvl="1"/>
            <a:r>
              <a:rPr lang="en-US" dirty="0"/>
              <a:t>out</a:t>
            </a:r>
          </a:p>
          <a:p>
            <a:pPr lvl="1"/>
            <a:r>
              <a:rPr lang="en-US" b="1" dirty="0"/>
              <a:t>drop</a:t>
            </a:r>
            <a:endParaRPr lang="en-US" dirty="0"/>
          </a:p>
          <a:p>
            <a:pPr lvl="1"/>
            <a:r>
              <a:rPr lang="en-US" dirty="0"/>
              <a:t>activate</a:t>
            </a:r>
          </a:p>
          <a:p>
            <a:pPr lvl="1"/>
            <a:r>
              <a:rPr lang="en-US" dirty="0"/>
              <a:t>deactivate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149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Drag/drop </a:t>
            </a:r>
            <a:r>
              <a:rPr lang="en-US" u="sng" dirty="0">
                <a:effectLst/>
                <a:hlinkClick r:id="rId2"/>
              </a:rPr>
              <a:t>shopping </a:t>
            </a:r>
            <a:r>
              <a:rPr lang="en-US" u="sng" dirty="0" smtClean="0">
                <a:effectLst/>
                <a:hlinkClick r:id="rId2"/>
              </a:rPr>
              <a:t>demo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48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1537741"/>
            <a:ext cx="6838410" cy="10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&lt;img id="shirt" src="images/shirt.png" alt="shirt" /&gt;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&lt;img id="cup" src="images/cup.png" alt="cup" /&gt;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&lt;div id="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droptarget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"&gt;&lt;/div&gt;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81920" y="2744579"/>
            <a:ext cx="6495368" cy="2701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$('#shirt').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draggable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$('#cup').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draggable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droptarget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droppable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'drop':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productDrop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224444"/>
              </a:solidFill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function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productDrop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(event,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alert("You dropped " +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ui.item.attr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('id'));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7143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Auto-completing text </a:t>
            </a:r>
            <a:r>
              <a:rPr lang="en-US" dirty="0" smtClean="0">
                <a:effectLst/>
              </a:rPr>
              <a:t>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dirty="0" err="1"/>
              <a:t>Scriptaculous</a:t>
            </a:r>
            <a:r>
              <a:rPr lang="en-US" sz="2800" dirty="0"/>
              <a:t> offers ways to make a text box that auto-completes based on prefix </a:t>
            </a:r>
            <a:r>
              <a:rPr lang="en-US" sz="2800" dirty="0" smtClean="0"/>
              <a:t>strings :</a:t>
            </a:r>
          </a:p>
          <a:p>
            <a:r>
              <a:rPr lang="en-US" sz="2400" dirty="0" smtClean="0"/>
              <a:t>Local </a:t>
            </a:r>
            <a:r>
              <a:rPr lang="en-US" sz="2400" dirty="0" err="1" smtClean="0"/>
              <a:t>Autocompleter</a:t>
            </a:r>
            <a:endParaRPr lang="en-US" sz="2400" dirty="0" smtClean="0"/>
          </a:p>
          <a:p>
            <a:pPr marL="82296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r>
              <a:rPr lang="en-US" sz="2400" dirty="0" smtClean="0"/>
              <a:t>Ajax </a:t>
            </a:r>
            <a:r>
              <a:rPr lang="en-US" sz="2400" dirty="0" err="1"/>
              <a:t>Autocompleter</a:t>
            </a:r>
            <a:r>
              <a:rPr lang="en-US" sz="2400" dirty="0"/>
              <a:t>: The </a:t>
            </a:r>
            <a:r>
              <a:rPr lang="en-US" sz="2400" dirty="0" err="1"/>
              <a:t>autocompleter</a:t>
            </a:r>
            <a:r>
              <a:rPr lang="en-US" sz="2400" dirty="0"/>
              <a:t> will make AJAX calls to the given URL providing a term parameter with the current value of the input field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49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76400" y="2853240"/>
            <a:ext cx="6171561" cy="103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data = ["foo", "food", 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foobar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", 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fooly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", "cake"];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my_text_input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autocompleter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'source': data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76400" y="5385461"/>
            <a:ext cx="5636158" cy="786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my_text_input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autocompleter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'source': 'http://foo.com/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webservice.php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37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Modifying DOM nodes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302448"/>
              </p:ext>
            </p:extLst>
          </p:nvPr>
        </p:nvGraphicFramePr>
        <p:xfrm>
          <a:off x="1371600" y="1828800"/>
          <a:ext cx="7499350" cy="1752600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HTML attributes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DOM fields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title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.title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id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.id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class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.className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style="prop: value"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.</a:t>
                      </a:r>
                      <a:r>
                        <a:rPr lang="en-US" dirty="0" err="1">
                          <a:effectLst/>
                        </a:rPr>
                        <a:t>style.prop</a:t>
                      </a:r>
                      <a:r>
                        <a:rPr lang="en-US" dirty="0">
                          <a:effectLst/>
                        </a:rPr>
                        <a:t> = value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Using a local </a:t>
            </a:r>
            <a:r>
              <a:rPr lang="en-US" dirty="0" err="1" smtClean="0">
                <a:effectLst/>
              </a:rPr>
              <a:t>autocompleter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438400"/>
            <a:ext cx="7498080" cy="38100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pass </a:t>
            </a:r>
            <a:r>
              <a:rPr lang="en-US" sz="2400" dirty="0"/>
              <a:t>the choices as an array of strings</a:t>
            </a:r>
          </a:p>
          <a:p>
            <a:r>
              <a:rPr lang="en-US" sz="2400" dirty="0"/>
              <a:t>You can also pass an array of objects with label and value fields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widget injects a </a:t>
            </a:r>
            <a:r>
              <a:rPr lang="en-US" sz="2400" dirty="0" err="1"/>
              <a:t>ul</a:t>
            </a:r>
            <a:r>
              <a:rPr lang="en-US" sz="2400" dirty="0"/>
              <a:t> elements full of choices as you type</a:t>
            </a:r>
          </a:p>
          <a:p>
            <a:r>
              <a:rPr lang="en-US" sz="2400" dirty="0"/>
              <a:t>use the </a:t>
            </a:r>
            <a:r>
              <a:rPr lang="en-US" sz="2400" dirty="0" err="1"/>
              <a:t>appendTo</a:t>
            </a:r>
            <a:r>
              <a:rPr lang="en-US" sz="2400" dirty="0"/>
              <a:t> option to specify where the list is </a:t>
            </a:r>
            <a:r>
              <a:rPr lang="en-US" sz="2400" dirty="0" smtClean="0"/>
              <a:t>inserted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50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90600" y="1242430"/>
            <a:ext cx="8484695" cy="1348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data = ["foo", "food", "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foobar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", "foolish", "foiled", "cake"];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autocompleter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'source': data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01973" y="3843840"/>
            <a:ext cx="6870471" cy="103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data = [ {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'label'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: 'Track and Field',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'value'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: 'track'},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 </a:t>
            </a:r>
            <a:r>
              <a:rPr lang="en-US" sz="1600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{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'label'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: 'Gymnastics',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'value'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: 'gymnastics'},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 </a:t>
            </a:r>
            <a:r>
              <a:rPr lang="en-US" sz="1600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];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5487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Local </a:t>
            </a:r>
            <a:r>
              <a:rPr lang="en-US" dirty="0" err="1">
                <a:effectLst/>
              </a:rPr>
              <a:t>autocompleter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demo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51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1340662"/>
            <a:ext cx="6488956" cy="82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&lt;input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id="bands70s"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size="40" type="text" /&gt;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&lt;div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id="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bandlistarea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&gt;&lt;/div&gt;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7800" y="2446769"/>
            <a:ext cx="4873129" cy="1439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$('#bands70s').autocomplete({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'source': data,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appendTo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': '#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bandlistarea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283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Using an AJAX </a:t>
            </a:r>
            <a:r>
              <a:rPr lang="en-US" dirty="0" err="1" smtClean="0">
                <a:effectLst/>
              </a:rPr>
              <a:t>autocompleter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724400"/>
            <a:ext cx="749808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when you have too many choices to hold them all in an array, you can instead fetch subsets of choices from a server using AJAX</a:t>
            </a:r>
          </a:p>
          <a:p>
            <a:r>
              <a:rPr lang="en-US" sz="2000" dirty="0"/>
              <a:t>instead of passing choices as an array, pass a URL from which to fetch them</a:t>
            </a:r>
          </a:p>
          <a:p>
            <a:pPr lvl="1"/>
            <a:r>
              <a:rPr lang="en-US" sz="1800" dirty="0"/>
              <a:t>the AJAX call is made with a term parameter</a:t>
            </a:r>
          </a:p>
          <a:p>
            <a:pPr lvl="1"/>
            <a:r>
              <a:rPr lang="en-US" sz="1800" dirty="0"/>
              <a:t>the choices are sent back from the server as a JSON array of strings or array of objects with label and </a:t>
            </a:r>
            <a:r>
              <a:rPr lang="en-US" sz="1800" dirty="0" err="1" smtClean="0"/>
              <a:t>valuefields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52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06507" y="1219200"/>
            <a:ext cx="6242093" cy="1071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$('#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my_input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').autocomplete({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'source':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'http://foo.com/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webservice.php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'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75800" y="2209800"/>
            <a:ext cx="5862182" cy="2701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if (!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isset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($_GET['term']))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header('HTTP/1.1 400 Invalid Request 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No term parameter provided');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die('No term parameter provided.');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$term = $_GET['term'];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$results = </a:t>
            </a:r>
            <a:r>
              <a:rPr kumimoji="0" lang="en-US" sz="18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/>
                <a:cs typeface="Consolas" pitchFamily="49" charset="0"/>
              </a:rPr>
              <a:t>getCompleterResults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($term);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an array() return value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print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json_encode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($results)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520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hlinkClick r:id="rId2"/>
              </a:rPr>
              <a:t>accordion</a:t>
            </a:r>
            <a:r>
              <a:rPr lang="en-US" dirty="0">
                <a:effectLst/>
              </a:rPr>
              <a:t> </a:t>
            </a:r>
            <a:r>
              <a:rPr lang="en-US" dirty="0" smtClean="0">
                <a:effectLst/>
              </a:rPr>
              <a:t>widget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057400"/>
          </a:xfrm>
        </p:spPr>
        <p:txBody>
          <a:bodyPr>
            <a:normAutofit/>
          </a:bodyPr>
          <a:lstStyle/>
          <a:p>
            <a:r>
              <a:rPr lang="en-US" sz="2800" dirty="0"/>
              <a:t>your HTML should be pairs of headers with anchors and containers</a:t>
            </a:r>
          </a:p>
          <a:p>
            <a:r>
              <a:rPr lang="en-US" sz="2800" dirty="0"/>
              <a:t>make the parent of these pairs an accordion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53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0" y="3038748"/>
            <a:ext cx="6870471" cy="16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&lt;div class="accordion"&gt;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&lt;h1&gt;&lt;a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href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="#"&gt;Section 1&lt;/a&gt;&lt;/h1&gt;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66000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&lt;div&gt;Section 1 Content&lt;/div&gt;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&lt;/div&gt;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0200" y="4743271"/>
            <a:ext cx="6384088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981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Consolas" pitchFamily="49" charset="0"/>
                <a:cs typeface="Consolas" pitchFamily="49" charset="0"/>
              </a:rPr>
              <a:t>$(</a:t>
            </a:r>
            <a:r>
              <a:rPr lang="en-US" sz="24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function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Consolas" pitchFamily="49" charset="0"/>
                <a:cs typeface="Consolas" pitchFamily="49" charset="0"/>
              </a:rPr>
              <a:t>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666666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Consolas" pitchFamily="49" charset="0"/>
                <a:cs typeface="Consolas" pitchFamily="49" charset="0"/>
              </a:rPr>
              <a:t>$( "#</a:t>
            </a:r>
            <a:r>
              <a:rPr lang="en-US" sz="24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accordion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Consolas" pitchFamily="49" charset="0"/>
                <a:cs typeface="Consolas" pitchFamily="49" charset="0"/>
              </a:rPr>
              <a:t>" ).accordion();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Consolas" pitchFamily="49" charset="0"/>
                <a:cs typeface="Consolas" pitchFamily="49" charset="0"/>
              </a:rPr>
              <a:t>});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7164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hlinkClick r:id="rId2"/>
              </a:rPr>
              <a:t>tabs</a:t>
            </a:r>
            <a:r>
              <a:rPr lang="en-US" dirty="0">
                <a:effectLst/>
              </a:rPr>
              <a:t> </a:t>
            </a:r>
            <a:r>
              <a:rPr lang="en-US" dirty="0" smtClean="0">
                <a:effectLst/>
              </a:rPr>
              <a:t>widget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362200"/>
          </a:xfrm>
        </p:spPr>
        <p:txBody>
          <a:bodyPr>
            <a:normAutofit/>
          </a:bodyPr>
          <a:lstStyle/>
          <a:p>
            <a:r>
              <a:rPr lang="en-US" sz="2800" dirty="0"/>
              <a:t>your HTML should be a list of link to element on your page</a:t>
            </a:r>
          </a:p>
          <a:p>
            <a:r>
              <a:rPr lang="en-US" sz="2800" dirty="0"/>
              <a:t>the </a:t>
            </a:r>
            <a:r>
              <a:rPr lang="en-US" sz="2800" dirty="0" err="1"/>
              <a:t>href</a:t>
            </a:r>
            <a:r>
              <a:rPr lang="en-US" sz="2800" dirty="0"/>
              <a:t> attributes should match ids of elements on the </a:t>
            </a:r>
            <a:r>
              <a:rPr lang="en-US" sz="2800" dirty="0" smtClean="0"/>
              <a:t>page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54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00200" y="3339083"/>
            <a:ext cx="6785512" cy="21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&lt;div class="tabs"&gt;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&lt;li&gt;&lt;a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href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="#tab1"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&gt;Tab 1&lt;/a&gt;&lt;/li&gt;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&lt;li&gt;&lt;a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href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="#tab2"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&gt;Tab 2&lt;/a&gt;&lt;/li&gt; ...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&lt;/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ul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&lt;div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id="tab1"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&gt;Tab 1 Content&lt;/div&gt;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&lt;div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id="tab2"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&gt;Tab 2 Content&lt;/div&gt; ... &lt;/div&gt;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80866" y="5560367"/>
            <a:ext cx="699002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981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Consolas" pitchFamily="49" charset="0"/>
                <a:cs typeface="Consolas" pitchFamily="49" charset="0"/>
              </a:rPr>
              <a:t>$(function() { $( "#tabs" ).tabs(); });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23143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</a:rPr>
              <a:t>jQuery</a:t>
            </a:r>
            <a:r>
              <a:rPr lang="en-US" dirty="0">
                <a:effectLst/>
              </a:rPr>
              <a:t> UI </a:t>
            </a:r>
            <a:r>
              <a:rPr lang="en-US" u="sng" dirty="0" smtClean="0">
                <a:effectLst/>
                <a:hlinkClick r:id="rId2"/>
              </a:rPr>
              <a:t>theming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438400"/>
          </a:xfrm>
        </p:spPr>
        <p:txBody>
          <a:bodyPr>
            <a:normAutofit/>
          </a:bodyPr>
          <a:lstStyle/>
          <a:p>
            <a:r>
              <a:rPr lang="en-US" sz="2800" dirty="0" err="1"/>
              <a:t>jQuery</a:t>
            </a:r>
            <a:r>
              <a:rPr lang="en-US" sz="2800" dirty="0"/>
              <a:t> UI uses classes gratuitously so that we can style our widgets however we want</a:t>
            </a:r>
          </a:p>
          <a:p>
            <a:r>
              <a:rPr lang="en-US" sz="2800" dirty="0"/>
              <a:t>there are two kinds of classes used</a:t>
            </a:r>
          </a:p>
          <a:p>
            <a:pPr lvl="1"/>
            <a:r>
              <a:rPr lang="en-US" sz="2400" dirty="0"/>
              <a:t>framework classes which exist for all widgets</a:t>
            </a:r>
          </a:p>
          <a:p>
            <a:pPr lvl="1"/>
            <a:r>
              <a:rPr lang="en-US" sz="2400" dirty="0"/>
              <a:t>widget specific classes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55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732642"/>
              </p:ext>
            </p:extLst>
          </p:nvPr>
        </p:nvGraphicFramePr>
        <p:xfrm>
          <a:off x="1371600" y="3886200"/>
          <a:ext cx="7499350" cy="2225040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</a:rPr>
                        <a:t>kind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classes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Layout Helpers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.ui-helper-hidden, .ui-helper-reset, .ui-helper-clearfix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Widget Containers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.ui-widget, .ui-widget-header, .ui-widget-content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Interaction States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.</a:t>
                      </a:r>
                      <a:r>
                        <a:rPr lang="en-US" dirty="0" err="1">
                          <a:effectLst/>
                        </a:rPr>
                        <a:t>ui</a:t>
                      </a:r>
                      <a:r>
                        <a:rPr lang="en-US" dirty="0">
                          <a:effectLst/>
                        </a:rPr>
                        <a:t>-state-default, .</a:t>
                      </a:r>
                      <a:r>
                        <a:rPr lang="en-US" dirty="0" err="1">
                          <a:effectLst/>
                        </a:rPr>
                        <a:t>ui</a:t>
                      </a:r>
                      <a:r>
                        <a:rPr lang="en-US" dirty="0">
                          <a:effectLst/>
                        </a:rPr>
                        <a:t>-state-hover, .</a:t>
                      </a:r>
                      <a:r>
                        <a:rPr lang="en-US" dirty="0" err="1">
                          <a:effectLst/>
                        </a:rPr>
                        <a:t>ui</a:t>
                      </a:r>
                      <a:r>
                        <a:rPr lang="en-US" dirty="0">
                          <a:effectLst/>
                        </a:rPr>
                        <a:t>-state-focus, .</a:t>
                      </a:r>
                      <a:r>
                        <a:rPr lang="en-US" dirty="0" err="1">
                          <a:effectLst/>
                        </a:rPr>
                        <a:t>ui</a:t>
                      </a:r>
                      <a:r>
                        <a:rPr lang="en-US" dirty="0">
                          <a:effectLst/>
                        </a:rPr>
                        <a:t>-state-active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190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Getting/Setting </a:t>
            </a:r>
            <a:r>
              <a:rPr lang="en-US" dirty="0"/>
              <a:t>CSS </a:t>
            </a:r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E23B61B-AF1A-4B22-A55F-22F5B83137A3}" type="slidenum">
              <a:rPr lang="en-US" smtClean="0"/>
              <a:t>6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991737" y="3886200"/>
            <a:ext cx="8153400" cy="1219200"/>
          </a:xfrm>
        </p:spPr>
        <p:txBody>
          <a:bodyPr>
            <a:noAutofit/>
          </a:bodyPr>
          <a:lstStyle/>
          <a:p>
            <a:r>
              <a:rPr lang="en-US" sz="2400" dirty="0"/>
              <a:t>JS DOM's </a:t>
            </a:r>
            <a:r>
              <a:rPr lang="en-US" sz="2400" dirty="0" err="1"/>
              <a:t>className</a:t>
            </a:r>
            <a:r>
              <a:rPr lang="en-US" sz="2400" dirty="0"/>
              <a:t> property corresponds to HTML class attribute</a:t>
            </a:r>
          </a:p>
          <a:p>
            <a:r>
              <a:rPr lang="en-US" sz="2400" dirty="0"/>
              <a:t>somewhat clunky when dealing with multiple space-separated classes as one big string</a:t>
            </a:r>
          </a:p>
          <a:p>
            <a:r>
              <a:rPr lang="en-US" sz="2400" dirty="0" err="1"/>
              <a:t>className</a:t>
            </a:r>
            <a:r>
              <a:rPr lang="en-US" sz="2400" dirty="0"/>
              <a:t> is just a string, not an array like we would want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1295400"/>
            <a:ext cx="7508466" cy="2701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function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highlightField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	// turn text yellow and make it bigger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("id");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	if (!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elem.className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elem.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className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"highlight";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	} else if 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elem.className.indexOf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("invalid") &lt; 0)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elem.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className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+= " highlight";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	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88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Getting/setting CSS </a:t>
            </a:r>
            <a:r>
              <a:rPr lang="en-US" u="sng" dirty="0">
                <a:effectLst/>
                <a:hlinkClick r:id="rId2"/>
              </a:rPr>
              <a:t>classes in </a:t>
            </a:r>
            <a:r>
              <a:rPr lang="en-US" u="sng" dirty="0" err="1">
                <a:effectLst/>
                <a:hlinkClick r:id="rId2"/>
              </a:rPr>
              <a:t>jQuery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4114800"/>
            <a:ext cx="7498080" cy="2057400"/>
          </a:xfrm>
        </p:spPr>
        <p:txBody>
          <a:bodyPr/>
          <a:lstStyle/>
          <a:p>
            <a:r>
              <a:rPr lang="en-US" sz="2400" dirty="0" err="1"/>
              <a:t>addClass</a:t>
            </a:r>
            <a:r>
              <a:rPr lang="en-US" sz="2400" dirty="0"/>
              <a:t>, </a:t>
            </a:r>
            <a:r>
              <a:rPr lang="en-US" sz="2400" dirty="0" err="1"/>
              <a:t>removeClass</a:t>
            </a:r>
            <a:r>
              <a:rPr lang="en-US" sz="2400" dirty="0"/>
              <a:t>, </a:t>
            </a:r>
            <a:r>
              <a:rPr lang="en-US" sz="2400" dirty="0" err="1"/>
              <a:t>hasClass</a:t>
            </a:r>
            <a:r>
              <a:rPr lang="en-US" sz="2400" dirty="0"/>
              <a:t>, </a:t>
            </a:r>
            <a:r>
              <a:rPr lang="en-US" sz="2400" dirty="0" err="1"/>
              <a:t>toggleClass</a:t>
            </a:r>
            <a:r>
              <a:rPr lang="en-US" sz="2400" dirty="0"/>
              <a:t> manipulate CSS classes</a:t>
            </a:r>
          </a:p>
          <a:p>
            <a:r>
              <a:rPr lang="en-US" sz="2400" dirty="0"/>
              <a:t>similar to existing </a:t>
            </a:r>
            <a:r>
              <a:rPr lang="en-US" sz="2400" dirty="0" err="1"/>
              <a:t>className</a:t>
            </a:r>
            <a:r>
              <a:rPr lang="en-US" sz="2400" dirty="0"/>
              <a:t> DOM property, but don't have to manually split by spaces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47800" y="1863482"/>
            <a:ext cx="6152325" cy="18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761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function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highlightField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cs typeface="Consolas" pitchFamily="49" charset="0"/>
              </a:rPr>
              <a:t>// turn text yellow and make it bigger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if (!$("#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hasClass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("invalid"))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$("#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myid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addClass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("highlight");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Adjusting styles with the </a:t>
            </a:r>
            <a:r>
              <a:rPr lang="en-US" dirty="0" smtClean="0">
                <a:effectLst/>
              </a:rPr>
              <a:t>DOM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433905"/>
              </p:ext>
            </p:extLst>
          </p:nvPr>
        </p:nvGraphicFramePr>
        <p:xfrm>
          <a:off x="1435100" y="4206240"/>
          <a:ext cx="7499350" cy="975360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dirty="0" smtClean="0">
                          <a:effectLst/>
                        </a:rPr>
                        <a:t>Property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4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2"/>
                        </a:rPr>
                        <a:t>style</a:t>
                      </a:r>
                      <a:endParaRPr lang="en-US">
                        <a:effectLst/>
                      </a:endParaRP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lets you set any CSS style property for an element</a:t>
                      </a:r>
                    </a:p>
                  </a:txBody>
                  <a:tcPr marL="95250" marR="95250" marT="38100" marB="381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0" y="1459230"/>
            <a:ext cx="7431522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&lt;button id="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"&gt;Color Me&lt;/button&gt;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window.onload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function()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onclick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changeColor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function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changeColor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clickMe.style.color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itchFamily="49" charset="0"/>
                <a:cs typeface="Consolas" pitchFamily="49" charset="0"/>
              </a:rPr>
              <a:t> = "red";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33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Problems with reading/changing </a:t>
            </a:r>
            <a:r>
              <a:rPr lang="en-US" dirty="0" smtClean="0">
                <a:effectLst/>
              </a:rPr>
              <a:t>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86200"/>
            <a:ext cx="7498080" cy="2362200"/>
          </a:xfrm>
        </p:spPr>
        <p:txBody>
          <a:bodyPr/>
          <a:lstStyle/>
          <a:p>
            <a:r>
              <a:rPr lang="en-US" dirty="0">
                <a:hlinkClick r:id="rId2"/>
              </a:rPr>
              <a:t>style</a:t>
            </a:r>
            <a:r>
              <a:rPr lang="en-US" dirty="0"/>
              <a:t> property lets you set any CSS style for an element</a:t>
            </a:r>
          </a:p>
          <a:p>
            <a:r>
              <a:rPr lang="en-US" dirty="0"/>
              <a:t>problem: you cannot (usually) read existing styles with it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82917" y="1406366"/>
            <a:ext cx="7431522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&lt;button id="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"&gt;Click Me&lt;/button&gt;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window.onload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function()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onclick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biggerFont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function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biggerFont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()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var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 size =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parseInt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("#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style.fontSize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olas" pitchFamily="49" charset="0"/>
                <a:cs typeface="Consolas" pitchFamily="49" charset="0"/>
              </a:rPr>
              <a:t>);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size += 4;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224444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document.getElementById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("#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clickMe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").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style.fontSize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= 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ize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 + 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pt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itchFamily="49" charset="0"/>
                <a:cs typeface="Consolas" pitchFamily="49" charset="0"/>
              </a:rPr>
              <a:t>}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380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A014-426B-4C2D-A8C3-83F4910F7F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01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382</TotalTime>
  <Words>1842</Words>
  <Application>Microsoft Office PowerPoint</Application>
  <PresentationFormat>On-screen Show (4:3)</PresentationFormat>
  <Paragraphs>720</Paragraphs>
  <Slides>55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Solstice</vt:lpstr>
      <vt:lpstr>jQuery</vt:lpstr>
      <vt:lpstr>Downloading and using jQuery UI</vt:lpstr>
      <vt:lpstr>Looping over the DOM</vt:lpstr>
      <vt:lpstr>Inside the jQuery each loop</vt:lpstr>
      <vt:lpstr>Modifying DOM nodes</vt:lpstr>
      <vt:lpstr>Getting/Setting CSS classes</vt:lpstr>
      <vt:lpstr>Getting/setting CSS classes in jQuery</vt:lpstr>
      <vt:lpstr>Adjusting styles with the DOM</vt:lpstr>
      <vt:lpstr>Problems with reading/changing styles</vt:lpstr>
      <vt:lpstr>Accessing styles in jQuery</vt:lpstr>
      <vt:lpstr>Exercise </vt:lpstr>
      <vt:lpstr>jQuery method behavior</vt:lpstr>
      <vt:lpstr>jQuery method parameters</vt:lpstr>
      <vt:lpstr>jQuery method returns</vt:lpstr>
      <vt:lpstr>More node manipulation with jQuery</vt:lpstr>
      <vt:lpstr>Creating new nodes</vt:lpstr>
      <vt:lpstr>Modifying the DOM tree</vt:lpstr>
      <vt:lpstr>Removing a node from the page</vt:lpstr>
      <vt:lpstr>jQuery manipulation methods</vt:lpstr>
      <vt:lpstr>Create nodes in jQuery</vt:lpstr>
      <vt:lpstr>Creating complex nodes in jQuery</vt:lpstr>
      <vt:lpstr>jQuery $ function signatures</vt:lpstr>
      <vt:lpstr>Practice: Codeacademy</vt:lpstr>
      <vt:lpstr>jQuery Visual Effects</vt:lpstr>
      <vt:lpstr>Visual Effects</vt:lpstr>
      <vt:lpstr>Visual effects</vt:lpstr>
      <vt:lpstr>Applying effects to an element</vt:lpstr>
      <vt:lpstr>Effect options</vt:lpstr>
      <vt:lpstr>Effects chaining</vt:lpstr>
      <vt:lpstr>Effect duration</vt:lpstr>
      <vt:lpstr>Custom effects - animate()</vt:lpstr>
      <vt:lpstr>Custom effects easing</vt:lpstr>
      <vt:lpstr>Better Custom Effects* - toggleClass()</vt:lpstr>
      <vt:lpstr>Adding delay()</vt:lpstr>
      <vt:lpstr>Effect complete event</vt:lpstr>
      <vt:lpstr>Drag and drop</vt:lpstr>
      <vt:lpstr>Sortable</vt:lpstr>
      <vt:lpstr>Sortable</vt:lpstr>
      <vt:lpstr>Sortable demo</vt:lpstr>
      <vt:lpstr>Sortable list events</vt:lpstr>
      <vt:lpstr>Sortable list events example</vt:lpstr>
      <vt:lpstr>Sortable "methods"</vt:lpstr>
      <vt:lpstr>Draggable</vt:lpstr>
      <vt:lpstr>Draggable</vt:lpstr>
      <vt:lpstr>Draggable example</vt:lpstr>
      <vt:lpstr>Droppable</vt:lpstr>
      <vt:lpstr>Droppable</vt:lpstr>
      <vt:lpstr>Drag/drop shopping demo</vt:lpstr>
      <vt:lpstr>Auto-completing text fields</vt:lpstr>
      <vt:lpstr>Using a local autocompleter</vt:lpstr>
      <vt:lpstr>Local autocompleter demo</vt:lpstr>
      <vt:lpstr>Using an AJAX autocompleter</vt:lpstr>
      <vt:lpstr>accordion widget</vt:lpstr>
      <vt:lpstr>tabs widget</vt:lpstr>
      <vt:lpstr>jQuery UI theming</vt:lpstr>
    </vt:vector>
  </TitlesOfParts>
  <Company>Jacksonville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jQuery</dc:title>
  <dc:creator>Xenia Mounstrouidou</dc:creator>
  <cp:lastModifiedBy>Xenia Mountrouidou</cp:lastModifiedBy>
  <cp:revision>45</cp:revision>
  <dcterms:created xsi:type="dcterms:W3CDTF">2012-08-13T17:59:19Z</dcterms:created>
  <dcterms:modified xsi:type="dcterms:W3CDTF">2012-12-02T20:45:57Z</dcterms:modified>
</cp:coreProperties>
</file>