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71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ED57B-4E34-4EB6-8534-ED5AFB24BC63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598E8-B0BA-4FC3-AC20-CC99D19CB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3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That little snippet loops through all &lt;p&gt; elements with the class "neat" and then adds the class "</a:t>
            </a:r>
            <a:r>
              <a:rPr lang="en-US" dirty="0" err="1" smtClean="0"/>
              <a:t>ohmy</a:t>
            </a:r>
            <a:r>
              <a:rPr lang="en-US" dirty="0" smtClean="0"/>
              <a:t>" to it, whilst slowly showing the paragraph in an animated effect. No browser checks, no loop code, no complex animation functions, just one line of code!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598E8-B0BA-4FC3-AC20-CC99D19CB3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843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63D63-C9FA-4420-8C2E-1AEA53B14B8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63D63-C9FA-4420-8C2E-1AEA53B14B8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63D63-C9FA-4420-8C2E-1AEA53B14B8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63D63-C9FA-4420-8C2E-1AEA53B14B8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63D63-C9FA-4420-8C2E-1AEA53B14B8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63D63-C9FA-4420-8C2E-1AEA53B14B8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63D63-C9FA-4420-8C2E-1AEA53B14B8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63D63-C9FA-4420-8C2E-1AEA53B14B8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63D63-C9FA-4420-8C2E-1AEA53B14B8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63D63-C9FA-4420-8C2E-1AEA53B14B8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63D63-C9FA-4420-8C2E-1AEA53B14B8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A563D63-C9FA-4420-8C2E-1AEA53B14B8F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api.jquery.com/category/selector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api.jquery.com/find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dom/dom_mozilla_vs_ie.asp" TargetMode="External"/><Relationship Id="rId2" Type="http://schemas.openxmlformats.org/officeDocument/2006/relationships/hyperlink" Target="http://www.w3schools.com/dom/dom_node.a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api.jquery.com/category/traversing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school.com/courses/jquery-air-first-flight" TargetMode="External"/><Relationship Id="rId2" Type="http://schemas.openxmlformats.org/officeDocument/2006/relationships/hyperlink" Target="http://www.codecademy.com/courses/you-and-jquery/0?curriculum_id=4fc3018f74258b0003001f0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ref/met_doc_getelementsbytagname.asp" TargetMode="External"/><Relationship Id="rId2" Type="http://schemas.openxmlformats.org/officeDocument/2006/relationships/hyperlink" Target="http://www.w3schools.com/jsref/met_doc_getelementbyid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veloper.mozilla.org/en/DOM/Element.querySelectorAll" TargetMode="External"/><Relationship Id="rId5" Type="http://schemas.openxmlformats.org/officeDocument/2006/relationships/hyperlink" Target="https://developer.mozilla.org/en/DOM/Element.querySelector" TargetMode="External"/><Relationship Id="rId4" Type="http://schemas.openxmlformats.org/officeDocument/2006/relationships/hyperlink" Target="http://www.w3schools.com/jsref/met_doc_getelementsbyname.as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</a:t>
            </a:r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 380: Web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3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Selectors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http://api.jquery.com/category/selectors/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897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/ DOM comparison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135225"/>
              </p:ext>
            </p:extLst>
          </p:nvPr>
        </p:nvGraphicFramePr>
        <p:xfrm>
          <a:off x="1435100" y="1447800"/>
          <a:ext cx="749935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DOM method</a:t>
                      </a:r>
                    </a:p>
                  </a:txBody>
                  <a:tcPr marL="95250" marR="9525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jQuery equivalent</a:t>
                      </a:r>
                    </a:p>
                  </a:txBody>
                  <a:tcPr marL="95250" marR="9525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getElementById("id")</a:t>
                      </a:r>
                    </a:p>
                  </a:txBody>
                  <a:tcPr marL="95250" marR="9525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$("#id")</a:t>
                      </a:r>
                    </a:p>
                  </a:txBody>
                  <a:tcPr marL="95250" marR="9525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getElementsByTagName("tag")</a:t>
                      </a:r>
                    </a:p>
                  </a:txBody>
                  <a:tcPr marL="95250" marR="9525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$("tag")</a:t>
                      </a:r>
                    </a:p>
                  </a:txBody>
                  <a:tcPr marL="95250" marR="9525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getElementsByName("somename")</a:t>
                      </a:r>
                    </a:p>
                  </a:txBody>
                  <a:tcPr marL="95250" marR="9525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$("[name='somename']")</a:t>
                      </a:r>
                    </a:p>
                  </a:txBody>
                  <a:tcPr marL="95250" marR="9525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querySelector("selector")</a:t>
                      </a:r>
                    </a:p>
                  </a:txBody>
                  <a:tcPr marL="95250" marR="9525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$("selector")</a:t>
                      </a:r>
                    </a:p>
                  </a:txBody>
                  <a:tcPr marL="95250" marR="9525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querySelectorAll("selector")</a:t>
                      </a:r>
                    </a:p>
                  </a:txBody>
                  <a:tcPr marL="95250" marR="95250" marT="38100" marB="381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$("selector")</a:t>
                      </a:r>
                    </a:p>
                  </a:txBody>
                  <a:tcPr marL="95250" marR="95250" marT="38100" marB="381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574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Use jQuery selectors to identify elements with these properties in a hypothetical page:</a:t>
            </a:r>
          </a:p>
          <a:p>
            <a:pPr lvl="1"/>
            <a:r>
              <a:rPr lang="en-US" dirty="0"/>
              <a:t>All p tags that have no children, but only if they don't have a class of ignore</a:t>
            </a:r>
          </a:p>
          <a:p>
            <a:pPr lvl="1"/>
            <a:r>
              <a:rPr lang="en-US" dirty="0"/>
              <a:t>Any element with the text "REPLACE_ME" in it.</a:t>
            </a:r>
          </a:p>
          <a:p>
            <a:pPr lvl="1"/>
            <a:r>
              <a:rPr lang="en-US" dirty="0"/>
              <a:t>All div tags with a child that has a class of special</a:t>
            </a:r>
          </a:p>
          <a:p>
            <a:pPr lvl="1"/>
            <a:r>
              <a:rPr lang="en-US" dirty="0"/>
              <a:t>All heading elements (h1, h2, h3, h4, h5, h6)</a:t>
            </a:r>
          </a:p>
          <a:p>
            <a:pPr lvl="1"/>
            <a:r>
              <a:rPr lang="en-US" dirty="0"/>
              <a:t>Every other visible li.</a:t>
            </a:r>
          </a:p>
          <a:p>
            <a:r>
              <a:rPr lang="en-US" dirty="0"/>
              <a:t>Use the DOM API to target the #square and periodically change it's position in a random direction.</a:t>
            </a:r>
          </a:p>
          <a:p>
            <a:r>
              <a:rPr lang="en-US" dirty="0"/>
              <a:t>Use jQuery selectors instead of the DOM API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900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jQuery function</a:t>
            </a:r>
          </a:p>
          <a:p>
            <a:pPr marL="402336" lvl="1" indent="0">
              <a:buNone/>
            </a:pPr>
            <a:r>
              <a:rPr lang="en-US" dirty="0" smtClean="0"/>
              <a:t>refers </a:t>
            </a:r>
            <a:r>
              <a:rPr lang="en-US" dirty="0"/>
              <a:t>to the global jQuery object or the $ function depending on the context</a:t>
            </a:r>
          </a:p>
          <a:p>
            <a:r>
              <a:rPr lang="en-US" dirty="0"/>
              <a:t>a jQuery object</a:t>
            </a:r>
          </a:p>
          <a:p>
            <a:pPr marL="402336" lvl="1" indent="0">
              <a:buNone/>
            </a:pPr>
            <a:r>
              <a:rPr lang="en-US" dirty="0"/>
              <a:t>the object returned by the jQuery function that often represents a group of elements</a:t>
            </a:r>
          </a:p>
          <a:p>
            <a:r>
              <a:rPr lang="en-US" dirty="0"/>
              <a:t>selected elements</a:t>
            </a:r>
          </a:p>
          <a:p>
            <a:pPr marL="402336" lvl="1" indent="0">
              <a:buNone/>
            </a:pPr>
            <a:r>
              <a:rPr lang="en-US" dirty="0"/>
              <a:t>the DOM elements that you have selected for, most likely by some CSS selector passed to the jQuery function and possibly later filtered further</a:t>
            </a:r>
          </a:p>
        </p:txBody>
      </p:sp>
    </p:spTree>
    <p:extLst>
      <p:ext uri="{BB962C8B-B14F-4D97-AF65-F5344CB8AC3E}">
        <p14:creationId xmlns:p14="http://schemas.microsoft.com/office/powerpoint/2010/main" val="4158796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jQuery object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 $ function always (even for ID selectors) returns an array-like object called a jQuery object.</a:t>
            </a:r>
          </a:p>
          <a:p>
            <a:r>
              <a:rPr lang="en-US" sz="2400" dirty="0"/>
              <a:t>The jQuery object wraps the originally selected DOM objects.</a:t>
            </a:r>
          </a:p>
          <a:p>
            <a:r>
              <a:rPr lang="en-US" sz="2400" dirty="0"/>
              <a:t>You can access the actual DOM object by accessing the elements of the jQuery object.</a:t>
            </a:r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0" y="3948683"/>
            <a:ext cx="6585136" cy="21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false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document.getElementById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("id") == $("#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document.querySelectorAll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("p") == $("p");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true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document.getElementById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("id") == $("#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")[0];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document.getElementById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("id") == $("#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").get(0);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document.querySelectorAll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("p")[0] == $("p")[0];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878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$ as a wrapper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 adds extra functionality to DOM elements</a:t>
            </a:r>
          </a:p>
          <a:p>
            <a:r>
              <a:rPr lang="en-US" dirty="0"/>
              <a:t>passing an existing DOM object to $ will give it the jQuery upgrade</a:t>
            </a:r>
          </a:p>
          <a:p>
            <a:pPr marL="82296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847301" y="3810000"/>
            <a:ext cx="6458499" cy="1625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935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convert regular DOM objects to a jQuery object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document.getElementById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myelem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$(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document.querySelectorAll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(".special");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$(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19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DOM context </a:t>
            </a:r>
            <a:r>
              <a:rPr lang="en-US" dirty="0" smtClean="0">
                <a:effectLst/>
              </a:rPr>
              <a:t>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You can use </a:t>
            </a:r>
            <a:r>
              <a:rPr lang="en-US" sz="2400" dirty="0" err="1" smtClean="0"/>
              <a:t>querySelectorAll</a:t>
            </a:r>
            <a:r>
              <a:rPr lang="en-US" sz="2400" dirty="0" smtClean="0"/>
              <a:t>() and </a:t>
            </a:r>
            <a:r>
              <a:rPr lang="en-US" sz="2400" dirty="0" err="1" smtClean="0"/>
              <a:t>querySelector</a:t>
            </a:r>
            <a:r>
              <a:rPr lang="en-US" sz="2400" dirty="0" smtClean="0"/>
              <a:t>() on any DOM object.</a:t>
            </a:r>
          </a:p>
          <a:p>
            <a:r>
              <a:rPr lang="en-US" sz="2400" dirty="0" smtClean="0"/>
              <a:t>When you do this, it simply searches from that part of the DOM tree downward.</a:t>
            </a:r>
          </a:p>
          <a:p>
            <a:r>
              <a:rPr lang="en-US" sz="2400" dirty="0" smtClean="0"/>
              <a:t>Programmatic equivalent of a CSS context selector</a:t>
            </a:r>
          </a:p>
          <a:p>
            <a:endParaRPr lang="en-US" dirty="0"/>
          </a:p>
        </p:txBody>
      </p:sp>
      <p:pic>
        <p:nvPicPr>
          <p:cNvPr id="8194" name="Picture 2" descr="DOM 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038600"/>
            <a:ext cx="4152900" cy="280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28800" y="3504877"/>
            <a:ext cx="6487353" cy="762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list =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document.getElementsByTagName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ul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")[0];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specials =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list.querySelectorAll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('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li.special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935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>
                <a:effectLst/>
                <a:hlinkClick r:id="rId2"/>
              </a:rPr>
              <a:t>find</a:t>
            </a:r>
            <a:r>
              <a:rPr lang="en-US" dirty="0">
                <a:effectLst/>
              </a:rPr>
              <a:t> / context </a:t>
            </a:r>
            <a:r>
              <a:rPr lang="en-US" dirty="0" smtClean="0">
                <a:effectLst/>
              </a:rPr>
              <a:t>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jQuery gives two identical ways to do contextual element identification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828800" y="2590800"/>
            <a:ext cx="4967707" cy="15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$("#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224444"/>
              </a:solidFill>
              <a:latin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These are identical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specials = $("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li.special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elem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specials =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.find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li.special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)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158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DOM nodes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19200" y="1122080"/>
            <a:ext cx="6242093" cy="13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&lt;p&gt;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This is a paragraph of text with 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&lt;a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href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="/path/page.html"&gt;link in it&lt;/a&gt;.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&lt;/p&gt;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4" name="Picture 4" descr="DOM 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170083"/>
            <a:ext cx="5362575" cy="465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050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the DOM tree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97089886"/>
              </p:ext>
            </p:extLst>
          </p:nvPr>
        </p:nvGraphicFramePr>
        <p:xfrm>
          <a:off x="1371599" y="1600200"/>
          <a:ext cx="7620000" cy="393445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810000"/>
                <a:gridCol w="3810000"/>
              </a:tblGrid>
              <a:tr h="622300">
                <a:tc>
                  <a:txBody>
                    <a:bodyPr/>
                    <a:lstStyle/>
                    <a:p>
                      <a:r>
                        <a:rPr lang="en-US" sz="2400" b="1" dirty="0"/>
                        <a:t>name(s)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 </a:t>
                      </a:r>
                    </a:p>
                  </a:txBody>
                  <a:tcPr anchor="ctr"/>
                </a:tc>
              </a:tr>
              <a:tr h="829733">
                <a:tc>
                  <a:txBody>
                    <a:bodyPr/>
                    <a:lstStyle/>
                    <a:p>
                      <a:r>
                        <a:rPr lang="en-US" sz="2400" dirty="0" err="1"/>
                        <a:t>firstChild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lastChild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start/end of this node's list of children </a:t>
                      </a:r>
                    </a:p>
                  </a:txBody>
                  <a:tcPr anchor="ctr"/>
                </a:tc>
              </a:tr>
              <a:tr h="622300">
                <a:tc>
                  <a:txBody>
                    <a:bodyPr/>
                    <a:lstStyle/>
                    <a:p>
                      <a:r>
                        <a:rPr lang="en-US" sz="2400" dirty="0" err="1"/>
                        <a:t>childNodes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array of all this node's children </a:t>
                      </a:r>
                    </a:p>
                  </a:txBody>
                  <a:tcPr anchor="ctr"/>
                </a:tc>
              </a:tr>
              <a:tr h="829733">
                <a:tc>
                  <a:txBody>
                    <a:bodyPr/>
                    <a:lstStyle/>
                    <a:p>
                      <a:r>
                        <a:rPr lang="en-US" sz="2400" dirty="0" err="1"/>
                        <a:t>nextSibling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previousSibling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neighboring nodes with the same parent </a:t>
                      </a:r>
                    </a:p>
                  </a:txBody>
                  <a:tcPr anchor="ctr"/>
                </a:tc>
              </a:tr>
              <a:tr h="829733">
                <a:tc>
                  <a:txBody>
                    <a:bodyPr/>
                    <a:lstStyle/>
                    <a:p>
                      <a:r>
                        <a:rPr lang="en-US" sz="2400" dirty="0" err="1"/>
                        <a:t>parentNode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 element that contains this node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E23B61B-AF1A-4B22-A55F-22F5B83137A3}" type="slidenum">
              <a:rPr lang="en-US" smtClean="0"/>
              <a:t>19</a:t>
            </a:fld>
            <a:endParaRPr lang="en-US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285641" y="5616714"/>
            <a:ext cx="55723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2"/>
              </a:rPr>
              <a:t>complete list of DOM node properties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3"/>
              </a:rPr>
              <a:t>browser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3"/>
              </a:rPr>
              <a:t>incompatiblity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3"/>
              </a:rPr>
              <a:t> information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(IE6 sucks) </a:t>
            </a:r>
          </a:p>
        </p:txBody>
      </p:sp>
    </p:spTree>
    <p:extLst>
      <p:ext uri="{BB962C8B-B14F-4D97-AF65-F5344CB8AC3E}">
        <p14:creationId xmlns:p14="http://schemas.microsoft.com/office/powerpoint/2010/main" val="158258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jQuery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jQuery is a fast and concise JavaScript Library that simplifies HTML document traversing, event handling, animating, and Ajax interactions for rapid web development</a:t>
            </a:r>
            <a:r>
              <a:rPr lang="en-US" dirty="0" smtClean="0"/>
              <a:t>. (jQuery.com)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720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tree traversal example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16314E3-73DD-47A1-A0F6-5E80C77B0D39}" type="slidenum">
              <a:rPr lang="en-US" smtClean="0"/>
              <a:t>20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1515129"/>
            <a:ext cx="8153400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 id="foo"&gt;This is a paragraph of text with a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="/path/to/another/page.html"&gt;link&lt;/a&gt;.&lt;/p&gt;	                           				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300" y="2496904"/>
            <a:ext cx="4256267" cy="433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75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</a:t>
            </a:r>
            <a:r>
              <a:rPr lang="en-US" dirty="0" err="1" smtClean="0"/>
              <a:t>vs</a:t>
            </a:r>
            <a:r>
              <a:rPr lang="en-US" dirty="0" smtClean="0"/>
              <a:t> text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3200400"/>
            <a:ext cx="8153400" cy="3657600"/>
          </a:xfrm>
        </p:spPr>
        <p:txBody>
          <a:bodyPr>
            <a:normAutofit fontScale="92500"/>
          </a:bodyPr>
          <a:lstStyle/>
          <a:p>
            <a:r>
              <a:rPr lang="en-US" dirty="0"/>
              <a:t>Q: How many children does the div above have?</a:t>
            </a:r>
          </a:p>
          <a:p>
            <a:r>
              <a:rPr lang="en-US" dirty="0"/>
              <a:t>A: 3</a:t>
            </a:r>
          </a:p>
          <a:p>
            <a:pPr lvl="1"/>
            <a:r>
              <a:rPr lang="en-US" dirty="0"/>
              <a:t>an element node representing the &lt;p&gt;</a:t>
            </a:r>
          </a:p>
          <a:p>
            <a:pPr lvl="1"/>
            <a:r>
              <a:rPr lang="en-US" dirty="0"/>
              <a:t>two text nodes representing "\n\t" (before/after the paragraph)</a:t>
            </a:r>
          </a:p>
          <a:p>
            <a:r>
              <a:rPr lang="en-US" dirty="0"/>
              <a:t>Q: How many children does the paragraph have? The a tag?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E23B61B-AF1A-4B22-A55F-22F5B83137A3}" type="slidenum">
              <a:rPr lang="en-US" smtClean="0"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99699" y="1371600"/>
            <a:ext cx="8153400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&lt;div&gt;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This is a paragraph of text with a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="page.html"&gt;link&lt;/a&gt;.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&lt;/div&gt;	                           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5772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traversal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http://api.jquery.com/category/traversing/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168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</a:t>
            </a:r>
            <a:r>
              <a:rPr lang="en-US" dirty="0" err="1" smtClean="0"/>
              <a:t>Query</a:t>
            </a:r>
            <a:r>
              <a:rPr lang="en-US" dirty="0" smtClean="0"/>
              <a:t> tutorials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Academy</a:t>
            </a:r>
            <a:endParaRPr lang="en-US" dirty="0" smtClean="0">
              <a:hlinkClick r:id="rId2"/>
            </a:endParaRPr>
          </a:p>
          <a:p>
            <a:pPr marL="402336" lvl="1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://www.codecademy.com/courses/you-and-jquery/0?curriculum_id=4fc3018f74258b0003001f0f#!/</a:t>
            </a:r>
            <a:r>
              <a:rPr lang="en-US" dirty="0" smtClean="0">
                <a:hlinkClick r:id="rId2"/>
              </a:rPr>
              <a:t>exercises/0</a:t>
            </a:r>
            <a:endParaRPr lang="en-US" dirty="0" smtClean="0"/>
          </a:p>
          <a:p>
            <a:r>
              <a:rPr lang="en-US" dirty="0"/>
              <a:t>Code </a:t>
            </a:r>
            <a:r>
              <a:rPr lang="en-US" dirty="0" smtClean="0"/>
              <a:t>School:</a:t>
            </a:r>
            <a:endParaRPr lang="en-US" dirty="0"/>
          </a:p>
          <a:p>
            <a:pPr marL="402336" lvl="1" indent="0">
              <a:buNone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www.codeschool.com/courses/jquery-air-first-flight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529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learn jQuery?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less, do more:</a:t>
            </a:r>
          </a:p>
          <a:p>
            <a:pPr lvl="1"/>
            <a:r>
              <a:rPr lang="en-US" i="1" dirty="0"/>
              <a:t>$("</a:t>
            </a:r>
            <a:r>
              <a:rPr lang="en-US" i="1" dirty="0" err="1"/>
              <a:t>p.neat</a:t>
            </a:r>
            <a:r>
              <a:rPr lang="en-US" i="1" dirty="0"/>
              <a:t>").</a:t>
            </a:r>
            <a:r>
              <a:rPr lang="en-US" i="1" dirty="0" err="1"/>
              <a:t>addClass</a:t>
            </a:r>
            <a:r>
              <a:rPr lang="en-US" i="1" dirty="0"/>
              <a:t>("</a:t>
            </a:r>
            <a:r>
              <a:rPr lang="en-US" i="1" dirty="0" err="1"/>
              <a:t>ohmy</a:t>
            </a:r>
            <a:r>
              <a:rPr lang="en-US" i="1" dirty="0"/>
              <a:t>").show("slow</a:t>
            </a:r>
            <a:r>
              <a:rPr lang="en-US" i="1" dirty="0" smtClean="0"/>
              <a:t>");</a:t>
            </a:r>
          </a:p>
          <a:p>
            <a:r>
              <a:rPr lang="en-US" dirty="0" smtClean="0"/>
              <a:t>Performance</a:t>
            </a:r>
          </a:p>
          <a:p>
            <a:r>
              <a:rPr lang="en-US" dirty="0" smtClean="0"/>
              <a:t>Plugins</a:t>
            </a:r>
          </a:p>
          <a:p>
            <a:r>
              <a:rPr lang="en-US" dirty="0" smtClean="0"/>
              <a:t>It’s standard</a:t>
            </a:r>
          </a:p>
          <a:p>
            <a:r>
              <a:rPr lang="en-US" dirty="0" smtClean="0"/>
              <a:t>… and fun!</a:t>
            </a:r>
            <a:endParaRPr lang="en-US" dirty="0"/>
          </a:p>
          <a:p>
            <a:pPr marL="402336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122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Show/Hide Button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649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indow.onload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cannot use the DOM before the page has been constructed. jQuery gives us a more </a:t>
            </a:r>
            <a:r>
              <a:rPr lang="en-US" dirty="0" err="1"/>
              <a:t>compatibile</a:t>
            </a:r>
            <a:r>
              <a:rPr lang="en-US" dirty="0"/>
              <a:t> way to do this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DOM way</a:t>
            </a:r>
          </a:p>
          <a:p>
            <a:pPr marL="402336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The direct jQuery translation</a:t>
            </a:r>
          </a:p>
          <a:p>
            <a:pPr marL="402336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The jQuery way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133600" y="3505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window.onload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function() {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do stuff with the DOM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}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33600" y="4495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$(document).ready(function() {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do stuff with the DOM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});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057400" y="5486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$(function() {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do stuff with the DOM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});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24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Aspects of the DOM and 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Identification:</a:t>
            </a:r>
            <a:r>
              <a:rPr lang="en-US" dirty="0"/>
              <a:t> how do I obtain a reference to the node that I want.</a:t>
            </a:r>
          </a:p>
          <a:p>
            <a:r>
              <a:rPr lang="en-US" b="1" dirty="0"/>
              <a:t>Traversal:</a:t>
            </a:r>
            <a:r>
              <a:rPr lang="en-US" dirty="0"/>
              <a:t> how do I move around the DOM tree.</a:t>
            </a:r>
          </a:p>
          <a:p>
            <a:r>
              <a:rPr lang="en-US" b="1" dirty="0"/>
              <a:t>Node Manipulation:</a:t>
            </a:r>
            <a:r>
              <a:rPr lang="en-US" dirty="0"/>
              <a:t> how do I get or set aspects of a DOM node.</a:t>
            </a:r>
          </a:p>
          <a:p>
            <a:r>
              <a:rPr lang="en-US" b="1" dirty="0"/>
              <a:t>Tree Manipulation:</a:t>
            </a:r>
            <a:r>
              <a:rPr lang="en-US" dirty="0"/>
              <a:t> how do I change the structure of the page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83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DOM tree</a:t>
            </a:r>
            <a:endParaRPr lang="en-US" dirty="0"/>
          </a:p>
        </p:txBody>
      </p:sp>
      <p:pic>
        <p:nvPicPr>
          <p:cNvPr id="2050" name="Picture 2" descr="DOM tre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025" y="2109787"/>
            <a:ext cx="6667500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057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Selecting groups of DOM objects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9473503"/>
              </p:ext>
            </p:extLst>
          </p:nvPr>
        </p:nvGraphicFramePr>
        <p:xfrm>
          <a:off x="1435100" y="1699260"/>
          <a:ext cx="7499350" cy="4297680"/>
        </p:xfrm>
        <a:graphic>
          <a:graphicData uri="http://schemas.openxmlformats.org/drawingml/2006/table">
            <a:tbl>
              <a:tblPr/>
              <a:tblGrid>
                <a:gridCol w="3749675"/>
                <a:gridCol w="3749675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getElementById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returns array of descendents with the given tag, such as "div"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3"/>
                        </a:rPr>
                        <a:t>getElementsByTagName</a:t>
                      </a:r>
                      <a:endParaRPr lang="en-US">
                        <a:effectLst/>
                      </a:endParaRP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returns array of descendents with the given tag, such as "div"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dirty="0" err="1">
                          <a:solidFill>
                            <a:srgbClr val="335177"/>
                          </a:solidFill>
                          <a:effectLst/>
                          <a:hlinkClick r:id="rId4"/>
                        </a:rPr>
                        <a:t>getElementsByName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returns array of descendents with the given name attribute (mostly useful for accessing form controls)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5"/>
                        </a:rPr>
                        <a:t>querySelector</a:t>
                      </a:r>
                      <a:r>
                        <a:rPr lang="en-US">
                          <a:effectLst/>
                        </a:rPr>
                        <a:t> *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returns the first element that would be matched by the given CSS selector string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6"/>
                        </a:rPr>
                        <a:t>querySelectorAll</a:t>
                      </a:r>
                      <a:r>
                        <a:rPr lang="en-US">
                          <a:effectLst/>
                        </a:rPr>
                        <a:t> *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returns an array of all elements that would be matched by the given CSS selector string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47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node identification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47800" y="1482342"/>
            <a:ext cx="2497479" cy="540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id selector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$("#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97081" y="2202683"/>
            <a:ext cx="2946319" cy="540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group selector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$("#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, p");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04069" y="2744774"/>
            <a:ext cx="3590727" cy="121762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context selector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$("#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&lt; div p"); </a:t>
            </a:r>
            <a:endParaRPr kumimoji="0" lang="en-US" sz="2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371600" y="3844542"/>
            <a:ext cx="5527154" cy="540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complex selector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$("#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&lt; h1.special:not(.classy)");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856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205</TotalTime>
  <Words>786</Words>
  <Application>Microsoft Office PowerPoint</Application>
  <PresentationFormat>On-screen Show (4:3)</PresentationFormat>
  <Paragraphs>163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Solstice</vt:lpstr>
      <vt:lpstr>jQuery</vt:lpstr>
      <vt:lpstr>What is jQuery?</vt:lpstr>
      <vt:lpstr>Why learn jQuery?</vt:lpstr>
      <vt:lpstr>Example: Show/Hide Button</vt:lpstr>
      <vt:lpstr>window.onload</vt:lpstr>
      <vt:lpstr>Aspects of the DOM and jQuery</vt:lpstr>
      <vt:lpstr>The DOM tree</vt:lpstr>
      <vt:lpstr>Selecting groups of DOM objects</vt:lpstr>
      <vt:lpstr>jQuery node identification</vt:lpstr>
      <vt:lpstr>jQuery Selectors</vt:lpstr>
      <vt:lpstr>jQuery / DOM comparison</vt:lpstr>
      <vt:lpstr>Exercise</vt:lpstr>
      <vt:lpstr>jQuery terminology</vt:lpstr>
      <vt:lpstr>The jQuery object </vt:lpstr>
      <vt:lpstr>Using $ as a wrapper</vt:lpstr>
      <vt:lpstr>DOM context identification</vt:lpstr>
      <vt:lpstr>find / context parameter</vt:lpstr>
      <vt:lpstr>Types of DOM nodes</vt:lpstr>
      <vt:lpstr>Traversing the DOM tree</vt:lpstr>
      <vt:lpstr>DOM tree traversal example</vt:lpstr>
      <vt:lpstr>Elements vs text nodes</vt:lpstr>
      <vt:lpstr>jQuery traversal methods</vt:lpstr>
      <vt:lpstr>jQuery tutorials</vt:lpstr>
    </vt:vector>
  </TitlesOfParts>
  <Company>Jacksonville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jQuery</dc:title>
  <dc:creator>Xenia Mounstrouidou</dc:creator>
  <cp:lastModifiedBy>Xenia Mountrouidou</cp:lastModifiedBy>
  <cp:revision>23</cp:revision>
  <dcterms:created xsi:type="dcterms:W3CDTF">2012-08-13T17:59:19Z</dcterms:created>
  <dcterms:modified xsi:type="dcterms:W3CDTF">2012-11-25T21:35:22Z</dcterms:modified>
</cp:coreProperties>
</file>