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94A41-1DFE-4CA1-915C-F0557EFEF8E6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748CF-387A-4C5E-A5BD-8EAC53AF3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7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9DB7A1-595E-4E95-8F95-D0C071E7D217}" type="datetime1">
              <a:rPr lang="en-US" smtClean="0"/>
              <a:t>11/26/2012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68F79-38D8-497C-9479-10F969A009E7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8841340C-E4B5-4E34-804D-C4F282B1F71B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23B2C-4044-47B7-9269-6E25DC261192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1E6C0D-5A60-414B-B3F2-FDFCE22CCAC2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1DD608C-3A25-4988-97C3-B46885EEBE39}" type="datetime1">
              <a:rPr lang="en-US" smtClean="0"/>
              <a:t>11/26/2012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32C87AF-E4E2-4C55-9C5A-A0F6D1380D02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20BCD4-8758-46A1-B66B-089C14F7A7EB}" type="datetime1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88EB4-DDE9-4566-8F4D-DDD0B93C93BF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227AC6-9352-45E5-B42E-AB257C1812BD}" type="datetime1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F9236583-05FD-4C0D-8716-3B043CB87012}" type="datetime1">
              <a:rPr lang="en-US" smtClean="0"/>
              <a:t>11/26/2012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7A14A319-03BF-4348-A343-46EFA82CA664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F4FD75E9-B3DF-4D73-B71D-9596F1CA7F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XML/Schema.html" TargetMode="External"/><Relationship Id="rId2" Type="http://schemas.openxmlformats.org/officeDocument/2006/relationships/hyperlink" Target="http://www.sitepoint.com/really-good-introduction-xm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FD75E9-B3DF-4D73-B71D-9596F1CA7F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and Ajax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web browsers can display XML files, but often you instead </a:t>
            </a:r>
            <a:r>
              <a:rPr lang="en-US" dirty="0" smtClean="0"/>
              <a:t>want to </a:t>
            </a:r>
            <a:r>
              <a:rPr lang="en-US" dirty="0"/>
              <a:t>fetch one and analyze its data</a:t>
            </a:r>
          </a:p>
          <a:p>
            <a:r>
              <a:rPr lang="en-US" dirty="0"/>
              <a:t>the XML data is fetched, processed, and displayed using Ajax</a:t>
            </a:r>
          </a:p>
          <a:p>
            <a:pPr lvl="1"/>
            <a:r>
              <a:rPr lang="en-US" dirty="0"/>
              <a:t>(XML is the "X" in "Ajax")</a:t>
            </a:r>
          </a:p>
          <a:p>
            <a:r>
              <a:rPr lang="en-US" dirty="0"/>
              <a:t>It would be very clunky to examine a complex XML </a:t>
            </a:r>
            <a:r>
              <a:rPr lang="en-US" dirty="0" smtClean="0"/>
              <a:t>structure as </a:t>
            </a:r>
            <a:r>
              <a:rPr lang="en-US" dirty="0"/>
              <a:t>just a giant string!</a:t>
            </a:r>
          </a:p>
          <a:p>
            <a:r>
              <a:rPr lang="en-US" dirty="0"/>
              <a:t>luckily, the browser can break apart (parse) XML data into a </a:t>
            </a:r>
            <a:r>
              <a:rPr lang="en-US" dirty="0" smtClean="0"/>
              <a:t>set of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there is an XML DOM, very similar to the (</a:t>
            </a:r>
            <a:r>
              <a:rPr lang="en-US" dirty="0" smtClean="0"/>
              <a:t>X)HTML 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0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DOM tree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733800"/>
            <a:ext cx="8153400" cy="1219200"/>
          </a:xfrm>
        </p:spPr>
        <p:txBody>
          <a:bodyPr/>
          <a:lstStyle/>
          <a:p>
            <a:r>
              <a:rPr lang="en-US" dirty="0"/>
              <a:t>the XML tags have a tree structure</a:t>
            </a:r>
          </a:p>
          <a:p>
            <a:r>
              <a:rPr lang="en-US" dirty="0"/>
              <a:t>DOM nodes have parents, children, </a:t>
            </a:r>
            <a:r>
              <a:rPr lang="en-US" dirty="0" smtClean="0"/>
              <a:t>and siblings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676400"/>
            <a:ext cx="8153400" cy="1676400"/>
          </a:xfrm>
          <a:prstGeom prst="rect">
            <a:avLst/>
          </a:prstGeom>
          <a:solidFill>
            <a:srgbClr val="FBAF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BAFF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&lt;categories&gt;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&lt;category&gt;children&lt;/category&gt;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&lt;category&gt;computers&lt;/category&gt;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&lt;/categories&gt;					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XML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DOM tree structure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0857"/>
            <a:ext cx="8686800" cy="478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70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</a:t>
            </a:r>
            <a:r>
              <a:rPr lang="en-US" dirty="0" err="1"/>
              <a:t>Javascript</a:t>
            </a:r>
            <a:r>
              <a:rPr lang="en-US" dirty="0"/>
              <a:t> XML (XHTML) 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DOM properties and </a:t>
            </a:r>
            <a:r>
              <a:rPr lang="en-US" dirty="0" smtClean="0"/>
              <a:t>methods </a:t>
            </a:r>
            <a:r>
              <a:rPr lang="en-US" dirty="0"/>
              <a:t>we already know can be used on XML nodes:</a:t>
            </a:r>
          </a:p>
          <a:p>
            <a:pPr lvl="1"/>
            <a:r>
              <a:rPr lang="en-US" dirty="0"/>
              <a:t>properties:</a:t>
            </a:r>
          </a:p>
          <a:p>
            <a:pPr lvl="2"/>
            <a:r>
              <a:rPr lang="en-US" dirty="0" err="1"/>
              <a:t>firstChild</a:t>
            </a:r>
            <a:r>
              <a:rPr lang="en-US" dirty="0"/>
              <a:t>, </a:t>
            </a:r>
            <a:r>
              <a:rPr lang="en-US" dirty="0" err="1"/>
              <a:t>lastChild</a:t>
            </a:r>
            <a:r>
              <a:rPr lang="en-US" dirty="0"/>
              <a:t>, </a:t>
            </a:r>
            <a:r>
              <a:rPr lang="en-US" dirty="0" err="1"/>
              <a:t>childNodes</a:t>
            </a:r>
            <a:r>
              <a:rPr lang="en-US" dirty="0"/>
              <a:t>, </a:t>
            </a:r>
            <a:r>
              <a:rPr lang="en-US" dirty="0" err="1"/>
              <a:t>nextSibling</a:t>
            </a:r>
            <a:r>
              <a:rPr lang="en-US" dirty="0"/>
              <a:t>,</a:t>
            </a:r>
          </a:p>
          <a:p>
            <a:pPr lvl="2"/>
            <a:r>
              <a:rPr lang="en-US" dirty="0" err="1"/>
              <a:t>previousSibling</a:t>
            </a:r>
            <a:r>
              <a:rPr lang="en-US" dirty="0"/>
              <a:t>, </a:t>
            </a:r>
            <a:r>
              <a:rPr lang="en-US" dirty="0" err="1"/>
              <a:t>parentNode</a:t>
            </a:r>
            <a:endParaRPr lang="en-US" dirty="0"/>
          </a:p>
          <a:p>
            <a:pPr lvl="2"/>
            <a:r>
              <a:rPr lang="en-US" dirty="0" err="1"/>
              <a:t>nodeName</a:t>
            </a:r>
            <a:r>
              <a:rPr lang="en-US" dirty="0"/>
              <a:t>, </a:t>
            </a:r>
            <a:r>
              <a:rPr lang="en-US" dirty="0" err="1"/>
              <a:t>nodeType</a:t>
            </a:r>
            <a:r>
              <a:rPr lang="en-US" dirty="0"/>
              <a:t>, </a:t>
            </a:r>
            <a:r>
              <a:rPr lang="en-US" dirty="0" err="1"/>
              <a:t>nodeValue</a:t>
            </a:r>
            <a:r>
              <a:rPr lang="en-US" dirty="0"/>
              <a:t>, attributes</a:t>
            </a:r>
          </a:p>
          <a:p>
            <a:pPr lvl="1"/>
            <a:r>
              <a:rPr lang="en-US" dirty="0"/>
              <a:t>methods:</a:t>
            </a:r>
          </a:p>
          <a:p>
            <a:pPr lvl="2"/>
            <a:r>
              <a:rPr lang="en-US" dirty="0" err="1"/>
              <a:t>appendChild</a:t>
            </a:r>
            <a:r>
              <a:rPr lang="en-US" dirty="0"/>
              <a:t>, </a:t>
            </a:r>
            <a:r>
              <a:rPr lang="en-US" dirty="0" err="1"/>
              <a:t>insertBefore</a:t>
            </a:r>
            <a:r>
              <a:rPr lang="en-US" dirty="0"/>
              <a:t>, </a:t>
            </a:r>
            <a:r>
              <a:rPr lang="en-US" dirty="0" err="1"/>
              <a:t>removeChild</a:t>
            </a:r>
            <a:r>
              <a:rPr lang="en-US" dirty="0"/>
              <a:t>, </a:t>
            </a:r>
            <a:r>
              <a:rPr lang="en-US" dirty="0" err="1"/>
              <a:t>replaceChild</a:t>
            </a:r>
            <a:endParaRPr lang="en-US" dirty="0"/>
          </a:p>
          <a:p>
            <a:pPr lvl="2"/>
            <a:r>
              <a:rPr lang="en-US" dirty="0" err="1"/>
              <a:t>getElementsByTagName</a:t>
            </a:r>
            <a:r>
              <a:rPr lang="en-US" dirty="0"/>
              <a:t>, </a:t>
            </a:r>
            <a:r>
              <a:rPr lang="en-US" dirty="0" err="1"/>
              <a:t>getAttribute</a:t>
            </a:r>
            <a:r>
              <a:rPr lang="en-US" dirty="0"/>
              <a:t>, </a:t>
            </a:r>
            <a:r>
              <a:rPr lang="en-US" dirty="0" err="1" smtClean="0"/>
              <a:t>hasAttributes</a:t>
            </a:r>
            <a:r>
              <a:rPr lang="en-US" dirty="0" smtClean="0"/>
              <a:t>, </a:t>
            </a:r>
            <a:r>
              <a:rPr lang="en-US" dirty="0" err="1" smtClean="0"/>
              <a:t>hasChildNodes</a:t>
            </a:r>
            <a:endParaRPr lang="en-US" dirty="0"/>
          </a:p>
          <a:p>
            <a:r>
              <a:rPr lang="en-US" dirty="0"/>
              <a:t>caution: cannot use HTML-specific properties like </a:t>
            </a:r>
            <a:r>
              <a:rPr lang="en-US" dirty="0" err="1"/>
              <a:t>innerHTML</a:t>
            </a:r>
            <a:r>
              <a:rPr lang="en-US" dirty="0"/>
              <a:t> in the XML DOM!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76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the node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caution: can only use standard DOM methods and properties in XML DOM</a:t>
            </a:r>
          </a:p>
          <a:p>
            <a:pPr lvl="1"/>
            <a:r>
              <a:rPr lang="en-US" dirty="0"/>
              <a:t>HTML DOM has Prototype methods, but XML DOM does not! </a:t>
            </a:r>
          </a:p>
          <a:p>
            <a:r>
              <a:rPr lang="en-US" dirty="0" smtClean="0"/>
              <a:t>caution</a:t>
            </a:r>
            <a:r>
              <a:rPr lang="en-US" dirty="0"/>
              <a:t>: can't use ids or classes to use to get specific nodes</a:t>
            </a:r>
          </a:p>
          <a:p>
            <a:pPr lvl="1"/>
            <a:r>
              <a:rPr lang="en-US" dirty="0"/>
              <a:t>id and class are not necessarily defined as attributes in the flavor of </a:t>
            </a:r>
            <a:r>
              <a:rPr lang="en-US" dirty="0" smtClean="0"/>
              <a:t>XML being read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1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the node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r>
              <a:rPr lang="en-US" dirty="0"/>
              <a:t>: </a:t>
            </a:r>
            <a:r>
              <a:rPr lang="en-US" dirty="0" err="1"/>
              <a:t>firstChild</a:t>
            </a:r>
            <a:r>
              <a:rPr lang="en-US" dirty="0"/>
              <a:t>/</a:t>
            </a:r>
            <a:r>
              <a:rPr lang="en-US" dirty="0" err="1"/>
              <a:t>nextSibling</a:t>
            </a:r>
            <a:r>
              <a:rPr lang="en-US" dirty="0"/>
              <a:t> properties are unreliable</a:t>
            </a:r>
          </a:p>
          <a:p>
            <a:pPr lvl="1"/>
            <a:r>
              <a:rPr lang="en-US" dirty="0"/>
              <a:t>annoying whitespace text nodes!</a:t>
            </a:r>
          </a:p>
          <a:p>
            <a:r>
              <a:rPr lang="en-US" dirty="0"/>
              <a:t>the best way to walk the XML tree:</a:t>
            </a:r>
          </a:p>
          <a:p>
            <a:pPr marL="366713" lvl="1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elms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node.getElementsByTagName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tagName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lvl="1"/>
            <a:r>
              <a:rPr lang="en-US" dirty="0"/>
              <a:t>returns an array of all node's children of the given tag name</a:t>
            </a:r>
          </a:p>
          <a:p>
            <a:pPr marL="366713" lvl="1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node.getAttribute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attributeName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lvl="1"/>
            <a:r>
              <a:rPr lang="en-US" dirty="0"/>
              <a:t>gets an attribute of an element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98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XML data in a web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/>
          <a:lstStyle/>
          <a:p>
            <a:r>
              <a:rPr lang="en-US" dirty="0"/>
              <a:t>Procedure: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Ajax to fetch </a:t>
            </a:r>
            <a:r>
              <a:rPr lang="en-US" dirty="0" smtClean="0"/>
              <a:t>data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DOM methods to examine </a:t>
            </a:r>
            <a:r>
              <a:rPr lang="en-US" dirty="0" smtClean="0"/>
              <a:t>XML:</a:t>
            </a:r>
          </a:p>
          <a:p>
            <a:pPr marL="1155700" lvl="2" indent="-514350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XMLnode.getElementsByTagName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extract </a:t>
            </a:r>
            <a:r>
              <a:rPr lang="en-US" dirty="0"/>
              <a:t>the data we need from the </a:t>
            </a:r>
            <a:r>
              <a:rPr lang="en-US" dirty="0" smtClean="0"/>
              <a:t>XML:</a:t>
            </a:r>
          </a:p>
          <a:p>
            <a:pPr marL="984250" lvl="2" indent="-342900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XMLelement.getAttribute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XMLelement.firstChild.nodeValue</a:t>
            </a:r>
            <a:r>
              <a:rPr lang="en-US" dirty="0"/>
              <a:t>, </a:t>
            </a:r>
            <a:r>
              <a:rPr lang="en-US" dirty="0" smtClean="0"/>
              <a:t>etc.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new HTML nodes and populate with extracted </a:t>
            </a:r>
            <a:r>
              <a:rPr lang="en-US" dirty="0" smtClean="0"/>
              <a:t>data:</a:t>
            </a:r>
          </a:p>
          <a:p>
            <a:pPr marL="1155700" lvl="2" indent="-514350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HTMLelement.innerHTML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inject </a:t>
            </a:r>
            <a:r>
              <a:rPr lang="en-US" dirty="0"/>
              <a:t>newly-created HTML nodes into </a:t>
            </a:r>
            <a:r>
              <a:rPr lang="en-US" dirty="0" smtClean="0"/>
              <a:t>page</a:t>
            </a:r>
          </a:p>
          <a:p>
            <a:pPr lvl="2"/>
            <a:r>
              <a:rPr lang="en-US" dirty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HTMLelement.appendChild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7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XML using AJAX (template)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648200"/>
            <a:ext cx="8153400" cy="1219200"/>
          </a:xfrm>
        </p:spPr>
        <p:txBody>
          <a:bodyPr/>
          <a:lstStyle/>
          <a:p>
            <a:r>
              <a:rPr lang="en-US" dirty="0" err="1"/>
              <a:t>ajax.response</a:t>
            </a:r>
            <a:r>
              <a:rPr lang="en-US" b="1" dirty="0" err="1"/>
              <a:t>Text</a:t>
            </a:r>
            <a:r>
              <a:rPr lang="en-US" dirty="0"/>
              <a:t> contains the XML data in plain text</a:t>
            </a:r>
          </a:p>
          <a:p>
            <a:r>
              <a:rPr lang="en-US" dirty="0" err="1"/>
              <a:t>ajax.response</a:t>
            </a:r>
            <a:r>
              <a:rPr lang="en-US" b="1" dirty="0" err="1"/>
              <a:t>XML</a:t>
            </a:r>
            <a:r>
              <a:rPr lang="en-US" dirty="0"/>
              <a:t> is a pre-parsed XML DOM object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313932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Ajax.Request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method: "get",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onSuccess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do something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ajax.responseXML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3799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/>
          <a:lstStyle/>
          <a:p>
            <a:r>
              <a:rPr lang="en-US" dirty="0"/>
              <a:t>Analyzing a fetched XML file using DOM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004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use DOM properties and methods on </a:t>
            </a:r>
            <a:r>
              <a:rPr lang="en-US" dirty="0" err="1"/>
              <a:t>ajax.responseXML</a:t>
            </a:r>
            <a:r>
              <a:rPr lang="en-US" dirty="0"/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4196477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zeroth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element of array of length 1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foo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ajax.responseXML.getElementsByTagName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("foo")[0];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ditto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bar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foo.getElementsByTagName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("bar")[0];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array of length 2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all_bazzes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foo.getElementsByTagName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string "bleep"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foo.getAttribute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BAFF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&lt;foo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="bleep"&gt;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&lt;bar/&gt;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quux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xyzzy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&lt;/foo&gt;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 	      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ML</a:t>
            </a:r>
          </a:p>
        </p:txBody>
      </p:sp>
    </p:spTree>
    <p:extLst>
      <p:ext uri="{BB962C8B-B14F-4D97-AF65-F5344CB8AC3E}">
        <p14:creationId xmlns:p14="http://schemas.microsoft.com/office/powerpoint/2010/main" val="5401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4FD75E9-B3DF-4D73-B71D-9596F1CA7FEF}" type="slidenum">
              <a:rPr lang="en-US" smtClean="0"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-228600"/>
            <a:ext cx="8153400" cy="990600"/>
          </a:xfrm>
        </p:spPr>
        <p:txBody>
          <a:bodyPr/>
          <a:lstStyle/>
          <a:p>
            <a:r>
              <a:rPr lang="en-US" dirty="0"/>
              <a:t>Larger XML file example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609600"/>
            <a:ext cx="8153400" cy="6463308"/>
          </a:xfrm>
          <a:prstGeom prst="rect">
            <a:avLst/>
          </a:prstGeom>
          <a:solidFill>
            <a:srgbClr val="FBAFF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&lt;bookstore&gt;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 category="cooking"&gt;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title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="en"&gt;Everyday Italian&lt;/title&gt;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author&gt;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Giada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Laurentiis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&lt;/author&gt;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year&gt;2005&lt;/year&gt;&lt;price&gt;30.00&lt;/price&gt;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 category="computers"&gt;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title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="en"&gt;XQuery Kick Start&lt;/title&gt;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author&gt;James McGovern&lt;/author&gt;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year&gt;2003&lt;/year&gt;&lt;price&gt;49.99&lt;/price&gt;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 category="children"&gt;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title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="en"&gt;Harry Potter&lt;/title&gt;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author&gt;J K. Rowling&lt;/author&gt;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year&gt;2005&lt;/year&gt;&lt;price&gt;29.99&lt;/price&gt;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 category="computers"&gt;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title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="en"&gt;Learning XML&lt;/title&gt;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author&gt;Erik T. Ray&lt;/author&gt;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year&gt;2003&lt;/year&gt;&lt;price&gt;39.95&lt;/price&gt;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book&gt;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&lt;/bookstore&gt;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XML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5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XML?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XML: a "skeleton" for creating markup languages</a:t>
            </a:r>
          </a:p>
          <a:p>
            <a:r>
              <a:rPr lang="en-US" dirty="0"/>
              <a:t>you already know it!</a:t>
            </a:r>
          </a:p>
          <a:p>
            <a:pPr lvl="1"/>
            <a:r>
              <a:rPr lang="en-US" dirty="0"/>
              <a:t>syntax is identical to XHTML's:</a:t>
            </a:r>
          </a:p>
          <a:p>
            <a:pPr marL="366713" lvl="1" indent="0">
              <a:buNone/>
            </a:pPr>
            <a:r>
              <a:rPr lang="fr-FR" sz="2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attribute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="value"&gt;content&lt;/</a:t>
            </a:r>
            <a:r>
              <a:rPr lang="fr-FR" sz="2000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fr-FR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/>
              <a:t>languages written in XML specify:</a:t>
            </a:r>
          </a:p>
          <a:p>
            <a:pPr lvl="1"/>
            <a:r>
              <a:rPr lang="en-US" dirty="0"/>
              <a:t>names of tags in XHTML: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h1, div,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names of attributes in XHTML: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id/class,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rules about how they go together in XHTML: inline vs. </a:t>
            </a:r>
            <a:r>
              <a:rPr lang="en-US" dirty="0" smtClean="0"/>
              <a:t>block-level 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40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node tree 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57278"/>
            <a:ext cx="8153400" cy="5078313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// make a paragraph for each book about computers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books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ajax.responseXML.getElementsByTagName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("book");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books.length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category = books[i].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getAttribute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("category");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(category == "computers")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//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extract data from XML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title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books[i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("title")[0].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firstChild.nodeValue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author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books[i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("author")[0].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firstChild.nodeValue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make an XHTML &lt;p&gt; tag containing data from XML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("p");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title + ", by " + author;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document.body.appendChild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174665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http://www.sitepoint.com/really-good-introduction-xml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>
                <a:hlinkClick r:id="rId3"/>
              </a:rPr>
              <a:t>http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www.w3.org/XML/Schema.html</a:t>
            </a:r>
            <a:endParaRPr lang="en-US" smtClean="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6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XML?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present complex data in human-readable form</a:t>
            </a:r>
          </a:p>
          <a:p>
            <a:pPr lvl="1"/>
            <a:r>
              <a:rPr lang="en-US" dirty="0"/>
              <a:t>"self-describing data"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3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XML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00600"/>
            <a:ext cx="8153400" cy="1219200"/>
          </a:xfrm>
        </p:spPr>
        <p:txBody>
          <a:bodyPr/>
          <a:lstStyle/>
          <a:p>
            <a:r>
              <a:rPr lang="en-US" dirty="0"/>
              <a:t>begins with an &lt;?xml ... ?&gt; header tag ("prolog")</a:t>
            </a:r>
          </a:p>
          <a:p>
            <a:r>
              <a:rPr lang="en-US" dirty="0"/>
              <a:t>has a single root element (in this case, note)</a:t>
            </a:r>
          </a:p>
          <a:p>
            <a:r>
              <a:rPr lang="en-US" dirty="0"/>
              <a:t>tag, attribute, and comment syntax is just like XHTML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676400"/>
            <a:ext cx="8153400" cy="1676400"/>
          </a:xfrm>
          <a:prstGeom prst="rect">
            <a:avLst/>
          </a:prstGeom>
          <a:solidFill>
            <a:srgbClr val="FBAF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3139321"/>
          </a:xfrm>
          <a:prstGeom prst="rect">
            <a:avLst/>
          </a:prstGeom>
          <a:solidFill>
            <a:srgbClr val="FBAFF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&lt;?xml version="1.0" encoding="UTF-8"?&gt; &lt;!-- XML prolog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&lt;note&gt; &lt;!-- root element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&lt;to&gt;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&lt;/to&gt;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&lt;from&gt;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&lt;/from&gt; &lt;!-- element ("tag")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&lt;subject&gt;Reminder&lt;/subject&gt; &lt;!-- content of element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&lt;message language="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english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 &lt;!-- attribute and its value --&gt;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	Don't forget me this weekend!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&lt;/message&gt;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&lt;/note&gt;					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XML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77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XML data comes from many sources on the web:</a:t>
            </a:r>
          </a:p>
          <a:p>
            <a:pPr lvl="1"/>
            <a:r>
              <a:rPr lang="en-US" b="1" dirty="0"/>
              <a:t>web servers </a:t>
            </a:r>
            <a:r>
              <a:rPr lang="en-US" dirty="0"/>
              <a:t>store data as XML files</a:t>
            </a:r>
          </a:p>
          <a:p>
            <a:pPr lvl="1"/>
            <a:r>
              <a:rPr lang="en-US" b="1" dirty="0"/>
              <a:t>databases</a:t>
            </a:r>
            <a:r>
              <a:rPr lang="en-US" dirty="0"/>
              <a:t> sometimes return query results as XML</a:t>
            </a:r>
          </a:p>
          <a:p>
            <a:pPr lvl="1"/>
            <a:r>
              <a:rPr lang="en-US" b="1" dirty="0"/>
              <a:t>web</a:t>
            </a:r>
            <a:r>
              <a:rPr lang="en-US" dirty="0"/>
              <a:t> services use XML to communicate</a:t>
            </a:r>
          </a:p>
          <a:p>
            <a:r>
              <a:rPr lang="en-US" dirty="0"/>
              <a:t>XML is the de facto universal format for exchange of data</a:t>
            </a:r>
          </a:p>
          <a:p>
            <a:r>
              <a:rPr lang="en-US" dirty="0"/>
              <a:t>XML languages are used for music, math, vector graphics</a:t>
            </a:r>
          </a:p>
          <a:p>
            <a:r>
              <a:rPr lang="en-US" dirty="0"/>
              <a:t>popular use: RSS for news feeds &amp; podcasts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pro:</a:t>
            </a:r>
            <a:endParaRPr lang="en-US" dirty="0"/>
          </a:p>
          <a:p>
            <a:pPr lvl="1"/>
            <a:r>
              <a:rPr lang="en-US" dirty="0"/>
              <a:t>easy to read (for humans and computers)</a:t>
            </a:r>
          </a:p>
          <a:p>
            <a:pPr lvl="1"/>
            <a:r>
              <a:rPr lang="en-US" dirty="0"/>
              <a:t>standard format makes automation easy</a:t>
            </a:r>
          </a:p>
          <a:p>
            <a:pPr lvl="1"/>
            <a:r>
              <a:rPr lang="en-US" dirty="0"/>
              <a:t>don't have to "reinvent the wheel" for storing new types of data</a:t>
            </a:r>
          </a:p>
          <a:p>
            <a:pPr lvl="1"/>
            <a:r>
              <a:rPr lang="en-US" dirty="0"/>
              <a:t>international, platform-independent, open/free standard</a:t>
            </a:r>
          </a:p>
          <a:p>
            <a:pPr lvl="1"/>
            <a:r>
              <a:rPr lang="en-US" dirty="0"/>
              <a:t>can represent almost any general kind of data (record, list, tree)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9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con:</a:t>
            </a:r>
          </a:p>
          <a:p>
            <a:pPr lvl="1"/>
            <a:r>
              <a:rPr lang="en-US" dirty="0"/>
              <a:t>bulky syntax/structure makes files large; can decrease performance</a:t>
            </a:r>
          </a:p>
          <a:p>
            <a:pPr lvl="2"/>
            <a:r>
              <a:rPr lang="en-US" dirty="0"/>
              <a:t>example: quadratic formula in </a:t>
            </a:r>
            <a:r>
              <a:rPr lang="en-US" dirty="0" err="1"/>
              <a:t>MathML</a:t>
            </a:r>
            <a:endParaRPr lang="en-US" dirty="0"/>
          </a:p>
          <a:p>
            <a:pPr lvl="1"/>
            <a:r>
              <a:rPr lang="en-US" dirty="0"/>
              <a:t>can be hard to "shoehorn" data into a good XML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1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tags are legal in XML?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any tags you want!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an email message might use tags called to, from, subject</a:t>
            </a:r>
          </a:p>
          <a:p>
            <a:pPr lvl="1"/>
            <a:r>
              <a:rPr lang="en-US" dirty="0"/>
              <a:t>a library might use tags called book, title, author</a:t>
            </a:r>
          </a:p>
          <a:p>
            <a:r>
              <a:rPr lang="en-US" dirty="0"/>
              <a:t>when designing an XML file, you choose the tags and attributes that best represent </a:t>
            </a:r>
            <a:r>
              <a:rPr lang="en-US" dirty="0" smtClean="0"/>
              <a:t>the data</a:t>
            </a:r>
            <a:endParaRPr lang="en-US" dirty="0"/>
          </a:p>
          <a:p>
            <a:r>
              <a:rPr lang="en-US" dirty="0"/>
              <a:t>rule of thumb: data = tag, metadata = attribute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7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Doctypes</a:t>
            </a:r>
            <a:r>
              <a:rPr lang="en-US" dirty="0"/>
              <a:t> and Schemas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"rule books" for individual flavors of XML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ist </a:t>
            </a:r>
            <a:r>
              <a:rPr lang="en-US" dirty="0"/>
              <a:t>which tags and attributes are valid in that language, and how they can be </a:t>
            </a:r>
            <a:r>
              <a:rPr lang="en-US" dirty="0" smtClean="0"/>
              <a:t>used together</a:t>
            </a:r>
            <a:endParaRPr lang="en-US" dirty="0"/>
          </a:p>
          <a:p>
            <a:r>
              <a:rPr lang="en-US" dirty="0"/>
              <a:t>used to validate XML files to make sure they follow the rules of that "flavor"</a:t>
            </a:r>
          </a:p>
          <a:p>
            <a:pPr lvl="1"/>
            <a:r>
              <a:rPr lang="en-US" dirty="0"/>
              <a:t>the W3C HTML validator uses the XHTML </a:t>
            </a:r>
            <a:r>
              <a:rPr lang="en-US" dirty="0" err="1"/>
              <a:t>doctype</a:t>
            </a:r>
            <a:r>
              <a:rPr lang="en-US" dirty="0"/>
              <a:t> to validate your HTML</a:t>
            </a:r>
          </a:p>
          <a:p>
            <a:r>
              <a:rPr lang="en-US" dirty="0"/>
              <a:t>for more info:</a:t>
            </a:r>
          </a:p>
          <a:p>
            <a:pPr lvl="1"/>
            <a:r>
              <a:rPr lang="fr-FR" dirty="0"/>
              <a:t>Document Type </a:t>
            </a:r>
            <a:r>
              <a:rPr lang="fr-FR" dirty="0" err="1"/>
              <a:t>Definition</a:t>
            </a:r>
            <a:r>
              <a:rPr lang="fr-FR" dirty="0"/>
              <a:t> (DTD) ("</a:t>
            </a:r>
            <a:r>
              <a:rPr lang="fr-FR" dirty="0" err="1"/>
              <a:t>doctype</a:t>
            </a:r>
            <a:r>
              <a:rPr lang="fr-FR" dirty="0"/>
              <a:t>")</a:t>
            </a:r>
          </a:p>
          <a:p>
            <a:pPr lvl="1"/>
            <a:r>
              <a:rPr lang="en-US" dirty="0"/>
              <a:t>W3C XML </a:t>
            </a:r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FD75E9-B3DF-4D73-B71D-9596F1CA7F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90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3104</TotalTime>
  <Words>1055</Words>
  <Application>Microsoft Office PowerPoint</Application>
  <PresentationFormat>On-screen Show (4:3)</PresentationFormat>
  <Paragraphs>221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Theme2</vt:lpstr>
      <vt:lpstr>XML</vt:lpstr>
      <vt:lpstr>What is XML?</vt:lpstr>
      <vt:lpstr>Why do we need XML?</vt:lpstr>
      <vt:lpstr>Anatomy of an XML file</vt:lpstr>
      <vt:lpstr>Uses of XML</vt:lpstr>
      <vt:lpstr>Pros and cons of XML</vt:lpstr>
      <vt:lpstr>Pros and cons of XML</vt:lpstr>
      <vt:lpstr>What tags are legal in XML?</vt:lpstr>
      <vt:lpstr>Doctypes and Schemas</vt:lpstr>
      <vt:lpstr>XML and Ajax</vt:lpstr>
      <vt:lpstr>XML DOM tree structure</vt:lpstr>
      <vt:lpstr>XML DOM tree structure</vt:lpstr>
      <vt:lpstr>Recall: Javascript XML (XHTML) DOM</vt:lpstr>
      <vt:lpstr>Navigating the node tree</vt:lpstr>
      <vt:lpstr>Navigating the node tree</vt:lpstr>
      <vt:lpstr>Using XML data in a web page</vt:lpstr>
      <vt:lpstr>Fetching XML using AJAX (template)</vt:lpstr>
      <vt:lpstr>Analyzing a fetched XML file using DOM</vt:lpstr>
      <vt:lpstr>Larger XML file example</vt:lpstr>
      <vt:lpstr>Navigating node tree example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</dc:title>
  <dc:creator>Xenia Mountrouidou</dc:creator>
  <cp:lastModifiedBy>Xenia Mountrouidou</cp:lastModifiedBy>
  <cp:revision>32</cp:revision>
  <dcterms:created xsi:type="dcterms:W3CDTF">2011-10-28T21:20:46Z</dcterms:created>
  <dcterms:modified xsi:type="dcterms:W3CDTF">2012-11-26T17:55:15Z</dcterms:modified>
</cp:coreProperties>
</file>