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84" r:id="rId2"/>
    <p:sldId id="285" r:id="rId3"/>
    <p:sldId id="286" r:id="rId4"/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2" r:id="rId28"/>
    <p:sldId id="280" r:id="rId29"/>
    <p:sldId id="281" r:id="rId30"/>
    <p:sldId id="28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32000-CF45-4D79-B06A-2DD97C9B51ED}" type="datetimeFigureOut">
              <a:rPr lang="en-US" smtClean="0"/>
              <a:t>11/13/2012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DDE0-4B4C-4E64-9235-9524341B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12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Q: How would we show two effects in a row on the same element?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DDE0-4B4C-4E64-9235-9524341BFF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0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DDE0-4B4C-4E64-9235-9524341BFF1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0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DDE0-4B4C-4E64-9235-9524341BFF1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0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onChange</a:t>
            </a:r>
            <a:r>
              <a:rPr lang="en-US" dirty="0" smtClean="0"/>
              <a:t> handler function receives the dragging element as its parameter</a:t>
            </a:r>
          </a:p>
          <a:p>
            <a:r>
              <a:rPr lang="en-US" dirty="0" err="1" smtClean="0"/>
              <a:t>onUpdate</a:t>
            </a:r>
            <a:r>
              <a:rPr lang="en-US" dirty="0" smtClean="0"/>
              <a:t> handler function receives the list as its parameter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DDE0-4B4C-4E64-9235-9524341BFF1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7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897F41F-B910-43BE-93DD-041D947E9A6A}" type="datetime1">
              <a:rPr lang="en-US" smtClean="0"/>
              <a:t>11/13/2012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26D36B-8DF2-453F-BA14-F80E746F544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27B878-858C-4AD8-AE9C-031B17338892}" type="datetime1">
              <a:rPr lang="en-US" smtClean="0"/>
              <a:t>11/13/2012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6D36B-8DF2-453F-BA14-F80E746F5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75560058-8379-4CE6-A6C6-0E0C544EB607}" type="datetime1">
              <a:rPr lang="en-US" smtClean="0"/>
              <a:t>11/13/2012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A526D36B-8DF2-453F-BA14-F80E746F544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BDD2F-9F3F-40AA-BADF-F952B14A7C9B}" type="datetime1">
              <a:rPr lang="en-US" smtClean="0"/>
              <a:t>11/13/2012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6D36B-8DF2-453F-BA14-F80E746F5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5931F2-ED40-4D0B-A378-B3BE46B09AE5}" type="datetime1">
              <a:rPr lang="en-US" smtClean="0"/>
              <a:t>11/13/2012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526D36B-8DF2-453F-BA14-F80E746F544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2574C59-13B6-46D2-8266-FAC1B12CC954}" type="datetime1">
              <a:rPr lang="en-US" smtClean="0"/>
              <a:t>11/13/2012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A526D36B-8DF2-453F-BA14-F80E746F544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66C2F5C-0295-4D31-ABC9-F8C279B1B179}" type="datetime1">
              <a:rPr lang="en-US" smtClean="0"/>
              <a:t>11/13/2012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A526D36B-8DF2-453F-BA14-F80E746F544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DEB067-38EF-4561-BD7F-0F16660DF3F1}" type="datetime1">
              <a:rPr lang="en-US" smtClean="0"/>
              <a:t>11/13/2012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6D36B-8DF2-453F-BA14-F80E746F5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574B8F-C6C2-4E6F-8F1B-5581857BEB40}" type="datetime1">
              <a:rPr lang="en-US" smtClean="0"/>
              <a:t>11/13/2012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26D36B-8DF2-453F-BA14-F80E746F5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BEE2A3-8A47-4F78-A57D-1F746495DEAF}" type="datetime1">
              <a:rPr lang="en-US" smtClean="0"/>
              <a:t>11/13/2012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6D36B-8DF2-453F-BA14-F80E746F5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83C25077-9900-4CD6-A1CB-3DE983023FC7}" type="datetime1">
              <a:rPr lang="en-US" smtClean="0"/>
              <a:t>11/13/2012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A526D36B-8DF2-453F-BA14-F80E746F544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882A1423-63ED-416D-86B1-4DA04E5D7B82}" type="datetime1">
              <a:rPr lang="en-US" smtClean="0"/>
              <a:t>11/13/2012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A526D36B-8DF2-453F-BA14-F80E746F54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adrobby.github.com/scriptaculous/draggables-object/" TargetMode="External"/><Relationship Id="rId2" Type="http://schemas.openxmlformats.org/officeDocument/2006/relationships/hyperlink" Target="http://madrobby.github.com/scriptaculous/draggabl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drobby.github.com/scriptaculous/puzzle-demo/" TargetMode="External"/><Relationship Id="rId5" Type="http://schemas.openxmlformats.org/officeDocument/2006/relationships/hyperlink" Target="http://madrobby.github.com/scriptaculous/sortable/" TargetMode="External"/><Relationship Id="rId4" Type="http://schemas.openxmlformats.org/officeDocument/2006/relationships/hyperlink" Target="http://madrobby.github.com/scriptaculous/droppables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madrobby.github.com/scriptaculous/draggabl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madrobby.github.com/scriptaculous/builder/" TargetMode="External"/><Relationship Id="rId2" Type="http://schemas.openxmlformats.org/officeDocument/2006/relationships/hyperlink" Target="http://madrobby.github.com/scriptaculous/slid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drobby.github.com/scriptaculous/tab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lash7.com/cheats/scriptaculous_fx1.pdf" TargetMode="External"/><Relationship Id="rId2" Type="http://schemas.openxmlformats.org/officeDocument/2006/relationships/hyperlink" Target="https://github.com/madrobby/scriptaculou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Ch. 12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for Web 2.0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26D36B-8DF2-453F-BA14-F80E746F5442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13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effects to an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429000"/>
            <a:ext cx="8153400" cy="1447800"/>
          </a:xfrm>
        </p:spPr>
        <p:txBody>
          <a:bodyPr/>
          <a:lstStyle/>
          <a:p>
            <a:r>
              <a:rPr lang="en-US" dirty="0"/>
              <a:t>all effects have the following events that you can handle:</a:t>
            </a:r>
          </a:p>
          <a:p>
            <a:pPr lvl="1"/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beforeStart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beforeUpdate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afterUpdate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afterFinish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the </a:t>
            </a:r>
            <a:r>
              <a:rPr lang="en-US" dirty="0" err="1"/>
              <a:t>afterFinish</a:t>
            </a:r>
            <a:r>
              <a:rPr lang="en-US" dirty="0"/>
              <a:t> event fires once the effect is done animating</a:t>
            </a:r>
          </a:p>
          <a:p>
            <a:pPr lvl="1"/>
            <a:r>
              <a:rPr lang="en-US" dirty="0"/>
              <a:t>useful do something to the element (style, remove, etc.) when effect is </a:t>
            </a:r>
            <a:r>
              <a:rPr lang="en-US" dirty="0" smtClean="0"/>
              <a:t>done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5240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my_element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").fade({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duration: 3.0,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afterFinish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displayMessage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displayMessage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effect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alert(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effect.element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" is done fading now!");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70494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effects to an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4516" y="3429000"/>
            <a:ext cx="8153400" cy="1447800"/>
          </a:xfrm>
        </p:spPr>
        <p:txBody>
          <a:bodyPr/>
          <a:lstStyle/>
          <a:p>
            <a:r>
              <a:rPr lang="en-US" dirty="0"/>
              <a:t>each of these events receives the Effect object as its parameter</a:t>
            </a:r>
          </a:p>
          <a:p>
            <a:pPr lvl="1"/>
            <a:r>
              <a:rPr lang="en-US" dirty="0"/>
              <a:t>its properties</a:t>
            </a:r>
            <a:r>
              <a:rPr lang="en-US" sz="2400" dirty="0"/>
              <a:t>: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element, options,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currentFrame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startOn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finishOn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some effects (e.g. Shrink) are technically "parallel effects", so to access the </a:t>
            </a:r>
            <a:r>
              <a:rPr lang="en-US" dirty="0" smtClean="0"/>
              <a:t>modified element</a:t>
            </a:r>
            <a:r>
              <a:rPr lang="en-US" dirty="0"/>
              <a:t>, you write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effect.effects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[0].element </a:t>
            </a:r>
            <a:r>
              <a:rPr lang="en-US" dirty="0"/>
              <a:t>rather than </a:t>
            </a:r>
            <a:r>
              <a:rPr lang="en-US" dirty="0" smtClean="0"/>
              <a:t>just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effect.element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5240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my_element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").fade({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duration: 3.0,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afterFinish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displayMessage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displayMessage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effect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alert(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effect.element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" is done fading now!");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408327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Drag and drop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Scriptaculous</a:t>
            </a:r>
            <a:r>
              <a:rPr lang="en-US" dirty="0"/>
              <a:t> provides several objects for supporting drag-and-drop functionality:</a:t>
            </a:r>
          </a:p>
          <a:p>
            <a:r>
              <a:rPr lang="en-US" dirty="0" err="1">
                <a:hlinkClick r:id="rId2"/>
              </a:rPr>
              <a:t>Draggable</a:t>
            </a:r>
            <a:r>
              <a:rPr lang="en-US" dirty="0"/>
              <a:t> : an element that can be dragged</a:t>
            </a:r>
          </a:p>
          <a:p>
            <a:r>
              <a:rPr lang="en-US" dirty="0" err="1">
                <a:hlinkClick r:id="rId3"/>
              </a:rPr>
              <a:t>Draggables</a:t>
            </a:r>
            <a:r>
              <a:rPr lang="en-US" dirty="0"/>
              <a:t> : manages all </a:t>
            </a:r>
            <a:r>
              <a:rPr lang="en-US" dirty="0" err="1"/>
              <a:t>Draggable</a:t>
            </a:r>
            <a:r>
              <a:rPr lang="en-US" dirty="0"/>
              <a:t> objects on the page</a:t>
            </a:r>
          </a:p>
          <a:p>
            <a:r>
              <a:rPr lang="en-US" dirty="0" err="1">
                <a:hlinkClick r:id="rId4"/>
              </a:rPr>
              <a:t>Droppables</a:t>
            </a:r>
            <a:r>
              <a:rPr lang="en-US" dirty="0"/>
              <a:t> : elements on which a </a:t>
            </a:r>
            <a:r>
              <a:rPr lang="en-US" dirty="0" err="1"/>
              <a:t>Draggable</a:t>
            </a:r>
            <a:r>
              <a:rPr lang="en-US" dirty="0"/>
              <a:t> can be dropped</a:t>
            </a:r>
          </a:p>
          <a:p>
            <a:r>
              <a:rPr lang="en-US" dirty="0">
                <a:hlinkClick r:id="rId5"/>
              </a:rPr>
              <a:t>Sortable</a:t>
            </a:r>
            <a:r>
              <a:rPr lang="en-US" dirty="0"/>
              <a:t> : a list of items that can be reordered</a:t>
            </a:r>
          </a:p>
          <a:p>
            <a:r>
              <a:rPr lang="en-US" dirty="0" smtClean="0">
                <a:hlinkClick r:id="rId6"/>
              </a:rPr>
              <a:t>Puzzle Game demo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Draggable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819400"/>
            <a:ext cx="8153400" cy="2590800"/>
          </a:xfrm>
        </p:spPr>
        <p:txBody>
          <a:bodyPr/>
          <a:lstStyle/>
          <a:p>
            <a:r>
              <a:rPr lang="en-US" dirty="0"/>
              <a:t>specifies an element as being able to be dragged</a:t>
            </a:r>
          </a:p>
          <a:p>
            <a:r>
              <a:rPr lang="en-US" dirty="0"/>
              <a:t>options: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handle, revert, snap,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zindex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constraint,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ghosting,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starteffect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reverteffect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endeffect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event options: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onStart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onDrag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onEnd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each handler function accepts two parameters: the </a:t>
            </a:r>
            <a:r>
              <a:rPr lang="en-US" dirty="0" err="1"/>
              <a:t>Draggable</a:t>
            </a:r>
            <a:r>
              <a:rPr lang="en-US" dirty="0"/>
              <a:t> object, and </a:t>
            </a:r>
            <a:r>
              <a:rPr lang="en-US" dirty="0" smtClean="0"/>
              <a:t>the mouse </a:t>
            </a:r>
            <a:r>
              <a:rPr lang="en-US" dirty="0"/>
              <a:t>event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74367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Draggable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(element or id,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{ options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04646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Draggable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2866072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document.observe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dom:loaded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function()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Draggable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("draggabledemo1");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Draggable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("draggabledemo2", {revert: true, snap: [40, 40]});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570672"/>
            <a:ext cx="81534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&lt;div id="draggabledemo1"&gt;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Draggable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demo. Default options.&lt;/div&gt;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&lt;div id="draggabledemo2"&gt;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Draggable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demo.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{snap: [40,40], revert: true}&lt;/div&gt;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4400550"/>
            <a:ext cx="200025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193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Draggables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global helper for accessing/managing all </a:t>
            </a:r>
            <a:r>
              <a:rPr lang="en-US" dirty="0" err="1"/>
              <a:t>Draggable</a:t>
            </a:r>
            <a:r>
              <a:rPr lang="en-US" dirty="0"/>
              <a:t> objects on a page</a:t>
            </a:r>
          </a:p>
          <a:p>
            <a:r>
              <a:rPr lang="en-US" dirty="0" smtClean="0"/>
              <a:t>properties</a:t>
            </a:r>
            <a:r>
              <a:rPr lang="en-US" dirty="0"/>
              <a:t>: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drags, observers</a:t>
            </a:r>
          </a:p>
          <a:p>
            <a:r>
              <a:rPr lang="en-US" dirty="0"/>
              <a:t>methods: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register, unregister, activate, deactivate,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updateDrag</a:t>
            </a:r>
            <a:r>
              <a:rPr lang="en-US" dirty="0" smtClean="0"/>
              <a:t>,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endDrag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keyPress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addObserver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removeObserver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notify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74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Droppables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819400"/>
            <a:ext cx="8153400" cy="2590800"/>
          </a:xfrm>
        </p:spPr>
        <p:txBody>
          <a:bodyPr/>
          <a:lstStyle/>
          <a:p>
            <a:r>
              <a:rPr lang="en-US" dirty="0"/>
              <a:t>To make an element react when a </a:t>
            </a:r>
            <a:r>
              <a:rPr lang="en-US" u="sng" dirty="0" err="1">
                <a:hlinkClick r:id="rId2"/>
              </a:rPr>
              <a:t>Draggable</a:t>
            </a:r>
            <a:r>
              <a:rPr lang="en-US" dirty="0"/>
              <a:t> is dropped onto it, you’ll add it to the </a:t>
            </a:r>
            <a:r>
              <a:rPr lang="en-US" i="1" dirty="0" err="1"/>
              <a:t>Droppables</a:t>
            </a:r>
            <a:r>
              <a:rPr lang="en-US" dirty="0"/>
              <a:t> of the </a:t>
            </a:r>
            <a:r>
              <a:rPr lang="en-US" dirty="0" smtClean="0"/>
              <a:t>page</a:t>
            </a:r>
            <a:endParaRPr lang="en-US" dirty="0"/>
          </a:p>
          <a:p>
            <a:r>
              <a:rPr lang="en-US" dirty="0"/>
              <a:t>options: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accept, containment,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hoverclass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overlap, greedy</a:t>
            </a:r>
          </a:p>
          <a:p>
            <a:r>
              <a:rPr lang="en-US" dirty="0"/>
              <a:t>event options: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onHover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onDrop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each callback accepts three parameters: the </a:t>
            </a:r>
            <a:r>
              <a:rPr lang="en-US" dirty="0" err="1"/>
              <a:t>Draggable</a:t>
            </a:r>
            <a:r>
              <a:rPr lang="en-US" dirty="0"/>
              <a:t>, the Droppable, and </a:t>
            </a:r>
            <a:r>
              <a:rPr lang="en-US" dirty="0" smtClean="0"/>
              <a:t>the event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74367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Droppables.add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(element or id,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{ options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524656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Draggable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2743200"/>
            <a:ext cx="8153400" cy="2862322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document.observe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dom:loaded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function()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Draggable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("product1");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Draggable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("product2");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Droppables.add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droptarget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{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onDrop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productDrop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productDrop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(drag, drop, event)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alert("You dropped " + drag.id);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570672"/>
            <a:ext cx="8153400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id="product1"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="images/shirt.png" alt="shirt"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id="product2"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="images/cup.png" alt="cup"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&lt;div id="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droptarget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"&gt;&lt;/div&gt;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1043717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438400"/>
            <a:ext cx="8153400" cy="2590800"/>
          </a:xfrm>
        </p:spPr>
        <p:txBody>
          <a:bodyPr/>
          <a:lstStyle/>
          <a:p>
            <a:r>
              <a:rPr lang="en-US" dirty="0"/>
              <a:t>specifies a list (</a:t>
            </a:r>
            <a:r>
              <a:rPr lang="en-US" dirty="0" err="1"/>
              <a:t>ul</a:t>
            </a:r>
            <a:r>
              <a:rPr lang="en-US" dirty="0"/>
              <a:t>, </a:t>
            </a:r>
            <a:r>
              <a:rPr lang="en-US" dirty="0" err="1"/>
              <a:t>ol</a:t>
            </a:r>
            <a:r>
              <a:rPr lang="en-US" dirty="0"/>
              <a:t>) as being able to be dragged into any order</a:t>
            </a:r>
          </a:p>
          <a:p>
            <a:r>
              <a:rPr lang="en-US" dirty="0"/>
              <a:t>implemented internally using </a:t>
            </a:r>
            <a:r>
              <a:rPr lang="en-US" dirty="0" err="1"/>
              <a:t>Draggables</a:t>
            </a:r>
            <a:r>
              <a:rPr lang="en-US" dirty="0"/>
              <a:t> and </a:t>
            </a:r>
            <a:r>
              <a:rPr lang="en-US" dirty="0" err="1"/>
              <a:t>Droppables</a:t>
            </a:r>
            <a:endParaRPr lang="en-US" dirty="0"/>
          </a:p>
          <a:p>
            <a:r>
              <a:rPr lang="en-US" dirty="0"/>
              <a:t>options: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tag, only, overlap, constraint, containment, format,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handle,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hoverclass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ghosting,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dropOnEmpty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scroll,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scrollSensitivity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scrollSpeed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tree,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treeTag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to make a list un-sortable again, call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Sortable.destroy</a:t>
            </a:r>
            <a:r>
              <a:rPr lang="en-US" dirty="0"/>
              <a:t> on 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Sortable.create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(element or id of list,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{ options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762792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Sortable demo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38100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document.observe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dom:loaded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function()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Sortable.create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simpsons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570672"/>
            <a:ext cx="8153400" cy="2031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id="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simpsons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&lt;li id="simpsons_0"&gt;Homer&lt;/li&gt;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&lt;li id="simpsons_1"&gt;Marge&lt;/li&gt;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&lt;li id="simpsons_2"&gt;Bart&lt;/li&gt;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&lt;li id="simpsons_3"&gt;Lisa&lt;/li&gt;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&lt;li id="simpsons_4"&gt;Maggie&lt;/li&gt;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2119797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Summarize</a:t>
            </a:r>
          </a:p>
          <a:p>
            <a:r>
              <a:rPr lang="en-US" dirty="0" smtClean="0"/>
              <a:t>Organize</a:t>
            </a:r>
          </a:p>
          <a:p>
            <a:r>
              <a:rPr lang="en-US" dirty="0" smtClean="0"/>
              <a:t>Write compactly</a:t>
            </a:r>
          </a:p>
          <a:p>
            <a:r>
              <a:rPr lang="en-US" dirty="0" smtClean="0"/>
              <a:t>Don’t be too creative!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72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Sortable demo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4009072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document.observe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dom:loaded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function()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Sortable.create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simpsons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onUpdate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listUpdate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			  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649752"/>
              </p:ext>
            </p:extLst>
          </p:nvPr>
        </p:nvGraphicFramePr>
        <p:xfrm>
          <a:off x="612775" y="1676400"/>
          <a:ext cx="8153400" cy="21031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event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onChange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when any list item hovers over a new position while dragging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onUpdate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when a list item is dropped into a new position (more useful)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869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Sortable list events example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2862322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document.observe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dom:loaded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function()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Sortable.create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simpsons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onUpdate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listUpdate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listUpdate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(list)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// can do anything I want here; effects, an Ajax request, etc.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list.shake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1103982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Auto-completing text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Scriptaculous</a:t>
            </a:r>
            <a:r>
              <a:rPr lang="en-US" dirty="0"/>
              <a:t> offers ways to make a text box </a:t>
            </a:r>
            <a:r>
              <a:rPr lang="en-US" dirty="0" smtClean="0"/>
              <a:t>that auto-completes </a:t>
            </a:r>
            <a:r>
              <a:rPr lang="en-US" dirty="0"/>
              <a:t>based on prefix strings:</a:t>
            </a:r>
          </a:p>
          <a:p>
            <a:pPr lvl="1"/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Autocompleter.Local</a:t>
            </a:r>
            <a:r>
              <a:rPr lang="en-US" dirty="0"/>
              <a:t> : auto-completes from </a:t>
            </a:r>
            <a:r>
              <a:rPr lang="en-US" dirty="0" smtClean="0"/>
              <a:t>an array </a:t>
            </a:r>
            <a:r>
              <a:rPr lang="en-US" dirty="0"/>
              <a:t>of </a:t>
            </a:r>
            <a:r>
              <a:rPr lang="en-US" dirty="0" smtClean="0"/>
              <a:t>choices</a:t>
            </a: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Ajax.Autocompleter</a:t>
            </a:r>
            <a:r>
              <a:rPr lang="en-US" dirty="0" smtClean="0"/>
              <a:t> </a:t>
            </a:r>
            <a:r>
              <a:rPr lang="en-US" dirty="0"/>
              <a:t>: fetches and displays list </a:t>
            </a:r>
            <a:r>
              <a:rPr lang="en-US" dirty="0" smtClean="0"/>
              <a:t>of choices </a:t>
            </a:r>
            <a:r>
              <a:rPr lang="en-US" dirty="0"/>
              <a:t>using Ajax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524000"/>
            <a:ext cx="39624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050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Autocompleter.Local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276600"/>
            <a:ext cx="8153400" cy="2590800"/>
          </a:xfrm>
        </p:spPr>
        <p:txBody>
          <a:bodyPr/>
          <a:lstStyle/>
          <a:p>
            <a:r>
              <a:rPr lang="en-US" sz="2400" dirty="0"/>
              <a:t>you must create an (initially empty) div to store the auto-completion matches</a:t>
            </a:r>
          </a:p>
          <a:p>
            <a:pPr lvl="1"/>
            <a:r>
              <a:rPr lang="en-US" sz="2000" dirty="0"/>
              <a:t>it will be inserted as a </a:t>
            </a:r>
            <a:r>
              <a:rPr lang="en-US" sz="2000" dirty="0" err="1"/>
              <a:t>ul</a:t>
            </a:r>
            <a:r>
              <a:rPr lang="en-US" sz="2000" dirty="0"/>
              <a:t> that you can style with CSS</a:t>
            </a:r>
          </a:p>
          <a:p>
            <a:pPr lvl="1"/>
            <a:r>
              <a:rPr lang="en-US" sz="2000" dirty="0"/>
              <a:t>the user can select items by pressing Up/Down arrows; selected item is given </a:t>
            </a:r>
            <a:r>
              <a:rPr lang="en-US" sz="2000" dirty="0" smtClean="0"/>
              <a:t>a class </a:t>
            </a:r>
            <a:r>
              <a:rPr lang="en-US" sz="2000" dirty="0"/>
              <a:t>of selected</a:t>
            </a:r>
          </a:p>
          <a:p>
            <a:r>
              <a:rPr lang="en-US" sz="2400" dirty="0"/>
              <a:t>pass the choices as an array of strings</a:t>
            </a:r>
          </a:p>
          <a:p>
            <a:r>
              <a:rPr lang="en-US" sz="2400" dirty="0"/>
              <a:t>pass any extra options as a fourth parameter between { </a:t>
            </a:r>
            <a:r>
              <a:rPr lang="en-US" sz="2400" dirty="0" smtClean="0"/>
              <a:t>}</a:t>
            </a:r>
          </a:p>
          <a:p>
            <a:pPr lvl="1"/>
            <a:r>
              <a:rPr lang="en-US" sz="2000" dirty="0" smtClean="0"/>
              <a:t>options: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choices,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partialSearch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fullSearch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partialChars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ignoreCase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1754326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Autocompleter.Local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element or id of text box,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element or id of div to show completions,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array of choices,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{ options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778325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Autocompleter.Local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2514600"/>
            <a:ext cx="8153400" cy="2585323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document.observe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dom:loaded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function()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Autocompleter.Local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"bands70s",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bandlistarea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["ABBA", "AC/DC", "Aerosmith", "America", "Bay City Rollers", ...],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{}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570672"/>
            <a:ext cx="81534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id="bands70s" size="40" type="text"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&lt;div id="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bandlistarea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"&gt;&lt;/div&gt;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08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Autocompleter.Local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2514600"/>
            <a:ext cx="8153400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bandlistarea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border: 2px solid gray;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/* 'selected' class is given to the autocomplete item currently chosen */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bandlistarea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.selected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background-color: pink;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570672"/>
            <a:ext cx="81534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id="bands70s"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size="40" type="text"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&lt;div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id="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bandlistarea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"&gt;&lt;/div&gt;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175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Ajax.Autocompleter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200400"/>
            <a:ext cx="8153400" cy="2590800"/>
          </a:xfrm>
        </p:spPr>
        <p:txBody>
          <a:bodyPr/>
          <a:lstStyle/>
          <a:p>
            <a:r>
              <a:rPr lang="en-US" sz="2400" dirty="0"/>
              <a:t>when you have too many choices to hold them all in an array, you can instead fetch </a:t>
            </a:r>
            <a:r>
              <a:rPr lang="en-US" sz="2400" dirty="0" smtClean="0"/>
              <a:t>subsets of </a:t>
            </a:r>
            <a:r>
              <a:rPr lang="en-US" sz="2400" dirty="0"/>
              <a:t>choices from the server using Ajax</a:t>
            </a:r>
          </a:p>
          <a:p>
            <a:r>
              <a:rPr lang="en-US" sz="2400" dirty="0"/>
              <a:t>instead of passing choices as an array, pass a URL from which to fetch them</a:t>
            </a:r>
          </a:p>
          <a:p>
            <a:pPr lvl="1"/>
            <a:r>
              <a:rPr lang="en-US" sz="2100" dirty="0"/>
              <a:t>the choices are sent back from the server as an HTML </a:t>
            </a:r>
            <a:r>
              <a:rPr lang="en-US" sz="2100" dirty="0" err="1"/>
              <a:t>ul</a:t>
            </a:r>
            <a:r>
              <a:rPr lang="en-US" sz="2100" dirty="0"/>
              <a:t> with li elements in it</a:t>
            </a:r>
          </a:p>
          <a:p>
            <a:r>
              <a:rPr lang="en-US" sz="2400" dirty="0"/>
              <a:t>options: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paramName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tokens, frequency,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minChars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indicator,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updateElement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afterUpdateElement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callback, parameters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1754326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Ajax.Autocompleter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element or id of text box,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element or id of div to show completions,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{ options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4167547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Playing sounds (API)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94152916"/>
              </p:ext>
            </p:extLst>
          </p:nvPr>
        </p:nvGraphicFramePr>
        <p:xfrm>
          <a:off x="612775" y="1524000"/>
          <a:ext cx="8153400" cy="21945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method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 err="1"/>
                        <a:t>Sound.play</a:t>
                      </a:r>
                      <a:r>
                        <a:rPr lang="en-US" sz="2000" dirty="0"/>
                        <a:t>("</a:t>
                      </a:r>
                      <a:r>
                        <a:rPr lang="en-US" sz="2000" dirty="0" err="1"/>
                        <a:t>url</a:t>
                      </a:r>
                      <a:r>
                        <a:rPr lang="en-US" sz="2000" dirty="0"/>
                        <a:t>");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plays a sound/music file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 err="1"/>
                        <a:t>Sound.disable</a:t>
                      </a:r>
                      <a:r>
                        <a:rPr lang="en-US" sz="2000" dirty="0"/>
                        <a:t>();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stops future sounds from playing (doesn't mute any sound in progress)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/>
                        <a:t>Sound.enable();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re-enables sounds to be playable after a call to </a:t>
                      </a:r>
                      <a:r>
                        <a:rPr lang="en-US" sz="2000" dirty="0" err="1"/>
                        <a:t>Sound.disable</a:t>
                      </a:r>
                      <a:r>
                        <a:rPr lang="en-US" sz="2000" dirty="0"/>
                        <a:t>()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886200"/>
            <a:ext cx="8153400" cy="707886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Sound.play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("music/java_rap.mp3");</a:t>
            </a: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Sound.play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("music/wazzaaaaaap.wav");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4572000"/>
            <a:ext cx="8153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to silence a sound playing in progress, use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Sound.play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('', {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replace: true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});</a:t>
            </a:r>
          </a:p>
          <a:p>
            <a:r>
              <a:rPr lang="en-US" sz="2400" dirty="0"/>
              <a:t>cannot play sounds from a local computer (must be uploaded to a web site)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5636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Ajax.InPlaceEditor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895600"/>
            <a:ext cx="8153400" cy="2590800"/>
          </a:xfrm>
        </p:spPr>
        <p:txBody>
          <a:bodyPr/>
          <a:lstStyle/>
          <a:p>
            <a:r>
              <a:rPr lang="en-US" sz="2400" dirty="0"/>
              <a:t>options: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okButton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okText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cancelLink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cancelText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savingText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clickToEditText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formId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externalControl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rows,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onComplete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onFailure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cols, size,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highlightcolor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highlightendcolor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formClassName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hoverClassName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loadTextURL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loadingText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callback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submitOnBlur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ajaxOptions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/>
              <a:t>event options: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onEnterHover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onLeaveHover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onEnterEditMode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onLeaveEditMode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28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Ajax.InPlaceEditor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(element or id,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{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options 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031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Ajax.InPlaceEditor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581400"/>
            <a:ext cx="8153400" cy="2590800"/>
          </a:xfrm>
        </p:spPr>
        <p:txBody>
          <a:bodyPr/>
          <a:lstStyle/>
          <a:p>
            <a:r>
              <a:rPr lang="en-US" sz="2400" dirty="0"/>
              <a:t>a variation of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Ajax.InPlaceEditor</a:t>
            </a:r>
            <a:r>
              <a:rPr lang="en-US" sz="2400" dirty="0"/>
              <a:t> that gives a collection of choices</a:t>
            </a:r>
          </a:p>
          <a:p>
            <a:r>
              <a:rPr lang="en-US" sz="2400" dirty="0"/>
              <a:t>requires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US" sz="2400" dirty="0"/>
              <a:t> option whose value is an array of strings to choose from</a:t>
            </a:r>
          </a:p>
          <a:p>
            <a:r>
              <a:rPr lang="en-US" sz="2400" dirty="0"/>
              <a:t>all other options are the same as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Ajax.InPlaceEditor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Ajax.InPlace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Editor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(element or id,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collectio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array of choices,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options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94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 and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Menus:</a:t>
            </a:r>
          </a:p>
          <a:p>
            <a:pPr lvl="1"/>
            <a:r>
              <a:rPr lang="en-US" dirty="0" smtClean="0"/>
              <a:t>Horizontal</a:t>
            </a:r>
          </a:p>
          <a:p>
            <a:pPr lvl="1"/>
            <a:r>
              <a:rPr lang="en-US" dirty="0" smtClean="0"/>
              <a:t>Vertical</a:t>
            </a:r>
            <a:endParaRPr lang="en-US" dirty="0" smtClean="0"/>
          </a:p>
          <a:p>
            <a:pPr lvl="1"/>
            <a:r>
              <a:rPr lang="en-US" dirty="0" err="1" smtClean="0"/>
              <a:t>Flyout</a:t>
            </a:r>
            <a:endParaRPr lang="en-US" dirty="0" smtClean="0"/>
          </a:p>
          <a:p>
            <a:r>
              <a:rPr lang="en-US" dirty="0" smtClean="0"/>
              <a:t>Efficient </a:t>
            </a:r>
            <a:r>
              <a:rPr lang="en-US" dirty="0" smtClean="0"/>
              <a:t>forms</a:t>
            </a:r>
          </a:p>
          <a:p>
            <a:pPr lvl="1"/>
            <a:r>
              <a:rPr lang="en-US" dirty="0" smtClean="0"/>
              <a:t>Proper input elements</a:t>
            </a:r>
          </a:p>
          <a:p>
            <a:pPr lvl="1"/>
            <a:r>
              <a:rPr lang="en-US" dirty="0" smtClean="0"/>
              <a:t>Min number of fields</a:t>
            </a:r>
          </a:p>
          <a:p>
            <a:pPr lvl="1"/>
            <a:r>
              <a:rPr lang="en-US" dirty="0" err="1" smtClean="0"/>
              <a:t>Javascript</a:t>
            </a:r>
            <a:r>
              <a:rPr lang="en-US" dirty="0" smtClean="0"/>
              <a:t>/PHP for validation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194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Ajax.InPlaceEditor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524000"/>
            <a:ext cx="8153400" cy="609600"/>
          </a:xfrm>
        </p:spPr>
        <p:txBody>
          <a:bodyPr/>
          <a:lstStyle/>
          <a:p>
            <a:r>
              <a:rPr lang="en-US" sz="2400" dirty="0">
                <a:hlinkClick r:id="rId2"/>
              </a:rPr>
              <a:t>slider control</a:t>
            </a:r>
            <a:r>
              <a:rPr lang="en-US" sz="2400" dirty="0"/>
              <a:t>: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30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2096869"/>
            <a:ext cx="8153400" cy="646331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Control.Slider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("id of knob", "id of track", {options});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3655874"/>
            <a:ext cx="8153400" cy="1754326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Builder.node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",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"images/lolcat.jpg",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width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100, height: 100,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"I can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haz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Scriptaculous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?"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$("main").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appendChild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29718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hlinkClick r:id="rId3"/>
              </a:rPr>
              <a:t>Builder</a:t>
            </a:r>
            <a:r>
              <a:rPr lang="en-US" sz="2400" dirty="0"/>
              <a:t> - convenience class to replace </a:t>
            </a:r>
            <a:r>
              <a:rPr lang="en-US" sz="2400" dirty="0" err="1" smtClean="0"/>
              <a:t>document.createElement</a:t>
            </a:r>
            <a:r>
              <a:rPr lang="en-US" sz="2400" dirty="0" smtClean="0"/>
              <a:t>: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096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hlinkClick r:id="rId4"/>
              </a:rPr>
              <a:t>Tabbed UIs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09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Effects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26D36B-8DF2-453F-BA14-F80E746F544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553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Scriptaculous</a:t>
            </a:r>
            <a:r>
              <a:rPr lang="en-US" dirty="0"/>
              <a:t>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478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Scriptaculous</a:t>
            </a:r>
            <a:r>
              <a:rPr lang="en-US" dirty="0"/>
              <a:t> : a JavaScript library, built on top of Prototype, that adds:</a:t>
            </a:r>
          </a:p>
          <a:p>
            <a:r>
              <a:rPr lang="en-US" dirty="0"/>
              <a:t>visual effects (animation, fade in/out, highlighting)</a:t>
            </a:r>
          </a:p>
          <a:p>
            <a:r>
              <a:rPr lang="en-US" dirty="0"/>
              <a:t>drag and </a:t>
            </a:r>
            <a:r>
              <a:rPr lang="en-US" dirty="0" smtClean="0"/>
              <a:t>drop</a:t>
            </a:r>
            <a:endParaRPr lang="en-US" dirty="0"/>
          </a:p>
          <a:p>
            <a:r>
              <a:rPr lang="en-US" dirty="0"/>
              <a:t>some DOM enhancements</a:t>
            </a:r>
          </a:p>
          <a:p>
            <a:r>
              <a:rPr lang="en-US" dirty="0"/>
              <a:t>other stuff (unit testing, etc.)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Downloading and using </a:t>
            </a:r>
            <a:r>
              <a:rPr lang="en-US" dirty="0" err="1"/>
              <a:t>Scriptaculous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819400"/>
            <a:ext cx="8153400" cy="3276600"/>
          </a:xfrm>
        </p:spPr>
        <p:txBody>
          <a:bodyPr/>
          <a:lstStyle/>
          <a:p>
            <a:r>
              <a:rPr lang="en-US" dirty="0" smtClean="0"/>
              <a:t>documentation </a:t>
            </a:r>
            <a:r>
              <a:rPr lang="en-US" dirty="0"/>
              <a:t>available on their </a:t>
            </a:r>
            <a:r>
              <a:rPr lang="en-US" dirty="0">
                <a:hlinkClick r:id="rId2"/>
              </a:rPr>
              <a:t>wiki</a:t>
            </a:r>
            <a:endParaRPr lang="en-US" dirty="0"/>
          </a:p>
          <a:p>
            <a:r>
              <a:rPr lang="en-US" dirty="0" err="1">
                <a:hlinkClick r:id="rId3"/>
              </a:rPr>
              <a:t>Scriptaculous</a:t>
            </a:r>
            <a:r>
              <a:rPr lang="en-US" dirty="0">
                <a:hlinkClick r:id="rId3"/>
              </a:rPr>
              <a:t> Effects Cheat Sheet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619071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="http://ajax.googleapis.com/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ajax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/libs/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scriptaculous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/1.9.0/scriptaculous.js" type="text/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"&gt;&lt;/script&gt;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92198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Effects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71625"/>
            <a:ext cx="7467600" cy="467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82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effects to an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191000"/>
            <a:ext cx="8153400" cy="1447800"/>
          </a:xfrm>
        </p:spPr>
        <p:txBody>
          <a:bodyPr/>
          <a:lstStyle/>
          <a:p>
            <a:r>
              <a:rPr lang="en-US" dirty="0"/>
              <a:t>the effect will begin to animate on screen (asynchronously) the moment you call it</a:t>
            </a:r>
          </a:p>
          <a:p>
            <a:r>
              <a:rPr lang="en-US" dirty="0"/>
              <a:t>six core effects are used to implement all effects on the previous </a:t>
            </a:r>
            <a:r>
              <a:rPr lang="en-US" dirty="0" smtClean="0"/>
              <a:t>slides:</a:t>
            </a: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Effect.Highlight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Effect.Morph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Effect.Move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Effect.Opacity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Effect.Parallel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Effect.Scale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5240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element.effectName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// for most effects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some effects must be run the following way: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new Effect.name(element or id);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28194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$("sidebar").shake();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buttons = $$("results &gt; button");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buttons.length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buttons[i].fade();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6528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effects to an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724400"/>
            <a:ext cx="8153400" cy="1447800"/>
          </a:xfrm>
        </p:spPr>
        <p:txBody>
          <a:bodyPr/>
          <a:lstStyle/>
          <a:p>
            <a:r>
              <a:rPr lang="en-US" dirty="0"/>
              <a:t>many effects can be customized by passing additional options (note the {})</a:t>
            </a:r>
          </a:p>
          <a:p>
            <a:r>
              <a:rPr lang="en-US" dirty="0"/>
              <a:t>options (wiki):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delay, direction, duration, fps, from, queue, sync,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to, transition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526D36B-8DF2-453F-BA14-F80E746F5442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5240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element.effectName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option: value,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option: value,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3628072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my_element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").pulsate({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duration: 2.0,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pulses: 2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147939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5325</TotalTime>
  <Words>1297</Words>
  <Application>Microsoft Office PowerPoint</Application>
  <PresentationFormat>On-screen Show (4:3)</PresentationFormat>
  <Paragraphs>316</Paragraphs>
  <Slides>30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Theme2</vt:lpstr>
      <vt:lpstr>Designing for Web 2.0</vt:lpstr>
      <vt:lpstr>Usability</vt:lpstr>
      <vt:lpstr>Navigation and links</vt:lpstr>
      <vt:lpstr>Visual Effects</vt:lpstr>
      <vt:lpstr>Scriptaculous overview</vt:lpstr>
      <vt:lpstr>Downloading and using Scriptaculous</vt:lpstr>
      <vt:lpstr>Visual Effects</vt:lpstr>
      <vt:lpstr>Adding effects to an element</vt:lpstr>
      <vt:lpstr>Adding effects to an element</vt:lpstr>
      <vt:lpstr>Adding effects to an element</vt:lpstr>
      <vt:lpstr>Adding effects to an element</vt:lpstr>
      <vt:lpstr>Drag and drop</vt:lpstr>
      <vt:lpstr>Draggable</vt:lpstr>
      <vt:lpstr>Draggable Example</vt:lpstr>
      <vt:lpstr>Draggables</vt:lpstr>
      <vt:lpstr>Droppables</vt:lpstr>
      <vt:lpstr>Draggable Example</vt:lpstr>
      <vt:lpstr>Sortable</vt:lpstr>
      <vt:lpstr>Sortable demo</vt:lpstr>
      <vt:lpstr>Sortable demo</vt:lpstr>
      <vt:lpstr>Sortable list events example</vt:lpstr>
      <vt:lpstr>Auto-completing text fields</vt:lpstr>
      <vt:lpstr>Using Autocompleter.Local</vt:lpstr>
      <vt:lpstr>Using Autocompleter.Local</vt:lpstr>
      <vt:lpstr>Using Autocompleter.Local</vt:lpstr>
      <vt:lpstr>Using Ajax.Autocompleter</vt:lpstr>
      <vt:lpstr>Playing sounds (API)</vt:lpstr>
      <vt:lpstr>Ajax.InPlaceEditor</vt:lpstr>
      <vt:lpstr>Ajax.InPlaceEditor</vt:lpstr>
      <vt:lpstr>Ajax.InPlaceEditor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Effects</dc:title>
  <dc:creator>Xenia Mountrouidou</dc:creator>
  <cp:lastModifiedBy>Xenia Mountrouidou</cp:lastModifiedBy>
  <cp:revision>51</cp:revision>
  <dcterms:created xsi:type="dcterms:W3CDTF">2011-11-03T01:07:47Z</dcterms:created>
  <dcterms:modified xsi:type="dcterms:W3CDTF">2012-11-13T18:53:43Z</dcterms:modified>
</cp:coreProperties>
</file>