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DA6E4-417B-4AA4-8EBE-4FC189CAE7E7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73276-6985-4B48-ADFB-E84A45183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90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above events can be handled on the global window object.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73276-6985-4B48-ADFB-E84A45183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28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using a regex as a filter</a:t>
            </a:r>
          </a:p>
          <a:p>
            <a:r>
              <a:rPr lang="en-US" dirty="0" err="1" smtClean="0"/>
              <a:t>str</a:t>
            </a:r>
            <a:r>
              <a:rPr lang="en-US" dirty="0" smtClean="0"/>
              <a:t> = </a:t>
            </a:r>
            <a:r>
              <a:rPr lang="en-US" dirty="0" err="1" smtClean="0"/>
              <a:t>str.replace</a:t>
            </a:r>
            <a:r>
              <a:rPr lang="en-US" dirty="0" smtClean="0"/>
              <a:t>(/[^A-Z]+/g, "") turns </a:t>
            </a:r>
            <a:r>
              <a:rPr lang="en-US" dirty="0" err="1" smtClean="0"/>
              <a:t>str</a:t>
            </a:r>
            <a:r>
              <a:rPr lang="en-US" dirty="0" smtClean="0"/>
              <a:t> into "MS"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73276-6985-4B48-ADFB-E84A45183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58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focus: the attention of the user's keyboard (given to one element at a time)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73276-6985-4B48-ADFB-E84A45183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062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BB44827-A243-4194-8936-35A8111A1426}" type="datetime1">
              <a:rPr lang="en-US" smtClean="0"/>
              <a:t>11/4/2012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4B6EB1-172B-41A8-A55B-95A7F546600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D27F2E-01F4-45D1-9499-AC5249B63DD4}" type="datetime1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B6EB1-172B-41A8-A55B-95A7F54660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908E6172-5D6E-4E4A-9B3B-7C8652D3D305}" type="datetime1">
              <a:rPr lang="en-US" smtClean="0"/>
              <a:t>11/4/2012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B34B6EB1-172B-41A8-A55B-95A7F546600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8733AD-48E0-49C1-ADAC-65437930CF68}" type="datetime1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B6EB1-172B-41A8-A55B-95A7F54660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8E9FBC-9D85-4A1B-9D4B-D3FB48A3A13D}" type="datetime1">
              <a:rPr lang="en-US" smtClean="0"/>
              <a:t>11/4/2012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34B6EB1-172B-41A8-A55B-95A7F546600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ACB2191-B5F9-412E-9524-8FBCD102C26A}" type="datetime1">
              <a:rPr lang="en-US" smtClean="0"/>
              <a:t>11/4/2012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B34B6EB1-172B-41A8-A55B-95A7F546600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A10B62C-A1F5-4BE5-81D0-EDC9339C6C60}" type="datetime1">
              <a:rPr lang="en-US" smtClean="0"/>
              <a:t>11/4/2012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B34B6EB1-172B-41A8-A55B-95A7F546600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A8AC79-13F9-4DBC-9A5E-7B347B1B7C51}" type="datetime1">
              <a:rPr lang="en-US" smtClean="0"/>
              <a:t>11/4/2012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B6EB1-172B-41A8-A55B-95A7F54660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A65574-6978-43D0-A7D1-C81C33862504}" type="datetime1">
              <a:rPr lang="en-US" smtClean="0"/>
              <a:t>11/4/2012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4B6EB1-172B-41A8-A55B-95A7F54660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6FDF69-D423-47E0-AA84-3B1B7ABB110C}" type="datetime1">
              <a:rPr lang="en-US" smtClean="0"/>
              <a:t>11/4/2012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B6EB1-172B-41A8-A55B-95A7F54660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fld id="{EFDB3469-5BB5-46FC-9F31-B13329BE20C6}" type="datetime1">
              <a:rPr lang="en-US" smtClean="0"/>
              <a:t>11/4/2012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fld id="{B34B6EB1-172B-41A8-A55B-95A7F546600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fld id="{DBB60DE1-1F4D-4789-9C2F-C90C364395FB}" type="datetime1">
              <a:rPr lang="en-US" smtClean="0"/>
              <a:t>11/4/2012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cs typeface="+mn-cs"/>
              </a:defRPr>
            </a:lvl1pPr>
          </a:lstStyle>
          <a:p>
            <a:fld id="{B34B6EB1-172B-41A8-A55B-95A7F546600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04DA3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C4652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3schools.com/jsref/jsref_onselect.asp" TargetMode="External"/><Relationship Id="rId3" Type="http://schemas.openxmlformats.org/officeDocument/2006/relationships/hyperlink" Target="http://www.w3schools.com/jsref/jsref_onkeydown.asp" TargetMode="External"/><Relationship Id="rId7" Type="http://schemas.openxmlformats.org/officeDocument/2006/relationships/hyperlink" Target="http://www.w3schools.com/jsref/jsref_onblur.as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jsref/jsref_onfocus.asp" TargetMode="External"/><Relationship Id="rId5" Type="http://schemas.openxmlformats.org/officeDocument/2006/relationships/hyperlink" Target="http://www.w3schools.com/jsref/jsref_onkeypress.asp" TargetMode="External"/><Relationship Id="rId4" Type="http://schemas.openxmlformats.org/officeDocument/2006/relationships/hyperlink" Target="http://www.w3schools.com/jsref/jsref_onkeyup.asp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irksmode.org/js/keys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irksmode.org/js/key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jsref/jsref_onload.as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jsref/jsref_onerror.asp" TargetMode="External"/><Relationship Id="rId5" Type="http://schemas.openxmlformats.org/officeDocument/2006/relationships/hyperlink" Target="http://www.w3schools.com/jsref/jsref_onresize.asp" TargetMode="External"/><Relationship Id="rId4" Type="http://schemas.openxmlformats.org/officeDocument/2006/relationships/hyperlink" Target="http://www.w3schools.com/jsref/jsref_onunload.as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jsref/jsref_onreset.asp" TargetMode="External"/><Relationship Id="rId2" Type="http://schemas.openxmlformats.org/officeDocument/2006/relationships/hyperlink" Target="http://www.w3schools.com/jsref/jsref_onsubmit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jsref/jsref_onchange.asp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Events and Validation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4B6EB1-172B-41A8-A55B-95A7F54660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75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Keyboard/text events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14502246"/>
              </p:ext>
            </p:extLst>
          </p:nvPr>
        </p:nvGraphicFramePr>
        <p:xfrm>
          <a:off x="612775" y="1295400"/>
          <a:ext cx="8153400" cy="576072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dirty="0"/>
                        <a:t>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description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>
                          <a:hlinkClick r:id="rId3"/>
                        </a:rPr>
                        <a:t>keydown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user presses a key while this element has keyboard focus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>
                          <a:hlinkClick r:id="rId4"/>
                        </a:rPr>
                        <a:t>keyup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user releases a key while this element has keyboard focus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>
                          <a:hlinkClick r:id="rId5"/>
                        </a:rPr>
                        <a:t>keypress</a:t>
                      </a:r>
                      <a:r>
                        <a:rPr lang="en-US" sz="240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user presses and releases a key while this element has keyboard focus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>
                          <a:hlinkClick r:id="rId6"/>
                        </a:rPr>
                        <a:t>focus</a:t>
                      </a:r>
                      <a:r>
                        <a:rPr lang="en-US" sz="240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this element gains keyboard focus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>
                          <a:hlinkClick r:id="rId7"/>
                        </a:rPr>
                        <a:t>blur</a:t>
                      </a:r>
                      <a:r>
                        <a:rPr lang="en-US" sz="240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this element loses keyboard focus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>
                          <a:hlinkClick r:id="rId8"/>
                        </a:rPr>
                        <a:t>select</a:t>
                      </a:r>
                      <a:r>
                        <a:rPr lang="en-US" sz="240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this element's text is selected or deselected)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4B6EB1-172B-41A8-A55B-95A7F546600B}" type="slidenum">
              <a:rPr lang="en-US" smtClean="0"/>
              <a:t>10</a:t>
            </a:fld>
            <a:endParaRPr lang="en-US"/>
          </a:p>
        </p:txBody>
      </p:sp>
      <p:sp>
        <p:nvSpPr>
          <p:cNvPr id="7" name="Rectangle 1">
            <a:hlinkClick r:id="rId8"/>
          </p:cNvPr>
          <p:cNvSpPr>
            <a:spLocks noChangeArrowheads="1"/>
          </p:cNvSpPr>
          <p:nvPr/>
        </p:nvSpPr>
        <p:spPr bwMode="auto">
          <a:xfrm>
            <a:off x="612775" y="20193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796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event objects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96706838"/>
              </p:ext>
            </p:extLst>
          </p:nvPr>
        </p:nvGraphicFramePr>
        <p:xfrm>
          <a:off x="612775" y="1630680"/>
          <a:ext cx="8153400" cy="210312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b="1" dirty="0"/>
                        <a:t>property name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description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 err="1"/>
                        <a:t>keyCode</a:t>
                      </a:r>
                      <a:r>
                        <a:rPr lang="en-US" sz="20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ASCII integer value of key that was pressed 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(convert to char with </a:t>
                      </a:r>
                      <a:r>
                        <a:rPr lang="en-US" sz="2000" dirty="0" err="1">
                          <a:hlinkClick r:id="rId2"/>
                        </a:rPr>
                        <a:t>String.fromCharCode</a:t>
                      </a:r>
                      <a:r>
                        <a:rPr lang="en-US" sz="2000" dirty="0"/>
                        <a:t>)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/>
                        <a:t>altKey, ctrlKey, shiftKey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true if Alt/Ctrl/Shift key is being held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4B6EB1-172B-41A8-A55B-95A7F546600B}" type="slidenum">
              <a:rPr lang="en-US" smtClean="0"/>
              <a:t>11</a:t>
            </a:fld>
            <a:endParaRPr lang="en-US"/>
          </a:p>
        </p:txBody>
      </p:sp>
      <p:sp>
        <p:nvSpPr>
          <p:cNvPr id="7" name="Rectangle 1">
            <a:hlinkClick r:id="rId2"/>
          </p:cNvPr>
          <p:cNvSpPr>
            <a:spLocks noChangeArrowheads="1"/>
          </p:cNvSpPr>
          <p:nvPr/>
        </p:nvSpPr>
        <p:spPr bwMode="auto">
          <a:xfrm>
            <a:off x="612775" y="30257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12775" y="28575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rototype's key code constants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63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event objects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4B6EB1-172B-41A8-A55B-95A7F546600B}" type="slidenum">
              <a:rPr lang="en-US" smtClean="0"/>
              <a:t>12</a:t>
            </a:fld>
            <a:endParaRPr lang="en-US"/>
          </a:p>
        </p:txBody>
      </p:sp>
      <p:sp>
        <p:nvSpPr>
          <p:cNvPr id="7" name="Rectangle 1">
            <a:hlinkClick r:id="rId2"/>
          </p:cNvPr>
          <p:cNvSpPr>
            <a:spLocks noChangeArrowheads="1"/>
          </p:cNvSpPr>
          <p:nvPr/>
        </p:nvSpPr>
        <p:spPr bwMode="auto">
          <a:xfrm>
            <a:off x="612775" y="30257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474630"/>
              </p:ext>
            </p:extLst>
          </p:nvPr>
        </p:nvGraphicFramePr>
        <p:xfrm>
          <a:off x="-1" y="2057400"/>
          <a:ext cx="9144000" cy="17373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err="1"/>
                        <a:t>Event.KEY_BACKSPACE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Event.KEY_DELETE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Event.KEY_DOWN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Event.KEY_END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/>
                        <a:t>Event.KEY_ESC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Event.KEY_HOME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Event.KEY_LEFT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Event.KEY_PAGEDOWN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Event.KEY_PAGEUP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Event.KEY_RETURN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Event.KEY_RIGHT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Event.KEY_TAB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/>
                        <a:t>Event.KEY_UP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191000"/>
            <a:ext cx="8153400" cy="1600200"/>
          </a:xfrm>
        </p:spPr>
        <p:txBody>
          <a:bodyPr/>
          <a:lstStyle/>
          <a:p>
            <a:r>
              <a:rPr lang="en-US" dirty="0"/>
              <a:t>issue: if the event you attach your listener to doesn't have the focus, you won't hear </a:t>
            </a:r>
            <a:r>
              <a:rPr lang="en-US" dirty="0" smtClean="0"/>
              <a:t>the event</a:t>
            </a:r>
            <a:endParaRPr lang="en-US" dirty="0"/>
          </a:p>
          <a:p>
            <a:pPr lvl="1"/>
            <a:r>
              <a:rPr lang="en-US" dirty="0"/>
              <a:t>possible solution: attach key listener to entire page body, outer element, etc.</a:t>
            </a:r>
          </a:p>
        </p:txBody>
      </p:sp>
    </p:spTree>
    <p:extLst>
      <p:ext uri="{BB962C8B-B14F-4D97-AF65-F5344CB8AC3E}">
        <p14:creationId xmlns:p14="http://schemas.microsoft.com/office/powerpoint/2010/main" val="1482267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Page/window events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36034962"/>
              </p:ext>
            </p:extLst>
          </p:nvPr>
        </p:nvGraphicFramePr>
        <p:xfrm>
          <a:off x="609600" y="1600200"/>
          <a:ext cx="8153400" cy="347472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dirty="0"/>
                        <a:t>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description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>
                          <a:hlinkClick r:id="rId3"/>
                        </a:rPr>
                        <a:t>load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the browser loads the page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>
                          <a:hlinkClick r:id="rId4"/>
                        </a:rPr>
                        <a:t>unload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the browser exits the page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>
                          <a:hlinkClick r:id="rId5"/>
                        </a:rPr>
                        <a:t>resize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the browser window is resized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/>
                        <a:t>contextmenu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the user right-clicks to pop up a context menu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>
                          <a:hlinkClick r:id="rId6"/>
                        </a:rPr>
                        <a:t>error</a:t>
                      </a:r>
                      <a:r>
                        <a:rPr lang="en-US" sz="240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an error occurs when loading a document or an image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4B6EB1-172B-41A8-A55B-95A7F54660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66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Page/window events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4B6EB1-172B-41A8-A55B-95A7F546600B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00200"/>
            <a:ext cx="8153400" cy="1754326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best way to attach event handlers on page load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window.onload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function() { ... };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document.observe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dom:loaded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function() {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	$("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orderform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").observe("submit", verify);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    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874431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events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80961309"/>
              </p:ext>
            </p:extLst>
          </p:nvPr>
        </p:nvGraphicFramePr>
        <p:xfrm>
          <a:off x="609600" y="1676400"/>
          <a:ext cx="8153400" cy="21945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dirty="0"/>
                        <a:t>event name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description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>
                          <a:hlinkClick r:id="rId2"/>
                        </a:rPr>
                        <a:t>submit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form is being submitted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>
                          <a:hlinkClick r:id="rId3"/>
                        </a:rPr>
                        <a:t>reset</a:t>
                      </a:r>
                      <a:r>
                        <a:rPr lang="en-US" sz="240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form is being reset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>
                          <a:hlinkClick r:id="rId4"/>
                        </a:rPr>
                        <a:t>change</a:t>
                      </a:r>
                      <a:r>
                        <a:rPr lang="en-US" sz="240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the text or state of a form control has changed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4B6EB1-172B-41A8-A55B-95A7F546600B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3962400"/>
            <a:ext cx="8153400" cy="2585323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window.observe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("load", function()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$("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orderform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").observe("submit", verify);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verify(event)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if ($("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zipcode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value.length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 5)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event.stop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 // cancel form submission unless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} // zip code is 5 chars long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       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266106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 and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8153400" cy="1219200"/>
          </a:xfrm>
        </p:spPr>
        <p:txBody>
          <a:bodyPr/>
          <a:lstStyle/>
          <a:p>
            <a:r>
              <a:rPr lang="en-US" dirty="0"/>
              <a:t>gets parameter with given name from form with given id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4B6EB1-172B-41A8-A55B-95A7F546600B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00200"/>
            <a:ext cx="8153400" cy="369332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$("id")["name"]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    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3059668"/>
            <a:ext cx="8153400" cy="369332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("id")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    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33400" y="35814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$F returns the value of a form control with the given id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" y="4583668"/>
            <a:ext cx="8153400" cy="1477328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name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$F("username");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name.length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 4)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$("username").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clear()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$("login").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disable()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    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3053882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 and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838200"/>
          </a:xfrm>
        </p:spPr>
        <p:txBody>
          <a:bodyPr/>
          <a:lstStyle/>
          <a:p>
            <a:r>
              <a:rPr lang="en-US" dirty="0"/>
              <a:t>other form control methods: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4B6EB1-172B-41A8-A55B-95A7F546600B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438032"/>
              </p:ext>
            </p:extLst>
          </p:nvPr>
        </p:nvGraphicFramePr>
        <p:xfrm>
          <a:off x="612775" y="2362200"/>
          <a:ext cx="8153400" cy="1036320"/>
        </p:xfrm>
        <a:graphic>
          <a:graphicData uri="http://schemas.openxmlformats.org/drawingml/2006/table">
            <a:tbl>
              <a:tblPr/>
              <a:tblGrid>
                <a:gridCol w="2038350"/>
                <a:gridCol w="2038350"/>
                <a:gridCol w="2038350"/>
                <a:gridCol w="203835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800" dirty="0"/>
                        <a:t>activate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clear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disable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enable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800"/>
                        <a:t>focus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getValue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present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select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964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Client-side validation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5334000"/>
            <a:ext cx="8153400" cy="4495800"/>
          </a:xfrm>
        </p:spPr>
        <p:txBody>
          <a:bodyPr/>
          <a:lstStyle/>
          <a:p>
            <a:r>
              <a:rPr lang="en-US" dirty="0"/>
              <a:t>forms expose </a:t>
            </a:r>
            <a:r>
              <a:rPr lang="en-US" dirty="0" err="1"/>
              <a:t>onsubmit</a:t>
            </a:r>
            <a:r>
              <a:rPr lang="en-US" dirty="0"/>
              <a:t> and </a:t>
            </a:r>
            <a:r>
              <a:rPr lang="en-US" dirty="0" err="1"/>
              <a:t>onreset</a:t>
            </a:r>
            <a:r>
              <a:rPr lang="en-US" dirty="0"/>
              <a:t> events</a:t>
            </a:r>
          </a:p>
          <a:p>
            <a:r>
              <a:rPr lang="en-US" dirty="0"/>
              <a:t>to abort a form submission, call Prototype's </a:t>
            </a:r>
            <a:r>
              <a:rPr lang="en-US" dirty="0" err="1"/>
              <a:t>Event.stop</a:t>
            </a:r>
            <a:r>
              <a:rPr lang="en-US" dirty="0"/>
              <a:t> on the event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4B6EB1-172B-41A8-A55B-95A7F546600B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&lt;form 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exampleform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action="http://foo.com/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foo.php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2209800"/>
            <a:ext cx="8153400" cy="3139321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window.onload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function() 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$("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exampleform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onsubmit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checkData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checkData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event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if ($("city").value == "" || $("state").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value.length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!= 2)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Event.stop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(event);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alert("Error, invalid city/state."); // show error message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 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3657662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 in JavaScript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string.match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(regex)</a:t>
            </a:r>
          </a:p>
          <a:p>
            <a:pPr lvl="1"/>
            <a:r>
              <a:rPr lang="en-US" dirty="0"/>
              <a:t>if string fits the pattern, returns the matching text; else returns null</a:t>
            </a:r>
          </a:p>
          <a:p>
            <a:pPr lvl="1"/>
            <a:r>
              <a:rPr lang="en-US" dirty="0"/>
              <a:t>can be used as a Boolean </a:t>
            </a:r>
            <a:r>
              <a:rPr lang="en-US" dirty="0" err="1"/>
              <a:t>truthy</a:t>
            </a:r>
            <a:r>
              <a:rPr lang="en-US" dirty="0"/>
              <a:t>/</a:t>
            </a:r>
            <a:r>
              <a:rPr lang="en-US" dirty="0" err="1"/>
              <a:t>falsey</a:t>
            </a:r>
            <a:r>
              <a:rPr lang="en-US" dirty="0"/>
              <a:t> test: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name = $("name").value;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name.match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(/[a-z]+/)) { ... }</a:t>
            </a:r>
          </a:p>
          <a:p>
            <a:r>
              <a:rPr lang="en-US" dirty="0"/>
              <a:t>an i can be placed after the regex for a case-insensitive match</a:t>
            </a:r>
          </a:p>
          <a:p>
            <a:pPr lvl="1"/>
            <a:r>
              <a:rPr lang="en-US" dirty="0" err="1"/>
              <a:t>name.match</a:t>
            </a:r>
            <a:r>
              <a:rPr lang="en-US" dirty="0" smtClean="0"/>
              <a:t>(/Xenia/i</a:t>
            </a:r>
            <a:r>
              <a:rPr lang="en-US" dirty="0"/>
              <a:t>) will match </a:t>
            </a:r>
            <a:r>
              <a:rPr lang="en-US" dirty="0" smtClean="0"/>
              <a:t>“xenia", “</a:t>
            </a:r>
            <a:r>
              <a:rPr lang="en-US" dirty="0" err="1" smtClean="0"/>
              <a:t>XeNiA</a:t>
            </a:r>
            <a:r>
              <a:rPr lang="en-US" dirty="0" smtClean="0"/>
              <a:t>", </a:t>
            </a:r>
            <a:r>
              <a:rPr lang="en-US" dirty="0"/>
              <a:t>...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4B6EB1-172B-41A8-A55B-95A7F546600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062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Replacing text with regular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string.replace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(regex, "text")</a:t>
            </a:r>
          </a:p>
          <a:p>
            <a:pPr lvl="1"/>
            <a:r>
              <a:rPr lang="en-US" dirty="0"/>
              <a:t>replaces the first occurrence of given pattern with the given text</a:t>
            </a:r>
          </a:p>
          <a:p>
            <a:pPr lvl="1"/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“Xenia Mountrouidou";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366713" lvl="1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str.replace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(/[a-z]/, "x") returns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Xxnia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Mountrouidou"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returns the modified string as its result; must be stored</a:t>
            </a:r>
          </a:p>
          <a:p>
            <a:pPr marL="366713" lvl="1" indent="0">
              <a:buNone/>
            </a:pPr>
            <a:r>
              <a:rPr lang="en-US" dirty="0" smtClean="0"/>
              <a:t>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str.replace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(/[a-z]/, "x")</a:t>
            </a:r>
          </a:p>
          <a:p>
            <a:r>
              <a:rPr lang="en-US" dirty="0"/>
              <a:t>a g can be placed after the regex for a global match (replace all occurrences)</a:t>
            </a:r>
          </a:p>
          <a:p>
            <a:pPr lvl="1"/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str.replace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(/[a-z]/g, "x") </a:t>
            </a:r>
            <a:r>
              <a:rPr lang="en-US" dirty="0"/>
              <a:t>returns </a:t>
            </a:r>
            <a:r>
              <a:rPr lang="en-US" dirty="0" smtClean="0"/>
              <a:t>“</a:t>
            </a:r>
            <a:r>
              <a:rPr lang="en-US" dirty="0" err="1" smtClean="0"/>
              <a:t>Xxxxx</a:t>
            </a:r>
            <a:r>
              <a:rPr lang="en-US" dirty="0" smtClean="0"/>
              <a:t> </a:t>
            </a:r>
            <a:r>
              <a:rPr lang="en-US" dirty="0" err="1" smtClean="0"/>
              <a:t>Mxxxxxxxxxxx</a:t>
            </a:r>
            <a:r>
              <a:rPr lang="en-US" dirty="0" smtClean="0"/>
              <a:t>"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4B6EB1-172B-41A8-A55B-95A7F546600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614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2030</TotalTime>
  <Words>543</Words>
  <Application>Microsoft Office PowerPoint</Application>
  <PresentationFormat>On-screen Show (4:3)</PresentationFormat>
  <Paragraphs>154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Theme2</vt:lpstr>
      <vt:lpstr>More Events and Validation</vt:lpstr>
      <vt:lpstr>Page/window events</vt:lpstr>
      <vt:lpstr>Page/window events</vt:lpstr>
      <vt:lpstr>Form events</vt:lpstr>
      <vt:lpstr>Prototype and forms</vt:lpstr>
      <vt:lpstr>Prototype and forms</vt:lpstr>
      <vt:lpstr>Client-side validation code</vt:lpstr>
      <vt:lpstr>Regular expressions in JavaScript</vt:lpstr>
      <vt:lpstr>Replacing text with regular expressions</vt:lpstr>
      <vt:lpstr>Keyboard/text events</vt:lpstr>
      <vt:lpstr>Key event objects</vt:lpstr>
      <vt:lpstr>Key event objects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Events and Validation</dc:title>
  <dc:creator>Xenia Mountrouidou</dc:creator>
  <cp:lastModifiedBy>Xenia Mountrouidou</cp:lastModifiedBy>
  <cp:revision>23</cp:revision>
  <dcterms:created xsi:type="dcterms:W3CDTF">2011-10-21T17:29:13Z</dcterms:created>
  <dcterms:modified xsi:type="dcterms:W3CDTF">2012-11-04T16:58:11Z</dcterms:modified>
</cp:coreProperties>
</file>