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F487A-455C-442E-B631-9B97903047E9}" type="datetimeFigureOut">
              <a:rPr lang="en-US" smtClean="0"/>
              <a:t>10/26/2011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361D4-0B47-43E2-B555-2AD44DA17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58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the same function is assigned to multiple elements, each gets its own bound copy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6D783-408F-4FEA-A2B8-B64AAB5EA06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367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observe substitutes for </a:t>
            </a:r>
            <a:r>
              <a:rPr lang="en-US" sz="1200" dirty="0" err="1" smtClean="0"/>
              <a:t>addEventListener</a:t>
            </a:r>
            <a:r>
              <a:rPr lang="en-US" sz="1200" dirty="0" smtClean="0"/>
              <a:t> (not supported by IE)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361D4-0B47-43E2-B555-2AD44DA17E5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111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361D4-0B47-43E2-B555-2AD44DA17E5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111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replaces non-standard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srcElement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which properties</a:t>
            </a:r>
          </a:p>
          <a:p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** replaces non-standard return false;, </a:t>
            </a:r>
            <a:r>
              <a:rPr lang="fr-F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stopPropagation</a:t>
            </a:r>
            <a:r>
              <a:rPr lang="fr-F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361D4-0B47-43E2-B555-2AD44DA17E5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1118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361D4-0B47-43E2-B555-2AD44DA17E5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111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06D8847-A646-49E0-BCD0-FE9E42C89949}" type="datetime1">
              <a:rPr lang="en-US" smtClean="0"/>
              <a:t>10/26/2011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1D08DD9-4DBF-4FB4-81D6-0403753C195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932A01-57F4-4494-A63E-C107DC366C1A}" type="datetime1">
              <a:rPr lang="en-US" smtClean="0"/>
              <a:t>10/26/2011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D08DD9-4DBF-4FB4-81D6-0403753C19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fld id="{E64D5E67-1208-49BB-AFFC-07906F32B5F2}" type="datetime1">
              <a:rPr lang="en-US" smtClean="0"/>
              <a:t>10/26/2011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31D08DD9-4DBF-4FB4-81D6-0403753C195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29E0C2-8116-4BFD-B4AB-A5AFE8EBF548}" type="datetime1">
              <a:rPr lang="en-US" smtClean="0"/>
              <a:t>10/26/2011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D08DD9-4DBF-4FB4-81D6-0403753C19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AF4253-98E2-428A-BAF6-E9DBC2778189}" type="datetime1">
              <a:rPr lang="en-US" smtClean="0"/>
              <a:t>10/26/2011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1D08DD9-4DBF-4FB4-81D6-0403753C195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961214F-091B-4DFE-B20E-3B98D28984DF}" type="datetime1">
              <a:rPr lang="en-US" smtClean="0"/>
              <a:t>10/26/2011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31D08DD9-4DBF-4FB4-81D6-0403753C195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1C51C62-6716-4B4B-843D-171ECBF0D557}" type="datetime1">
              <a:rPr lang="en-US" smtClean="0"/>
              <a:t>10/26/2011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31D08DD9-4DBF-4FB4-81D6-0403753C195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B0B98D-9D09-4FE9-A60F-2789AC3A3783}" type="datetime1">
              <a:rPr lang="en-US" smtClean="0"/>
              <a:t>10/26/2011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D08DD9-4DBF-4FB4-81D6-0403753C19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1CF860-62AC-4D0E-98BC-E9E514DB430F}" type="datetime1">
              <a:rPr lang="en-US" smtClean="0"/>
              <a:t>10/26/2011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1D08DD9-4DBF-4FB4-81D6-0403753C19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74F0B7-55B5-4A59-BA7D-69641A4E43A0}" type="datetime1">
              <a:rPr lang="en-US" smtClean="0"/>
              <a:t>10/26/2011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D08DD9-4DBF-4FB4-81D6-0403753C19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fld id="{13E9F792-CB8B-4300-A04E-4713FC2A4F3E}" type="datetime1">
              <a:rPr lang="en-US" smtClean="0"/>
              <a:t>10/26/2011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fld id="{31D08DD9-4DBF-4FB4-81D6-0403753C195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fld id="{F2610FBA-1F94-41F8-877E-149B42514E1E}" type="datetime1">
              <a:rPr lang="en-US" smtClean="0"/>
              <a:t>10/26/2011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  <a:cs typeface="+mn-cs"/>
              </a:defRPr>
            </a:lvl1pPr>
          </a:lstStyle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cs typeface="+mn-cs"/>
              </a:defRPr>
            </a:lvl1pPr>
          </a:lstStyle>
          <a:p>
            <a:fld id="{31D08DD9-4DBF-4FB4-81D6-0403753C195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A04DA3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C4652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jsref/jsref_onmouseout.asp" TargetMode="External"/><Relationship Id="rId2" Type="http://schemas.openxmlformats.org/officeDocument/2006/relationships/hyperlink" Target="http://www.w3schools.com/jsref/jsref_onmouseover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3schools.com/jsref/jsref_onmousemove.asp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prototypejs.org/api/event/pointerY" TargetMode="External"/><Relationship Id="rId2" Type="http://schemas.openxmlformats.org/officeDocument/2006/relationships/hyperlink" Target="http://prototypejs.org/api/event/pointer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rototypejs.org/api/event/isLeftClick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3schools.com/jsref/jsref_onfocus.asp" TargetMode="External"/><Relationship Id="rId13" Type="http://schemas.openxmlformats.org/officeDocument/2006/relationships/hyperlink" Target="http://www.w3schools.com/jsref/jsref_onmousedown.asp" TargetMode="External"/><Relationship Id="rId18" Type="http://schemas.openxmlformats.org/officeDocument/2006/relationships/hyperlink" Target="http://www.w3schools.com/jsref/jsref_onreset.asp" TargetMode="External"/><Relationship Id="rId3" Type="http://schemas.openxmlformats.org/officeDocument/2006/relationships/hyperlink" Target="http://www.w3schools.com/jsref/jsref_onblur.asp" TargetMode="External"/><Relationship Id="rId21" Type="http://schemas.openxmlformats.org/officeDocument/2006/relationships/hyperlink" Target="http://www.w3schools.com/jsref/jsref_onsubmit.asp" TargetMode="External"/><Relationship Id="rId7" Type="http://schemas.openxmlformats.org/officeDocument/2006/relationships/hyperlink" Target="http://www.w3schools.com/jsref/jsref_onerror.asp" TargetMode="External"/><Relationship Id="rId12" Type="http://schemas.openxmlformats.org/officeDocument/2006/relationships/hyperlink" Target="http://www.w3schools.com/jsref/jsref_onload.asp" TargetMode="External"/><Relationship Id="rId17" Type="http://schemas.openxmlformats.org/officeDocument/2006/relationships/hyperlink" Target="http://www.w3schools.com/jsref/jsref_onmouseup.asp" TargetMode="External"/><Relationship Id="rId2" Type="http://schemas.openxmlformats.org/officeDocument/2006/relationships/hyperlink" Target="http://www.w3schools.com/jsref/jsref_onabort.asp" TargetMode="External"/><Relationship Id="rId16" Type="http://schemas.openxmlformats.org/officeDocument/2006/relationships/hyperlink" Target="http://www.w3schools.com/jsref/jsref_onmouseover.asp" TargetMode="External"/><Relationship Id="rId20" Type="http://schemas.openxmlformats.org/officeDocument/2006/relationships/hyperlink" Target="http://www.w3schools.com/jsref/jsref_onselect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schools.com/jsref/jsref_ondblclick.asp" TargetMode="External"/><Relationship Id="rId11" Type="http://schemas.openxmlformats.org/officeDocument/2006/relationships/hyperlink" Target="http://www.w3schools.com/jsref/jsref_onkeyup.asp" TargetMode="External"/><Relationship Id="rId5" Type="http://schemas.openxmlformats.org/officeDocument/2006/relationships/hyperlink" Target="http://www.w3schools.com/jsref/jsref_onclick.asp" TargetMode="External"/><Relationship Id="rId15" Type="http://schemas.openxmlformats.org/officeDocument/2006/relationships/hyperlink" Target="http://www.w3schools.com/jsref/jsref_onmouseout.asp" TargetMode="External"/><Relationship Id="rId10" Type="http://schemas.openxmlformats.org/officeDocument/2006/relationships/hyperlink" Target="http://www.w3schools.com/jsref/jsref_onkeypress.asp" TargetMode="External"/><Relationship Id="rId19" Type="http://schemas.openxmlformats.org/officeDocument/2006/relationships/hyperlink" Target="http://www.w3schools.com/jsref/jsref_onresize.asp" TargetMode="External"/><Relationship Id="rId4" Type="http://schemas.openxmlformats.org/officeDocument/2006/relationships/hyperlink" Target="http://www.w3schools.com/jsref/jsref_onchange.asp" TargetMode="External"/><Relationship Id="rId9" Type="http://schemas.openxmlformats.org/officeDocument/2006/relationships/hyperlink" Target="http://www.w3schools.com/jsref/jsref_onkeydown.asp" TargetMode="External"/><Relationship Id="rId14" Type="http://schemas.openxmlformats.org/officeDocument/2006/relationships/hyperlink" Target="http://www.w3schools.com/jsref/jsref_onmousemove.asp" TargetMode="External"/><Relationship Id="rId22" Type="http://schemas.openxmlformats.org/officeDocument/2006/relationships/hyperlink" Target="http://www.w3schools.com/jsref/jsref_onunload.asp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rototypejs.org/api/event/eleme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rototypejs.org/api/event/stopObserving" TargetMode="External"/><Relationship Id="rId4" Type="http://schemas.openxmlformats.org/officeDocument/2006/relationships/hyperlink" Target="http://prototypejs.org/api/event/stop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jsref/jsref_ondblclick.asp" TargetMode="External"/><Relationship Id="rId2" Type="http://schemas.openxmlformats.org/officeDocument/2006/relationships/hyperlink" Target="http://www.w3schools.com/jsref/jsref_onclick.as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3schools.com/jsref/jsref_onmouseup.asp" TargetMode="External"/><Relationship Id="rId4" Type="http://schemas.openxmlformats.org/officeDocument/2006/relationships/hyperlink" Target="http://www.w3schools.com/jsref/jsref_onmousedown.as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1D08DD9-4DBF-4FB4-81D6-0403753C19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326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Mouse events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010131088"/>
              </p:ext>
            </p:extLst>
          </p:nvPr>
        </p:nvGraphicFramePr>
        <p:xfrm>
          <a:off x="612775" y="1828800"/>
          <a:ext cx="8153400" cy="246888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dirty="0" err="1">
                          <a:hlinkClick r:id="rId2"/>
                        </a:rPr>
                        <a:t>mouseover</a:t>
                      </a:r>
                      <a:r>
                        <a:rPr lang="en-US" sz="24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mouse cursor enters this element's box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 err="1">
                          <a:hlinkClick r:id="rId3"/>
                        </a:rPr>
                        <a:t>mouseout</a:t>
                      </a:r>
                      <a:r>
                        <a:rPr lang="en-US" sz="24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mouse cursor exits this element's box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 err="1">
                          <a:hlinkClick r:id="rId4"/>
                        </a:rPr>
                        <a:t>mousemove</a:t>
                      </a:r>
                      <a:r>
                        <a:rPr lang="en-US" sz="24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mouse cursor moves around within this element's box 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1D08DD9-4DBF-4FB4-81D6-0403753C195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65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Mouse event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1D08DD9-4DBF-4FB4-81D6-0403753C1950}" type="slidenum">
              <a:rPr lang="en-US" smtClean="0"/>
              <a:t>11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43000"/>
            <a:ext cx="8686799" cy="565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3270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Mouse event objects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964553736"/>
              </p:ext>
            </p:extLst>
          </p:nvPr>
        </p:nvGraphicFramePr>
        <p:xfrm>
          <a:off x="612775" y="1600200"/>
          <a:ext cx="8153400" cy="310896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b="1" dirty="0"/>
                        <a:t>property/method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description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 err="1"/>
                        <a:t>clientX</a:t>
                      </a:r>
                      <a:r>
                        <a:rPr lang="en-US" sz="2400" dirty="0"/>
                        <a:t>, </a:t>
                      </a:r>
                      <a:r>
                        <a:rPr lang="en-US" sz="2400" dirty="0" err="1"/>
                        <a:t>clientY</a:t>
                      </a:r>
                      <a:r>
                        <a:rPr lang="en-US" sz="24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coordinates in browser window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 err="1"/>
                        <a:t>screenX</a:t>
                      </a:r>
                      <a:r>
                        <a:rPr lang="en-US" sz="2400" dirty="0"/>
                        <a:t>, </a:t>
                      </a:r>
                      <a:r>
                        <a:rPr lang="en-US" sz="2400" dirty="0" err="1"/>
                        <a:t>screenY</a:t>
                      </a:r>
                      <a:r>
                        <a:rPr lang="en-US" sz="24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coordinates in screen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 dirty="0" err="1"/>
                        <a:t>offsetX</a:t>
                      </a:r>
                      <a:r>
                        <a:rPr lang="en-US" sz="2400" dirty="0"/>
                        <a:t>, </a:t>
                      </a:r>
                      <a:r>
                        <a:rPr lang="en-US" sz="2400" dirty="0" err="1"/>
                        <a:t>offsetY</a:t>
                      </a:r>
                      <a:r>
                        <a:rPr lang="en-US" sz="24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coordinates in element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>
                          <a:hlinkClick r:id="rId2"/>
                        </a:rPr>
                        <a:t>pointerX()</a:t>
                      </a:r>
                      <a:r>
                        <a:rPr lang="en-US" sz="2400"/>
                        <a:t>, </a:t>
                      </a:r>
                      <a:br>
                        <a:rPr lang="en-US" sz="2400"/>
                      </a:br>
                      <a:r>
                        <a:rPr lang="en-US" sz="2400">
                          <a:hlinkClick r:id="rId3"/>
                        </a:rPr>
                        <a:t>pointerY()</a:t>
                      </a:r>
                      <a:r>
                        <a:rPr lang="en-US" sz="2400"/>
                        <a:t> *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coordinates in entire web page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400">
                          <a:hlinkClick r:id="rId4"/>
                        </a:rPr>
                        <a:t>isLeftClick()</a:t>
                      </a:r>
                      <a:r>
                        <a:rPr lang="en-US" sz="2400"/>
                        <a:t> **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true if left button was pressed 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1D08DD9-4DBF-4FB4-81D6-0403753C1950}" type="slidenum">
              <a:rPr lang="en-US" smtClean="0"/>
              <a:t>12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12648" y="4800600"/>
            <a:ext cx="815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/>
              <a:t>* replaces non-standard properties </a:t>
            </a:r>
            <a:r>
              <a:rPr lang="en-US" sz="2800" dirty="0" err="1"/>
              <a:t>pageX</a:t>
            </a:r>
            <a:r>
              <a:rPr lang="en-US" sz="2800" dirty="0"/>
              <a:t> and </a:t>
            </a:r>
            <a:r>
              <a:rPr lang="en-US" sz="2800" dirty="0" err="1"/>
              <a:t>pageY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** replaces non-standard properties button and which</a:t>
            </a:r>
          </a:p>
        </p:txBody>
      </p:sp>
    </p:spTree>
    <p:extLst>
      <p:ext uri="{BB962C8B-B14F-4D97-AF65-F5344CB8AC3E}">
        <p14:creationId xmlns:p14="http://schemas.microsoft.com/office/powerpoint/2010/main" val="3807414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Event object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1D08DD9-4DBF-4FB4-81D6-0403753C1950}" type="slidenum">
              <a:rPr lang="en-US" smtClean="0"/>
              <a:t>13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2514600"/>
            <a:ext cx="8153400" cy="3416320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window.onload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function() {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$("target").observe("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mousemove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showCoords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showCoords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(event)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this.innerHTML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"pointer: (" +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event.pointerX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+ ", " +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event.pointerY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+ ")\n"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+ "screen : (" +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event.screenX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 ", " + 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event.screenY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 ")\n"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+ "client : (" +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event.clientX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 ", " +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event.clientY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 ")";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         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0" y="1639669"/>
            <a:ext cx="8153400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&lt;pre id="target"&gt;Move the mouse over me!&lt;/pre&gt;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51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keyword this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124200"/>
            <a:ext cx="8153400" cy="2667000"/>
          </a:xfrm>
        </p:spPr>
        <p:txBody>
          <a:bodyPr/>
          <a:lstStyle/>
          <a:p>
            <a:r>
              <a:rPr lang="en-US" dirty="0"/>
              <a:t>all JavaScript code actually runs inside of an object</a:t>
            </a:r>
          </a:p>
          <a:p>
            <a:r>
              <a:rPr lang="en-US" dirty="0"/>
              <a:t>by default, code runs inside the global window object</a:t>
            </a:r>
          </a:p>
          <a:p>
            <a:pPr lvl="1"/>
            <a:r>
              <a:rPr lang="en-US" dirty="0"/>
              <a:t>all global variables and functions you declare become part of window</a:t>
            </a:r>
          </a:p>
          <a:p>
            <a:r>
              <a:rPr lang="en-US" dirty="0"/>
              <a:t>the this keyword refers to the current object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1D08DD9-4DBF-4FB4-81D6-0403753C1950}" type="slidenum">
              <a:rPr lang="en-US" smtClean="0"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9600" y="1600200"/>
            <a:ext cx="8153400" cy="1200329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this.fieldName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// access field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this.fieldName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value; // modify field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this.methodName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(parameters); // call method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        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2840170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handler binding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038600"/>
            <a:ext cx="8153400" cy="2057400"/>
          </a:xfrm>
        </p:spPr>
        <p:txBody>
          <a:bodyPr/>
          <a:lstStyle/>
          <a:p>
            <a:r>
              <a:rPr lang="en-US" dirty="0"/>
              <a:t>event handlers attached unobtrusively are bound to the element</a:t>
            </a:r>
          </a:p>
          <a:p>
            <a:r>
              <a:rPr lang="en-US" dirty="0"/>
              <a:t>inside the handler, that element becomes this (rather than the window)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1D08DD9-4DBF-4FB4-81D6-0403753C1950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1600200"/>
            <a:ext cx="8153400" cy="2308324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pageLoad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$("ok").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onclick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okayClick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// bound to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okButton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here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okayClick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 //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okayClick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knows what DOM object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this.innerHTML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"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booyah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"; // it was called on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window.onload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pageLoad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       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1995988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Fixing redundant code with this</a:t>
            </a:r>
            <a:endParaRPr lang="en-US" sz="4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CS380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C76F15A-3445-4ED0-A4DF-DE4BBF06AE1A}" type="slidenum">
              <a:rPr lang="en-US" smtClean="0"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3886200"/>
            <a:ext cx="8153400" cy="2862322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processDucks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if ($("</a:t>
            </a:r>
            <a:r>
              <a:rPr lang="en-US" strike="sngStrike" dirty="0" err="1" smtClean="0">
                <a:latin typeface="Courier New" pitchFamily="49" charset="0"/>
                <a:cs typeface="Courier New" pitchFamily="49" charset="0"/>
              </a:rPr>
              <a:t>huey</a:t>
            </a:r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").checked) {</a:t>
            </a:r>
          </a:p>
          <a:p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		alert("Huey is checked!");</a:t>
            </a:r>
          </a:p>
          <a:p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	} else if ($("</a:t>
            </a:r>
            <a:r>
              <a:rPr lang="en-US" strike="sngStrike" dirty="0" err="1" smtClean="0">
                <a:latin typeface="Courier New" pitchFamily="49" charset="0"/>
                <a:cs typeface="Courier New" pitchFamily="49" charset="0"/>
              </a:rPr>
              <a:t>dewey</a:t>
            </a:r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").checked) {</a:t>
            </a:r>
          </a:p>
          <a:p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		alert("Dewey is checked!");</a:t>
            </a:r>
          </a:p>
          <a:p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	} else {</a:t>
            </a:r>
          </a:p>
          <a:p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		alert("Louie is checked!");</a:t>
            </a:r>
          </a:p>
          <a:p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alert(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this.value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+ " is checked!");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 	 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1524000"/>
            <a:ext cx="8153400" cy="230832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fieldset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&lt;label&gt;&lt;input type="radio" name="ducks" value="Huey" /&gt; Huey&lt;/label&gt;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&lt;label&gt;&lt;input type="radio" name="ducks" value="Dewey" /&gt; Dewey&lt;/label&gt;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&lt;label&gt;&lt;input type="radio" name="ducks" value="Louie" /&gt; Louie&lt;/label&gt;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fieldset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HTML</a:t>
            </a:r>
          </a:p>
        </p:txBody>
      </p:sp>
    </p:spTree>
    <p:extLst>
      <p:ext uri="{BB962C8B-B14F-4D97-AF65-F5344CB8AC3E}">
        <p14:creationId xmlns:p14="http://schemas.microsoft.com/office/powerpoint/2010/main" val="184804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about events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23881404"/>
              </p:ext>
            </p:extLst>
          </p:nvPr>
        </p:nvGraphicFramePr>
        <p:xfrm>
          <a:off x="76198" y="1600200"/>
          <a:ext cx="8915403" cy="149352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273629"/>
                <a:gridCol w="1273629"/>
                <a:gridCol w="1273629"/>
                <a:gridCol w="1273629"/>
                <a:gridCol w="1273629"/>
                <a:gridCol w="1273629"/>
                <a:gridCol w="1273629"/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dirty="0">
                          <a:hlinkClick r:id="rId2"/>
                        </a:rPr>
                        <a:t>abort</a:t>
                      </a:r>
                      <a:r>
                        <a:rPr lang="en-US" sz="20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hlinkClick r:id="rId3"/>
                        </a:rPr>
                        <a:t>blur</a:t>
                      </a:r>
                      <a:r>
                        <a:rPr lang="en-US" sz="20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4"/>
                        </a:rPr>
                        <a:t>change</a:t>
                      </a:r>
                      <a:r>
                        <a:rPr lang="en-US" sz="200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5"/>
                        </a:rPr>
                        <a:t>click</a:t>
                      </a:r>
                      <a:r>
                        <a:rPr lang="en-US" sz="200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6"/>
                        </a:rPr>
                        <a:t>dblclick</a:t>
                      </a:r>
                      <a:r>
                        <a:rPr lang="en-US" sz="200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7"/>
                        </a:rPr>
                        <a:t>error</a:t>
                      </a:r>
                      <a:r>
                        <a:rPr lang="en-US" sz="200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8"/>
                        </a:rPr>
                        <a:t>focus</a:t>
                      </a:r>
                      <a:r>
                        <a:rPr lang="en-US" sz="2000"/>
                        <a:t>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>
                          <a:hlinkClick r:id="rId9"/>
                        </a:rPr>
                        <a:t>keydown</a:t>
                      </a:r>
                      <a:r>
                        <a:rPr lang="en-US" sz="200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hlinkClick r:id="rId10"/>
                        </a:rPr>
                        <a:t>keypress</a:t>
                      </a:r>
                      <a:r>
                        <a:rPr lang="en-US" sz="20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hlinkClick r:id="rId11"/>
                        </a:rPr>
                        <a:t>keyup</a:t>
                      </a:r>
                      <a:r>
                        <a:rPr lang="en-US" sz="20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hlinkClick r:id="rId12"/>
                        </a:rPr>
                        <a:t>load</a:t>
                      </a:r>
                      <a:r>
                        <a:rPr lang="en-US" sz="20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13"/>
                        </a:rPr>
                        <a:t>mousedown</a:t>
                      </a:r>
                      <a:r>
                        <a:rPr lang="en-US" sz="200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14"/>
                        </a:rPr>
                        <a:t>mousemove</a:t>
                      </a:r>
                      <a:r>
                        <a:rPr lang="en-US" sz="200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hlinkClick r:id="rId15"/>
                        </a:rPr>
                        <a:t>mouseout</a:t>
                      </a:r>
                      <a:r>
                        <a:rPr lang="en-US" sz="2000" dirty="0"/>
                        <a:t>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>
                          <a:hlinkClick r:id="rId16"/>
                        </a:rPr>
                        <a:t>mouseover</a:t>
                      </a:r>
                      <a:r>
                        <a:rPr lang="en-US" sz="200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err="1">
                          <a:hlinkClick r:id="rId17"/>
                        </a:rPr>
                        <a:t>mouseup</a:t>
                      </a:r>
                      <a:r>
                        <a:rPr lang="en-US" sz="20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18"/>
                        </a:rPr>
                        <a:t>reset</a:t>
                      </a:r>
                      <a:r>
                        <a:rPr lang="en-US" sz="200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hlinkClick r:id="rId19"/>
                        </a:rPr>
                        <a:t>resize</a:t>
                      </a:r>
                      <a:r>
                        <a:rPr lang="en-US" sz="200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hlinkClick r:id="rId20"/>
                        </a:rPr>
                        <a:t>select</a:t>
                      </a:r>
                      <a:r>
                        <a:rPr lang="en-US" sz="20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hlinkClick r:id="rId21"/>
                        </a:rPr>
                        <a:t>submit</a:t>
                      </a:r>
                      <a:r>
                        <a:rPr lang="en-US" sz="20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hlinkClick r:id="rId22"/>
                        </a:rPr>
                        <a:t>unload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1D08DD9-4DBF-4FB4-81D6-0403753C1950}" type="slidenum">
              <a:rPr lang="en-US" smtClean="0"/>
              <a:t>5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12648" y="30480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19088" indent="-319088" algn="l" rtl="0" eaLnBrk="1" fontAlgn="base" hangingPunct="1"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73050" algn="l" rtl="0" eaLnBrk="1" fontAlgn="base" hangingPunct="1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A04DA3"/>
              </a:buClr>
              <a:buSzPct val="7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C4652D"/>
              </a:buClr>
              <a:buSzPct val="65000"/>
              <a:buFont typeface="Wingdings" pitchFamily="2" charset="2"/>
              <a:buChar char="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the click event (</a:t>
            </a:r>
            <a:r>
              <a:rPr lang="en-US" dirty="0" err="1"/>
              <a:t>onclick</a:t>
            </a:r>
            <a:r>
              <a:rPr lang="en-US" dirty="0"/>
              <a:t>) is just one of many events that can be handled</a:t>
            </a:r>
          </a:p>
          <a:p>
            <a:r>
              <a:rPr lang="en-US" b="1" dirty="0"/>
              <a:t>problem</a:t>
            </a:r>
            <a:r>
              <a:rPr lang="en-US" dirty="0"/>
              <a:t>: events are tricky and have incompatibilities across browsers</a:t>
            </a:r>
          </a:p>
          <a:p>
            <a:pPr lvl="1"/>
            <a:r>
              <a:rPr lang="en-US" dirty="0"/>
              <a:t>reasons: fuzzy W3C event specs; IE disobeying web standards; etc.</a:t>
            </a:r>
          </a:p>
          <a:p>
            <a:r>
              <a:rPr lang="en-US" b="1" dirty="0"/>
              <a:t>solution</a:t>
            </a:r>
            <a:r>
              <a:rPr lang="en-US" dirty="0"/>
              <a:t>: Prototype includes many event-related features and fixes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766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Attaching event handlers the Prototype way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581400"/>
            <a:ext cx="8153400" cy="2057400"/>
          </a:xfrm>
        </p:spPr>
        <p:txBody>
          <a:bodyPr/>
          <a:lstStyle/>
          <a:p>
            <a:r>
              <a:rPr lang="en-US" sz="2800" dirty="0"/>
              <a:t>to use Prototype's event features, you must attach the handler using the DOM element</a:t>
            </a:r>
          </a:p>
          <a:p>
            <a:r>
              <a:rPr lang="en-US" sz="2800" dirty="0"/>
              <a:t>object's observe method (added by Prototype)</a:t>
            </a:r>
          </a:p>
          <a:p>
            <a:r>
              <a:rPr lang="en-US" sz="2800" dirty="0"/>
              <a:t>pass the event of interest and the function to use as the handler</a:t>
            </a:r>
          </a:p>
          <a:p>
            <a:r>
              <a:rPr lang="en-US" sz="2800" dirty="0"/>
              <a:t>handlers must be attached this way for Prototype's event features to </a:t>
            </a:r>
            <a:r>
              <a:rPr lang="en-US" sz="2800" dirty="0" smtClean="0"/>
              <a:t>work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1D08DD9-4DBF-4FB4-81D6-0403753C1950}" type="slidenum">
              <a:rPr lang="en-US" smtClean="0"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1524000"/>
            <a:ext cx="8153400" cy="923330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trike="sngStrike" dirty="0" err="1" smtClean="0">
                <a:latin typeface="Courier New" pitchFamily="49" charset="0"/>
                <a:cs typeface="Courier New" pitchFamily="49" charset="0"/>
              </a:rPr>
              <a:t>element.onevent</a:t>
            </a:r>
            <a:r>
              <a:rPr lang="en-US" strike="sngStrike" dirty="0" smtClean="0">
                <a:latin typeface="Courier New" pitchFamily="49" charset="0"/>
                <a:cs typeface="Courier New" pitchFamily="49" charset="0"/>
              </a:rPr>
              <a:t> = function;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element.observe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("event", "function");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         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2533471"/>
            <a:ext cx="8153400" cy="1200329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call 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playNewGame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function when the Play button is clicked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$("play").observe("click",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playNewGame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         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325256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Attaching multiple event handlers with $$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876800"/>
            <a:ext cx="8153400" cy="609600"/>
          </a:xfrm>
        </p:spPr>
        <p:txBody>
          <a:bodyPr/>
          <a:lstStyle/>
          <a:p>
            <a:r>
              <a:rPr lang="en-US" sz="2800" dirty="0"/>
              <a:t>you can use $$ and other DOM walking methods to unobtrusively attach event handlers to</a:t>
            </a:r>
          </a:p>
          <a:p>
            <a:r>
              <a:rPr lang="en-US" sz="2800" dirty="0"/>
              <a:t>a group of related elements in your </a:t>
            </a:r>
            <a:r>
              <a:rPr lang="en-US" sz="2800" dirty="0" err="1"/>
              <a:t>window.onload</a:t>
            </a:r>
            <a:r>
              <a:rPr lang="en-US" sz="2800" dirty="0"/>
              <a:t> code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1D08DD9-4DBF-4FB4-81D6-0403753C1950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3416320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listen to clicks on all buttons with class "control" that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are directly inside the section with ID "game"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window.onload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function()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gameButtons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$$("#game &gt;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button.control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for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i = 0; i &lt;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gameButtons.length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i++)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gameButtons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[i].observe("click",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gameButtonClick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gameButtonClick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 { ... }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         						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</p:spTree>
    <p:extLst>
      <p:ext uri="{BB962C8B-B14F-4D97-AF65-F5344CB8AC3E}">
        <p14:creationId xmlns:p14="http://schemas.microsoft.com/office/powerpoint/2010/main" val="1610249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Event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667000"/>
            <a:ext cx="8153400" cy="609600"/>
          </a:xfrm>
        </p:spPr>
        <p:txBody>
          <a:bodyPr/>
          <a:lstStyle/>
          <a:p>
            <a:r>
              <a:rPr lang="en-US" sz="2800" dirty="0"/>
              <a:t>Event handlers can accept an optional parameter to represent the event that is </a:t>
            </a:r>
            <a:r>
              <a:rPr lang="en-US" sz="2800" dirty="0" smtClean="0"/>
              <a:t>occurring. Event </a:t>
            </a:r>
            <a:r>
              <a:rPr lang="en-US" sz="2800" dirty="0"/>
              <a:t>objects have the following properties / methods: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1D08DD9-4DBF-4FB4-81D6-0403753C1950}" type="slidenum">
              <a:rPr lang="en-US" smtClean="0"/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1600200"/>
            <a:ext cx="8153400" cy="923330"/>
          </a:xfrm>
          <a:prstGeom prst="rect">
            <a:avLst/>
          </a:prstGeom>
          <a:solidFill>
            <a:srgbClr val="F4F6A8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function name(event) {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// an event handler function ...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				         			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pitchFamily="49" charset="0"/>
                <a:cs typeface="Consolas" pitchFamily="49" charset="0"/>
              </a:rPr>
              <a:t>JS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761228"/>
              </p:ext>
            </p:extLst>
          </p:nvPr>
        </p:nvGraphicFramePr>
        <p:xfrm>
          <a:off x="612775" y="4145280"/>
          <a:ext cx="8153400" cy="25908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b="1" dirty="0"/>
                        <a:t>method / property name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description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/>
                        <a:t>type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what kind of event, such as "click" or "mousedown"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>
                          <a:hlinkClick r:id="rId3"/>
                        </a:rPr>
                        <a:t>element()</a:t>
                      </a:r>
                      <a:r>
                        <a:rPr lang="en-US" sz="2000"/>
                        <a:t> *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the element on which the event occurred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>
                          <a:hlinkClick r:id="rId4"/>
                        </a:rPr>
                        <a:t>stop()</a:t>
                      </a:r>
                      <a:r>
                        <a:rPr lang="en-US" sz="2000"/>
                        <a:t> **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cancels an event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>
                          <a:hlinkClick r:id="rId5"/>
                        </a:rPr>
                        <a:t>stopObserving()</a:t>
                      </a:r>
                      <a:r>
                        <a:rPr lang="en-US" sz="200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removes an event handler 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2265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Mouse events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88903280"/>
              </p:ext>
            </p:extLst>
          </p:nvPr>
        </p:nvGraphicFramePr>
        <p:xfrm>
          <a:off x="612775" y="1828800"/>
          <a:ext cx="8153400" cy="280416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076700"/>
                <a:gridCol w="40767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2000" dirty="0">
                          <a:hlinkClick r:id="rId2"/>
                        </a:rPr>
                        <a:t>click</a:t>
                      </a:r>
                      <a:r>
                        <a:rPr lang="en-US" sz="20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user presses/releases mouse button on this element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 dirty="0" err="1">
                          <a:hlinkClick r:id="rId3"/>
                        </a:rPr>
                        <a:t>dblclick</a:t>
                      </a:r>
                      <a:r>
                        <a:rPr lang="en-US" sz="2000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user presses/releases mouse button twice on this element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>
                          <a:hlinkClick r:id="rId4"/>
                        </a:rPr>
                        <a:t>mousedown</a:t>
                      </a:r>
                      <a:r>
                        <a:rPr lang="en-US" sz="200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user presses down mouse button on this element </a:t>
                      </a: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00">
                          <a:hlinkClick r:id="rId5"/>
                        </a:rPr>
                        <a:t>mouseup</a:t>
                      </a:r>
                      <a:r>
                        <a:rPr lang="en-US" sz="200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user releases mouse button on this element 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CS380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1D08DD9-4DBF-4FB4-81D6-0403753C195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863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2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59</TotalTime>
  <Words>620</Words>
  <Application>Microsoft Office PowerPoint</Application>
  <PresentationFormat>On-screen Show (4:3)</PresentationFormat>
  <Paragraphs>170</Paragraphs>
  <Slides>13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Theme2</vt:lpstr>
      <vt:lpstr>Events</vt:lpstr>
      <vt:lpstr>The keyword this</vt:lpstr>
      <vt:lpstr>Event handler binding</vt:lpstr>
      <vt:lpstr>Fixing redundant code with this</vt:lpstr>
      <vt:lpstr>More about events</vt:lpstr>
      <vt:lpstr>Attaching event handlers the Prototype way</vt:lpstr>
      <vt:lpstr>Attaching multiple event handlers with $$</vt:lpstr>
      <vt:lpstr>The Event object</vt:lpstr>
      <vt:lpstr>Mouse events</vt:lpstr>
      <vt:lpstr>Mouse events</vt:lpstr>
      <vt:lpstr>Mouse event objects</vt:lpstr>
      <vt:lpstr>Mouse event objects</vt:lpstr>
      <vt:lpstr>The Event object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Events</dc:title>
  <dc:creator>Xenia Mountrouidou</dc:creator>
  <cp:lastModifiedBy>Xenia Mountrouidou</cp:lastModifiedBy>
  <cp:revision>30</cp:revision>
  <dcterms:created xsi:type="dcterms:W3CDTF">2011-10-17T02:44:33Z</dcterms:created>
  <dcterms:modified xsi:type="dcterms:W3CDTF">2011-10-26T17:06:38Z</dcterms:modified>
</cp:coreProperties>
</file>