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2"/>
  </p:notesMasterIdLst>
  <p:sldIdLst>
    <p:sldId id="256" r:id="rId2"/>
    <p:sldId id="258" r:id="rId3"/>
    <p:sldId id="259" r:id="rId4"/>
    <p:sldId id="262" r:id="rId5"/>
    <p:sldId id="261" r:id="rId6"/>
    <p:sldId id="260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81" r:id="rId16"/>
    <p:sldId id="282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3" r:id="rId28"/>
    <p:sldId id="284" r:id="rId29"/>
    <p:sldId id="285" r:id="rId30"/>
    <p:sldId id="286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F6AA"/>
    <a:srgbClr val="E4E3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277" autoAdjust="0"/>
  </p:normalViewPr>
  <p:slideViewPr>
    <p:cSldViewPr>
      <p:cViewPr>
        <p:scale>
          <a:sx n="64" d="100"/>
          <a:sy n="64" d="100"/>
        </p:scale>
        <p:origin x="-147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4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B0045B-BD5B-4F47-A20D-C33DAE03D712}" type="datetimeFigureOut">
              <a:rPr lang="en-US" smtClean="0"/>
              <a:t>10/28/2012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BDADD0-277E-4971-8F21-CD102F290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0913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elements of a page are nested into a tree-like structure of objects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DOM has properties and methods for traversing this tree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BDADD0-277E-4971-8F21-CD102F29087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6666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C7F264-A326-46FE-B27C-50EAD2E4025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6179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categories: CSS classes, DOM tree traversal/manipulation, events, styles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BDADD0-277E-4971-8F21-CD102F29087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4183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Prototype strips out the unwanted text nodes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notice that these are methods, so you need ()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BDADD0-277E-4971-8F21-CD102F29087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3787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Prototype strips out the unwanted text nodes</a:t>
            </a:r>
          </a:p>
          <a:p>
            <a:r>
              <a:rPr lang="en-US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notice that these are methods, so you need ()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BDADD0-277E-4971-8F21-CD102F29087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3787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-&gt; 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li#golden-delicious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li#mutsu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p#saying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BDADD0-277E-4971-8F21-CD102F29087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573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BDADD0-277E-4971-8F21-CD102F29087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6366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9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10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3345604-C742-402C-B12C-E99D44D67955}" type="datetime1">
              <a:rPr lang="en-US" smtClean="0"/>
              <a:t>10/28/2012</a:t>
            </a:fld>
            <a:endParaRPr 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E23B61B-AF1A-4B22-A55F-22F5B83137A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CD284EC-08AF-4A4A-A212-562C139EB48E}" type="datetime1">
              <a:rPr lang="en-US" smtClean="0"/>
              <a:t>10/28/2012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23B61B-AF1A-4B22-A55F-22F5B83137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fld id="{C6173843-AF84-40A0-ABD5-7C8C0FB36044}" type="datetime1">
              <a:rPr lang="en-US" smtClean="0"/>
              <a:t>10/28/2012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fld id="{4E23B61B-AF1A-4B22-A55F-22F5B83137A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66EEAEF-AB90-4FEF-AC17-86480B56203F}" type="datetime1">
              <a:rPr lang="en-US" smtClean="0"/>
              <a:t>10/28/2012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23B61B-AF1A-4B22-A55F-22F5B83137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678A9E-D9B5-4169-B9F7-EE9324A9DD7F}" type="datetime1">
              <a:rPr lang="en-US" smtClean="0"/>
              <a:t>10/28/2012</a:t>
            </a:fld>
            <a:endParaRPr lang="en-US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4E23B61B-AF1A-4B22-A55F-22F5B83137A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6C58AEF9-6117-4639-A2FF-A5794C73EC04}" type="datetime1">
              <a:rPr lang="en-US" smtClean="0"/>
              <a:t>10/28/2012</a:t>
            </a:fld>
            <a:endParaRPr lang="en-US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fld id="{4E23B61B-AF1A-4B22-A55F-22F5B83137A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4FC775ED-C40E-4B96-BD3E-15F285348FBE}" type="datetime1">
              <a:rPr lang="en-US" smtClean="0"/>
              <a:t>10/28/2012</a:t>
            </a:fld>
            <a:endParaRPr lang="en-US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fld id="{4E23B61B-AF1A-4B22-A55F-22F5B83137A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529C5A-99C5-41F5-9F5A-26FC038BC345}" type="datetime1">
              <a:rPr lang="en-US" smtClean="0"/>
              <a:t>10/28/2012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23B61B-AF1A-4B22-A55F-22F5B83137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2E4EDB7-E395-4F0A-8426-8E233874D5EC}" type="datetime1">
              <a:rPr lang="en-US" smtClean="0"/>
              <a:t>10/28/2012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E23B61B-AF1A-4B22-A55F-22F5B83137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F0897DF-A304-4666-9303-90CAA19D3DBC}" type="datetime1">
              <a:rPr lang="en-US" smtClean="0"/>
              <a:t>10/28/2012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23B61B-AF1A-4B22-A55F-22F5B83137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10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fld id="{2AC466EB-74D8-4D47-90D1-D37DCFC88381}" type="datetime1">
              <a:rPr lang="en-US" smtClean="0"/>
              <a:t>10/28/2012</a:t>
            </a:fld>
            <a:endParaRPr lang="en-US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/>
            </a:lvl1pPr>
          </a:lstStyle>
          <a:p>
            <a:fld id="{4E23B61B-AF1A-4B22-A55F-22F5B83137A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  <a:cs typeface="+mn-cs"/>
              </a:defRPr>
            </a:lvl1pPr>
          </a:lstStyle>
          <a:p>
            <a:fld id="{53128417-B4C0-4AEA-93AC-5D7FCB73E1D6}" type="datetime1">
              <a:rPr lang="en-US" smtClean="0"/>
              <a:t>10/28/2012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  <a:cs typeface="+mn-cs"/>
              </a:defRPr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  <a:cs typeface="+mn-cs"/>
              </a:defRPr>
            </a:lvl1pPr>
          </a:lstStyle>
          <a:p>
            <a:fld id="{4E23B61B-AF1A-4B22-A55F-22F5B83137A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1" fontAlgn="base" hangingPunct="1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1" fontAlgn="base" hangingPunct="1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fontAlgn="base" hangingPunct="1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fontAlgn="base" hangingPunct="1">
        <a:spcBef>
          <a:spcPts val="400"/>
        </a:spcBef>
        <a:spcAft>
          <a:spcPct val="0"/>
        </a:spcAft>
        <a:buClr>
          <a:srgbClr val="A04DA3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fontAlgn="base" hangingPunct="1">
        <a:spcBef>
          <a:spcPts val="400"/>
        </a:spcBef>
        <a:spcAft>
          <a:spcPct val="0"/>
        </a:spcAft>
        <a:buClr>
          <a:srgbClr val="C4652D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schools.com/dom/met_node_insertbefore.asp" TargetMode="External"/><Relationship Id="rId2" Type="http://schemas.openxmlformats.org/officeDocument/2006/relationships/hyperlink" Target="http://www.w3schools.com/dom/met_node_appendchild.asp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w3schools.com/dom/met_node_replacechild.asp" TargetMode="External"/><Relationship Id="rId4" Type="http://schemas.openxmlformats.org/officeDocument/2006/relationships/hyperlink" Target="http://www.w3schools.com/dom/met_node_removechild.asp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inkgeek.com/" TargetMode="External"/><Relationship Id="rId2" Type="http://schemas.openxmlformats.org/officeDocument/2006/relationships/hyperlink" Target="http://slashdot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googleresearch.blogspot.com/" TargetMode="External"/><Relationship Id="rId5" Type="http://schemas.openxmlformats.org/officeDocument/2006/relationships/hyperlink" Target="http://www.redbubble.com/" TargetMode="External"/><Relationship Id="rId4" Type="http://schemas.openxmlformats.org/officeDocument/2006/relationships/hyperlink" Target="http://despair.com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schools.com/dom/dom_mozilla_vs_ie.asp" TargetMode="External"/><Relationship Id="rId2" Type="http://schemas.openxmlformats.org/officeDocument/2006/relationships/hyperlink" Target="http://www.w3schools.com/dom/dom_node.asp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3" Type="http://schemas.openxmlformats.org/officeDocument/2006/relationships/hyperlink" Target="http://prototypejs.org/api/element/getDimensions" TargetMode="External"/><Relationship Id="rId18" Type="http://schemas.openxmlformats.org/officeDocument/2006/relationships/hyperlink" Target="http://prototypejs.org/api/element/hasClassName" TargetMode="External"/><Relationship Id="rId26" Type="http://schemas.openxmlformats.org/officeDocument/2006/relationships/hyperlink" Target="http://prototypejs.org/api/element/positionedoffset" TargetMode="External"/><Relationship Id="rId39" Type="http://schemas.openxmlformats.org/officeDocument/2006/relationships/hyperlink" Target="http://prototypejs.org/api/element/toggleClassName" TargetMode="External"/><Relationship Id="rId21" Type="http://schemas.openxmlformats.org/officeDocument/2006/relationships/hyperlink" Target="http://prototypejs.org/api/element/insert" TargetMode="External"/><Relationship Id="rId34" Type="http://schemas.openxmlformats.org/officeDocument/2006/relationships/hyperlink" Target="http://prototypejs.org/api/element/select" TargetMode="External"/><Relationship Id="rId42" Type="http://schemas.openxmlformats.org/officeDocument/2006/relationships/hyperlink" Target="http://prototypejs.org/api/element/update" TargetMode="External"/><Relationship Id="rId7" Type="http://schemas.openxmlformats.org/officeDocument/2006/relationships/hyperlink" Target="http://prototypejs.org/api/element/cloneposition" TargetMode="External"/><Relationship Id="rId2" Type="http://schemas.openxmlformats.org/officeDocument/2006/relationships/notesSlide" Target="../notesSlides/notesSlide3.xml"/><Relationship Id="rId16" Type="http://schemas.openxmlformats.org/officeDocument/2006/relationships/hyperlink" Target="http://prototypejs.org/api/element/getStyle" TargetMode="External"/><Relationship Id="rId29" Type="http://schemas.openxmlformats.org/officeDocument/2006/relationships/hyperlink" Target="http://prototypejs.org/api/element/relativiz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prototypejs.org/api/element/cleanwhitespace" TargetMode="External"/><Relationship Id="rId11" Type="http://schemas.openxmlformats.org/officeDocument/2006/relationships/hyperlink" Target="http://prototypejs.org/api/element/extend" TargetMode="External"/><Relationship Id="rId24" Type="http://schemas.openxmlformats.org/officeDocument/2006/relationships/hyperlink" Target="http://prototypejs.org/api/element/makePositioned" TargetMode="External"/><Relationship Id="rId32" Type="http://schemas.openxmlformats.org/officeDocument/2006/relationships/hyperlink" Target="http://prototypejs.org/api/element/replace" TargetMode="External"/><Relationship Id="rId37" Type="http://schemas.openxmlformats.org/officeDocument/2006/relationships/hyperlink" Target="http://prototypejs.org/api/element/show" TargetMode="External"/><Relationship Id="rId40" Type="http://schemas.openxmlformats.org/officeDocument/2006/relationships/hyperlink" Target="http://prototypejs.org/api/element/undoClipping" TargetMode="External"/><Relationship Id="rId45" Type="http://schemas.openxmlformats.org/officeDocument/2006/relationships/hyperlink" Target="http://prototypejs.org/api/element/wrap" TargetMode="External"/><Relationship Id="rId5" Type="http://schemas.openxmlformats.org/officeDocument/2006/relationships/hyperlink" Target="http://prototypejs.org/api/element/classNames" TargetMode="External"/><Relationship Id="rId15" Type="http://schemas.openxmlformats.org/officeDocument/2006/relationships/hyperlink" Target="http://prototypejs.org/api/element/getoffsetparent" TargetMode="External"/><Relationship Id="rId23" Type="http://schemas.openxmlformats.org/officeDocument/2006/relationships/hyperlink" Target="http://prototypejs.org/api/element/makeClipping" TargetMode="External"/><Relationship Id="rId28" Type="http://schemas.openxmlformats.org/officeDocument/2006/relationships/hyperlink" Target="http://prototypejs.org/api/element/recursivelyCollect" TargetMode="External"/><Relationship Id="rId36" Type="http://schemas.openxmlformats.org/officeDocument/2006/relationships/hyperlink" Target="http://prototypejs.org/api/element/setStyle" TargetMode="External"/><Relationship Id="rId10" Type="http://schemas.openxmlformats.org/officeDocument/2006/relationships/hyperlink" Target="http://prototypejs.org/api/element/empty" TargetMode="External"/><Relationship Id="rId19" Type="http://schemas.openxmlformats.org/officeDocument/2006/relationships/hyperlink" Target="http://prototypejs.org/api/element/hide" TargetMode="External"/><Relationship Id="rId31" Type="http://schemas.openxmlformats.org/officeDocument/2006/relationships/hyperlink" Target="http://prototypejs.org/api/element/removeClassName" TargetMode="External"/><Relationship Id="rId44" Type="http://schemas.openxmlformats.org/officeDocument/2006/relationships/hyperlink" Target="http://prototypejs.org/api/element/visible" TargetMode="External"/><Relationship Id="rId4" Type="http://schemas.openxmlformats.org/officeDocument/2006/relationships/hyperlink" Target="http://prototypejs.org/api/element/addClassName" TargetMode="External"/><Relationship Id="rId9" Type="http://schemas.openxmlformats.org/officeDocument/2006/relationships/hyperlink" Target="http://prototypejs.org/api/element/cumulativescrolloffset" TargetMode="External"/><Relationship Id="rId14" Type="http://schemas.openxmlformats.org/officeDocument/2006/relationships/hyperlink" Target="http://prototypejs.org/api/element/getheight" TargetMode="External"/><Relationship Id="rId22" Type="http://schemas.openxmlformats.org/officeDocument/2006/relationships/hyperlink" Target="http://prototypejs.org/api/element/inspect" TargetMode="External"/><Relationship Id="rId27" Type="http://schemas.openxmlformats.org/officeDocument/2006/relationships/hyperlink" Target="http://prototypejs.org/api/element/readAttribute" TargetMode="External"/><Relationship Id="rId30" Type="http://schemas.openxmlformats.org/officeDocument/2006/relationships/hyperlink" Target="http://prototypejs.org/api/element/remove" TargetMode="External"/><Relationship Id="rId35" Type="http://schemas.openxmlformats.org/officeDocument/2006/relationships/hyperlink" Target="http://prototypejs.org/api/element/setOpacity" TargetMode="External"/><Relationship Id="rId43" Type="http://schemas.openxmlformats.org/officeDocument/2006/relationships/hyperlink" Target="http://prototypejs.org/api/element/viewportoffset" TargetMode="External"/><Relationship Id="rId8" Type="http://schemas.openxmlformats.org/officeDocument/2006/relationships/hyperlink" Target="http://prototypejs.org/api/element/cumulativeoffset" TargetMode="External"/><Relationship Id="rId3" Type="http://schemas.openxmlformats.org/officeDocument/2006/relationships/hyperlink" Target="http://prototypejs.org/api/element/absolutize" TargetMode="External"/><Relationship Id="rId12" Type="http://schemas.openxmlformats.org/officeDocument/2006/relationships/hyperlink" Target="http://prototypejs.org/api/element/firstDescendant" TargetMode="External"/><Relationship Id="rId17" Type="http://schemas.openxmlformats.org/officeDocument/2006/relationships/hyperlink" Target="http://prototypejs.org/api/element/getWidth" TargetMode="External"/><Relationship Id="rId25" Type="http://schemas.openxmlformats.org/officeDocument/2006/relationships/hyperlink" Target="http://prototypejs.org/api/element/match" TargetMode="External"/><Relationship Id="rId33" Type="http://schemas.openxmlformats.org/officeDocument/2006/relationships/hyperlink" Target="http://prototypejs.org/api/element/scrollto" TargetMode="External"/><Relationship Id="rId38" Type="http://schemas.openxmlformats.org/officeDocument/2006/relationships/hyperlink" Target="http://prototypejs.org/api/element/toggle" TargetMode="External"/><Relationship Id="rId46" Type="http://schemas.openxmlformats.org/officeDocument/2006/relationships/hyperlink" Target="http://prototypejs.org/api/element/writeAttribute" TargetMode="External"/><Relationship Id="rId20" Type="http://schemas.openxmlformats.org/officeDocument/2006/relationships/hyperlink" Target="http://prototypejs.org/api/element/identify" TargetMode="External"/><Relationship Id="rId41" Type="http://schemas.openxmlformats.org/officeDocument/2006/relationships/hyperlink" Target="http://prototypejs.org/api/element/undoPositioned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prototypejs.org/api/element/siblings" TargetMode="External"/><Relationship Id="rId13" Type="http://schemas.openxmlformats.org/officeDocument/2006/relationships/hyperlink" Target="http://prototypejs.org/api/element/adjacent" TargetMode="External"/><Relationship Id="rId3" Type="http://schemas.openxmlformats.org/officeDocument/2006/relationships/hyperlink" Target="http://prototypejs.org/api/element/ancestors" TargetMode="External"/><Relationship Id="rId7" Type="http://schemas.openxmlformats.org/officeDocument/2006/relationships/hyperlink" Target="http://prototypejs.org/api/element/down" TargetMode="External"/><Relationship Id="rId12" Type="http://schemas.openxmlformats.org/officeDocument/2006/relationships/hyperlink" Target="http://prototypejs.org/api/element/previousSibling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prototypejs.org/api/element/descendants" TargetMode="External"/><Relationship Id="rId11" Type="http://schemas.openxmlformats.org/officeDocument/2006/relationships/hyperlink" Target="http://prototypejs.org/api/element/previous" TargetMode="External"/><Relationship Id="rId5" Type="http://schemas.openxmlformats.org/officeDocument/2006/relationships/hyperlink" Target="http://prototypejs.org/api/element/childElements" TargetMode="External"/><Relationship Id="rId10" Type="http://schemas.openxmlformats.org/officeDocument/2006/relationships/hyperlink" Target="http://prototypejs.org/api/element/nextSiblings" TargetMode="External"/><Relationship Id="rId4" Type="http://schemas.openxmlformats.org/officeDocument/2006/relationships/hyperlink" Target="http://prototypejs.org/api/element/up" TargetMode="External"/><Relationship Id="rId9" Type="http://schemas.openxmlformats.org/officeDocument/2006/relationships/hyperlink" Target="http://prototypejs.org/api/element/nex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DOM tree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23B61B-AF1A-4B22-A55F-22F5B83137A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12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Prototype's DOM tree traversal methods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E23B61B-AF1A-4B22-A55F-22F5B83137A3}" type="slidenum">
              <a:rPr lang="en-US" smtClean="0"/>
              <a:t>10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09600" y="1600200"/>
            <a:ext cx="8153400" cy="2031325"/>
          </a:xfrm>
          <a:prstGeom prst="rect">
            <a:avLst/>
          </a:prstGeom>
          <a:solidFill>
            <a:srgbClr val="F1F6AA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// alter siblings of "main" that do not contain "Sun"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sibs =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$("main").siblings();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i = 0; i &lt;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sibs.length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 i++)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if (sibs[i].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innerHTML.indexOf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("Sun") &lt; 0)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	sibs[i].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innerHTML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+= " Sunshine";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	                           			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  <p:pic>
        <p:nvPicPr>
          <p:cNvPr id="8193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271" y="3631525"/>
            <a:ext cx="4927329" cy="3150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64533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Selecting groups of DOM objects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219200"/>
          </a:xfrm>
        </p:spPr>
        <p:txBody>
          <a:bodyPr/>
          <a:lstStyle/>
          <a:p>
            <a:r>
              <a:rPr lang="en-US" dirty="0"/>
              <a:t>methods in document and other DOM objects for accessing </a:t>
            </a:r>
            <a:r>
              <a:rPr lang="en-US" dirty="0" smtClean="0"/>
              <a:t>descendants: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E23B61B-AF1A-4B22-A55F-22F5B83137A3}" type="slidenum">
              <a:rPr lang="en-US" smtClean="0"/>
              <a:t>11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6035937"/>
              </p:ext>
            </p:extLst>
          </p:nvPr>
        </p:nvGraphicFramePr>
        <p:xfrm>
          <a:off x="612775" y="2903061"/>
          <a:ext cx="8153400" cy="320040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4076700"/>
                <a:gridCol w="4076700"/>
              </a:tblGrid>
              <a:tr h="0">
                <a:tc>
                  <a:txBody>
                    <a:bodyPr/>
                    <a:lstStyle/>
                    <a:p>
                      <a:r>
                        <a:rPr lang="en-US" sz="2400" b="1" dirty="0"/>
                        <a:t>name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description 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endParaRPr lang="en-US" sz="24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 smtClean="0"/>
                        <a:t>getElementsByTagName</a:t>
                      </a:r>
                      <a:endParaRPr lang="en-US" sz="2400" dirty="0" smtClean="0"/>
                    </a:p>
                    <a:p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returns array of descendents with the given tag, such as "div" 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getElementsByName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returns array of </a:t>
                      </a:r>
                      <a:r>
                        <a:rPr lang="en-US" sz="2400" dirty="0" smtClean="0"/>
                        <a:t>descendants </a:t>
                      </a:r>
                      <a:r>
                        <a:rPr lang="en-US" sz="2400" dirty="0"/>
                        <a:t>with the given name attribute (mostly useful for accessing form controls) 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6235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Getting all elements of a certain type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E23B61B-AF1A-4B22-A55F-22F5B83137A3}" type="slidenum">
              <a:rPr lang="en-US" smtClean="0"/>
              <a:t>12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9600" y="1695271"/>
            <a:ext cx="8153400" cy="1200329"/>
          </a:xfrm>
          <a:prstGeom prst="rect">
            <a:avLst/>
          </a:prstGeom>
          <a:solidFill>
            <a:srgbClr val="F1F6AA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allParas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document.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getElementsByTagName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("p");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i = 0; i &lt;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allParas.length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 i++)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allParas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[i].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style.backgroundColor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"yellow";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	                           			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9600" y="3655874"/>
            <a:ext cx="8153400" cy="147732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&lt;body&gt;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&lt;p&gt;This is the first paragraph&lt;/p&gt;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&lt;p&gt;This is the second paragraph&lt;/p&gt;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&lt;p&gt;You get the idea...&lt;/p&gt;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&lt;/body&gt;                          			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HTML</a:t>
            </a:r>
          </a:p>
        </p:txBody>
      </p:sp>
    </p:spTree>
    <p:extLst>
      <p:ext uri="{BB962C8B-B14F-4D97-AF65-F5344CB8AC3E}">
        <p14:creationId xmlns:p14="http://schemas.microsoft.com/office/powerpoint/2010/main" val="3989357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Combining with </a:t>
            </a:r>
            <a:r>
              <a:rPr lang="en-US" dirty="0" err="1" smtClean="0"/>
              <a:t>getElementById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E23B61B-AF1A-4B22-A55F-22F5B83137A3}" type="slidenum">
              <a:rPr lang="en-US" smtClean="0"/>
              <a:t>13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9600" y="1695271"/>
            <a:ext cx="8153400" cy="1200329"/>
          </a:xfrm>
          <a:prstGeom prst="rect">
            <a:avLst/>
          </a:prstGeom>
          <a:solidFill>
            <a:srgbClr val="F1F6AA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addrParas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$("address").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getElementsByTagName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("p");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i = 0; i &lt;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addrParas.length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 i++)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addrParas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[i].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style.backgroundColor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"yellow";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	                           			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9600" y="3655874"/>
            <a:ext cx="8153400" cy="147732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&lt;p&gt;This won't be returned!&lt;/p&gt;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&lt;div id="address"&gt;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&lt;p&gt;1234 Street&lt;/p&gt;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&lt;p&gt;Atlanta, GA&lt;/p&gt;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&lt;/div&gt;			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				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HTML</a:t>
            </a:r>
          </a:p>
        </p:txBody>
      </p:sp>
    </p:spTree>
    <p:extLst>
      <p:ext uri="{BB962C8B-B14F-4D97-AF65-F5344CB8AC3E}">
        <p14:creationId xmlns:p14="http://schemas.microsoft.com/office/powerpoint/2010/main" val="3865653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Prototype's methods for selecting elements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E23B61B-AF1A-4B22-A55F-22F5B83137A3}" type="slidenum">
              <a:rPr lang="en-US" smtClean="0"/>
              <a:t>14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9600" y="1695271"/>
            <a:ext cx="8153400" cy="1200329"/>
          </a:xfrm>
          <a:prstGeom prst="rect">
            <a:avLst/>
          </a:prstGeom>
          <a:solidFill>
            <a:srgbClr val="F1F6AA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gameButtons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$("game").select("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button.control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i = 0; i &lt;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gameButtons.length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 i++)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gameButtons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[i].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style.color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"yellow";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	                           			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2269816"/>
              </p:ext>
            </p:extLst>
          </p:nvPr>
        </p:nvGraphicFramePr>
        <p:xfrm>
          <a:off x="608308" y="4191000"/>
          <a:ext cx="8153400" cy="170688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4076700"/>
                <a:gridCol w="4076700"/>
              </a:tblGrid>
              <a:tr h="0"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solidFill>
                            <a:schemeClr val="tx1"/>
                          </a:solidFill>
                        </a:rPr>
                        <a:t>getElementsByClassName</a:t>
                      </a:r>
                      <a:r>
                        <a:rPr lang="en-US" sz="2000" dirty="0" smtClean="0"/>
                        <a:t> 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array of elements that use given class attribute 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select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array of descendants that match given CSS selector, such as "</a:t>
                      </a:r>
                      <a:r>
                        <a:rPr lang="en-US" sz="2000" dirty="0" err="1"/>
                        <a:t>div#sidebar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ul.news</a:t>
                      </a:r>
                      <a:r>
                        <a:rPr lang="en-US" sz="2000" dirty="0"/>
                        <a:t> &gt; li"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612775" y="3285292"/>
            <a:ext cx="6806672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Prototype adds methods to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document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object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(and all DOM element objects) for selecting groups of elements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: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5709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Prototype's methods for selecting elements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E23B61B-AF1A-4B22-A55F-22F5B83137A3}" type="slidenum">
              <a:rPr lang="en-US" smtClean="0"/>
              <a:t>15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09600" y="152400"/>
            <a:ext cx="8153400" cy="452431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ul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id="fruits"&gt;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 &lt;li id="apples"&gt;apples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   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ul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     &lt;li id="golden-delicious"&gt;Golden Delicious&lt;/li&gt;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     &lt;li id="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mutsu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" class="yummy"&gt;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Mutsu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&lt;/li&gt;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     &lt;li id="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mcintosh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" class="yummy"&gt;McIntosh&lt;/li&gt;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     &lt;li id="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ida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-red"&gt;Ida Red&lt;/li&gt;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   &lt;/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ul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 &lt;/li&gt;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 &lt;li id="exotic" class="yummy"&gt;exotic fruits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   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ul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     &lt;li id="kiwi"&gt;kiwi&lt;/li&gt;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     &lt;li id="granadilla"&gt;granadilla&lt;/li&gt;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   &lt;/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ul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 &lt;/li&gt;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&lt;/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ul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HTML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09600" y="4847272"/>
            <a:ext cx="8153400" cy="1477328"/>
          </a:xfrm>
          <a:prstGeom prst="rect">
            <a:avLst/>
          </a:prstGeom>
          <a:solidFill>
            <a:srgbClr val="F1F6AA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$('fruits').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getElementsByClassName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('yummy');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// -&gt; [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li#mutsu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…]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endParaRPr lang="en-US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$('exotic').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getElementsByClassName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('yummy');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-&gt;	                           	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</p:spTree>
    <p:extLst>
      <p:ext uri="{BB962C8B-B14F-4D97-AF65-F5344CB8AC3E}">
        <p14:creationId xmlns:p14="http://schemas.microsoft.com/office/powerpoint/2010/main" val="2455269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Prototype's methods for selecting elements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E23B61B-AF1A-4B22-A55F-22F5B83137A3}" type="slidenum">
              <a:rPr lang="en-US" smtClean="0"/>
              <a:t>16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09600" y="152400"/>
            <a:ext cx="8153400" cy="397031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ul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id="fruits"&gt;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 &lt;li id="apples"&gt;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   &lt;h3 title="yummy!"&gt;Apples&lt;/h3&gt;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   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ul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id="list-of-apples"&gt;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     &lt;li id="golden-delicious" title="yummy!" &gt;Golden Delicious&lt;/li&gt;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     &lt;li id="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mutsu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" title="yummy!"&gt;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Mutsu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&lt;/li&gt;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     &lt;li id="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mcintosh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"&gt;McIntosh&lt;/li&gt;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     &lt;li id="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ida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-red"&gt;Ida Red&lt;/li&gt;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   &lt;/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ul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   &lt;p id="saying"&gt;An apple a day keeps the doctor away.&lt;/p&gt;  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 &lt;/li&gt;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&lt;/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ul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</a:t>
            </a:r>
            <a:endParaRPr lang="en-US" i="1" dirty="0" smtClean="0">
              <a:solidFill>
                <a:schemeClr val="tx1">
                  <a:lumMod val="50000"/>
                  <a:lumOff val="50000"/>
                </a:schemeClr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9600" y="4267200"/>
            <a:ext cx="8153400" cy="2031325"/>
          </a:xfrm>
          <a:prstGeom prst="rect">
            <a:avLst/>
          </a:prstGeom>
          <a:solidFill>
            <a:srgbClr val="F1F6AA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$('apples').select('[title="yummy!"]');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// -&gt; [h3,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li#golden-delicious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li#mutsu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]</a:t>
            </a:r>
          </a:p>
          <a:p>
            <a:endParaRPr lang="en-US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$('apples').select( '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p#saying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', 'li[title="yummy!"]');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//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$('apples').select('[title="disgusting!"]');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                           	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</p:spTree>
    <p:extLst>
      <p:ext uri="{BB962C8B-B14F-4D97-AF65-F5344CB8AC3E}">
        <p14:creationId xmlns:p14="http://schemas.microsoft.com/office/powerpoint/2010/main" val="2814189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$$ function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E23B61B-AF1A-4B22-A55F-22F5B83137A3}" type="slidenum">
              <a:rPr lang="en-US" smtClean="0"/>
              <a:t>17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9600" y="1981200"/>
            <a:ext cx="8153400" cy="1754326"/>
          </a:xfrm>
          <a:prstGeom prst="rect">
            <a:avLst/>
          </a:prstGeom>
          <a:solidFill>
            <a:srgbClr val="F1F6AA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// hide all "announcement" paragraphs in the "news" //section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paragraphs = $$("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div#news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p.announcement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i = 0; i &lt;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paragraphs.length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 i++)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paragraphs[i].hide();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	                           			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3657600"/>
            <a:ext cx="8153400" cy="1219200"/>
          </a:xfrm>
        </p:spPr>
        <p:txBody>
          <a:bodyPr/>
          <a:lstStyle/>
          <a:p>
            <a:r>
              <a:rPr lang="en-US" dirty="0"/>
              <a:t>$$ returns an array of DOM elements that match the given CSS selector</a:t>
            </a:r>
          </a:p>
          <a:p>
            <a:pPr lvl="1"/>
            <a:r>
              <a:rPr lang="en-US" dirty="0"/>
              <a:t>like $ but returns an array instead of a single DOM object</a:t>
            </a:r>
          </a:p>
          <a:p>
            <a:pPr lvl="1"/>
            <a:r>
              <a:rPr lang="en-US" dirty="0"/>
              <a:t>a shorthand for </a:t>
            </a:r>
            <a:r>
              <a:rPr lang="en-US" dirty="0" err="1"/>
              <a:t>document.select</a:t>
            </a:r>
            <a:endParaRPr lang="en-US" dirty="0"/>
          </a:p>
          <a:p>
            <a:r>
              <a:rPr lang="en-US" dirty="0"/>
              <a:t>useful for applying an operation each one of a set of elements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09600" y="1524000"/>
            <a:ext cx="8153400" cy="369332"/>
          </a:xfrm>
          <a:prstGeom prst="rect">
            <a:avLst/>
          </a:prstGeom>
          <a:solidFill>
            <a:srgbClr val="F1F6AA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arrayName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$$("CSS selector");                  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</p:spTree>
    <p:extLst>
      <p:ext uri="{BB962C8B-B14F-4D97-AF65-F5344CB8AC3E}">
        <p14:creationId xmlns:p14="http://schemas.microsoft.com/office/powerpoint/2010/main" val="814543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issues with $$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E23B61B-AF1A-4B22-A55F-22F5B83137A3}" type="slidenum">
              <a:rPr lang="en-US" smtClean="0"/>
              <a:t>18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9600" y="1591270"/>
            <a:ext cx="8153400" cy="923330"/>
          </a:xfrm>
          <a:prstGeom prst="rect">
            <a:avLst/>
          </a:prstGeom>
          <a:solidFill>
            <a:srgbClr val="F1F6AA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// get all buttons with a class of "control"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gameButtons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trike="sngStrike" dirty="0" smtClean="0">
                <a:latin typeface="Courier New" pitchFamily="49" charset="0"/>
                <a:cs typeface="Courier New" pitchFamily="49" charset="0"/>
              </a:rPr>
              <a:t>$$("control");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gameButtons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$$(".control");	                    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85800" y="2962870"/>
            <a:ext cx="8153400" cy="2031325"/>
          </a:xfrm>
          <a:prstGeom prst="rect">
            <a:avLst/>
          </a:prstGeom>
          <a:solidFill>
            <a:srgbClr val="F1F6AA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// set all buttons with a class of "control" to have red text</a:t>
            </a:r>
          </a:p>
          <a:p>
            <a:r>
              <a:rPr lang="en-US" strike="sngStrike" dirty="0" smtClean="0">
                <a:latin typeface="Courier New" pitchFamily="49" charset="0"/>
                <a:cs typeface="Courier New" pitchFamily="49" charset="0"/>
              </a:rPr>
              <a:t>$$(".control").</a:t>
            </a:r>
            <a:r>
              <a:rPr lang="en-US" strike="sngStrike" dirty="0" err="1" smtClean="0">
                <a:latin typeface="Courier New" pitchFamily="49" charset="0"/>
                <a:cs typeface="Courier New" pitchFamily="49" charset="0"/>
              </a:rPr>
              <a:t>style.color</a:t>
            </a:r>
            <a:r>
              <a:rPr lang="en-US" strike="sngStrike" dirty="0" smtClean="0">
                <a:latin typeface="Courier New" pitchFamily="49" charset="0"/>
                <a:cs typeface="Courier New" pitchFamily="49" charset="0"/>
              </a:rPr>
              <a:t> = "red";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gameButtons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$$(".control");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I = 0; i &lt;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gameButtons.length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 i++)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gameButtons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[i].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style.color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"red";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  					                    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5325070"/>
            <a:ext cx="8153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Q: Can I still select a group of elements using $$ even if my CSS file doesn't have any </a:t>
            </a:r>
            <a:r>
              <a:rPr lang="en-US" sz="2400" dirty="0" smtClean="0"/>
              <a:t>style rule </a:t>
            </a:r>
            <a:r>
              <a:rPr lang="en-US" sz="2400" dirty="0"/>
              <a:t>for that same group? (A: Yes!)</a:t>
            </a:r>
          </a:p>
        </p:txBody>
      </p:sp>
    </p:spTree>
    <p:extLst>
      <p:ext uri="{BB962C8B-B14F-4D97-AF65-F5344CB8AC3E}">
        <p14:creationId xmlns:p14="http://schemas.microsoft.com/office/powerpoint/2010/main" val="4183332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new nodes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E23B61B-AF1A-4B22-A55F-22F5B83137A3}" type="slidenum">
              <a:rPr lang="en-US" smtClean="0"/>
              <a:t>19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9600" y="3932872"/>
            <a:ext cx="8153400" cy="1477328"/>
          </a:xfrm>
          <a:prstGeom prst="rect">
            <a:avLst/>
          </a:prstGeom>
          <a:solidFill>
            <a:srgbClr val="F1F6AA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// create a new &lt;h2&gt; node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newHeading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document.createElement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("h2");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newHeading.innerHTML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"This is a heading";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newHeading.style.color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"green";	                           			 					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5334000"/>
            <a:ext cx="8153400" cy="1219200"/>
          </a:xfrm>
        </p:spPr>
        <p:txBody>
          <a:bodyPr/>
          <a:lstStyle/>
          <a:p>
            <a:r>
              <a:rPr lang="en-US" dirty="0"/>
              <a:t>merely creating a node does not add it to the page</a:t>
            </a:r>
          </a:p>
          <a:p>
            <a:r>
              <a:rPr lang="en-US" dirty="0"/>
              <a:t>you must add the new node as a child of an existing element on the page...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8181661"/>
              </p:ext>
            </p:extLst>
          </p:nvPr>
        </p:nvGraphicFramePr>
        <p:xfrm>
          <a:off x="609600" y="1600200"/>
          <a:ext cx="8153400" cy="210312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4076700"/>
                <a:gridCol w="4076700"/>
              </a:tblGrid>
              <a:tr h="0">
                <a:tc>
                  <a:txBody>
                    <a:bodyPr/>
                    <a:lstStyle/>
                    <a:p>
                      <a:r>
                        <a:rPr lang="en-US" sz="2000" b="1" dirty="0"/>
                        <a:t>name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description 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000" dirty="0" err="1"/>
                        <a:t>document.createElement</a:t>
                      </a:r>
                      <a:r>
                        <a:rPr lang="en-US" sz="2000" dirty="0"/>
                        <a:t>("tag")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creates and returns a new empty DOM node representing an element of that type 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000" dirty="0" err="1"/>
                        <a:t>document.createTextNode</a:t>
                      </a:r>
                      <a:r>
                        <a:rPr lang="en-US" sz="2000" dirty="0"/>
                        <a:t>("text")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creates and returns a text node containing given text 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307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DOM tree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E23B61B-AF1A-4B22-A55F-22F5B83137A3}" type="slidenum">
              <a:rPr lang="en-US" smtClean="0"/>
              <a:t>2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828800"/>
            <a:ext cx="8191500" cy="412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41649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Modifying the DOM tree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E23B61B-AF1A-4B22-A55F-22F5B83137A3}" type="slidenum">
              <a:rPr lang="en-US" smtClean="0"/>
              <a:t>20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9600" y="4847272"/>
            <a:ext cx="8153400" cy="1200329"/>
          </a:xfrm>
          <a:prstGeom prst="rect">
            <a:avLst/>
          </a:prstGeom>
          <a:solidFill>
            <a:srgbClr val="F1F6AA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p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document.createElement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("p");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p.innerHTML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"A paragraph!";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$("main").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appendChild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(p);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                           			 					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2955345"/>
              </p:ext>
            </p:extLst>
          </p:nvPr>
        </p:nvGraphicFramePr>
        <p:xfrm>
          <a:off x="612775" y="1615440"/>
          <a:ext cx="8153400" cy="289560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4076700"/>
                <a:gridCol w="4076700"/>
              </a:tblGrid>
              <a:tr h="0">
                <a:tc>
                  <a:txBody>
                    <a:bodyPr/>
                    <a:lstStyle/>
                    <a:p>
                      <a:r>
                        <a:rPr lang="en-US" sz="2000" b="1" dirty="0"/>
                        <a:t>name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description 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000" dirty="0" err="1">
                          <a:hlinkClick r:id="rId2"/>
                        </a:rPr>
                        <a:t>appendChild</a:t>
                      </a:r>
                      <a:r>
                        <a:rPr lang="en-US" sz="2000" dirty="0"/>
                        <a:t>(node)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places given node at end of this node's child list 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000" dirty="0" err="1">
                          <a:hlinkClick r:id="rId3"/>
                        </a:rPr>
                        <a:t>insertBefore</a:t>
                      </a:r>
                      <a:r>
                        <a:rPr lang="en-US" sz="2000" dirty="0"/>
                        <a:t>(new, old)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places the given new node in this node's child list just before old child 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000" dirty="0" err="1">
                          <a:hlinkClick r:id="rId4"/>
                        </a:rPr>
                        <a:t>removeChild</a:t>
                      </a:r>
                      <a:r>
                        <a:rPr lang="en-US" sz="2000" dirty="0"/>
                        <a:t>(node)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removes given node from this node's child list 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000">
                          <a:hlinkClick r:id="rId5"/>
                        </a:rPr>
                        <a:t>replaceChild</a:t>
                      </a:r>
                      <a:r>
                        <a:rPr lang="en-US" sz="2000"/>
                        <a:t>(new, old)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replaces given child with new node 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598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Removing a node from the page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E23B61B-AF1A-4B22-A55F-22F5B83137A3}" type="slidenum">
              <a:rPr lang="en-US" smtClean="0"/>
              <a:t>21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9600" y="1600200"/>
            <a:ext cx="8153400" cy="2585323"/>
          </a:xfrm>
          <a:prstGeom prst="rect">
            <a:avLst/>
          </a:prstGeom>
          <a:solidFill>
            <a:srgbClr val="F1F6AA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function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slideClick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bullets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document.getElementsByTagName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("li");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for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i = 0; i &lt;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bullets.length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 i++)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	if (bullets[i].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innerHTML.indexOf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("children") &gt;= 0)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bullets[i].remove();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 	                           			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4343400"/>
            <a:ext cx="8153400" cy="1219200"/>
          </a:xfrm>
        </p:spPr>
        <p:txBody>
          <a:bodyPr/>
          <a:lstStyle/>
          <a:p>
            <a:r>
              <a:rPr lang="en-US" dirty="0"/>
              <a:t>each DOM object has a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removeChild</a:t>
            </a:r>
            <a:r>
              <a:rPr lang="en-US" dirty="0"/>
              <a:t> method to remove its children from the page</a:t>
            </a:r>
          </a:p>
          <a:p>
            <a:r>
              <a:rPr lang="en-US" dirty="0"/>
              <a:t>Prototype adds a 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remove</a:t>
            </a:r>
            <a:r>
              <a:rPr lang="en-US" dirty="0"/>
              <a:t> method for a node to remove itself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653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DOM versus </a:t>
            </a:r>
            <a:r>
              <a:rPr lang="en-US" dirty="0" err="1"/>
              <a:t>innerHTML</a:t>
            </a:r>
            <a:r>
              <a:rPr lang="en-US" dirty="0"/>
              <a:t> hacking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E23B61B-AF1A-4B22-A55F-22F5B83137A3}" type="slidenum">
              <a:rPr lang="en-US" smtClean="0"/>
              <a:t>22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9600" y="1981200"/>
            <a:ext cx="8153400" cy="923330"/>
          </a:xfrm>
          <a:prstGeom prst="rect">
            <a:avLst/>
          </a:prstGeom>
          <a:solidFill>
            <a:srgbClr val="F1F6AA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function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slideClick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$("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thisslide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").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innerHTML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+= "&lt;p&gt;A paragraph!&lt;/p&gt;";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	                           			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2819400"/>
            <a:ext cx="8153400" cy="1219200"/>
          </a:xfrm>
        </p:spPr>
        <p:txBody>
          <a:bodyPr/>
          <a:lstStyle/>
          <a:p>
            <a:r>
              <a:rPr lang="en-US" sz="2800" dirty="0"/>
              <a:t>Imagine that the new node is more complex:</a:t>
            </a:r>
          </a:p>
          <a:p>
            <a:pPr lvl="1"/>
            <a:r>
              <a:rPr lang="en-US" sz="2400" dirty="0"/>
              <a:t>ugly: bad style on many levels (e.g. JS code embedded within HTML)</a:t>
            </a:r>
          </a:p>
          <a:p>
            <a:pPr lvl="1"/>
            <a:r>
              <a:rPr lang="en-US" sz="2400" dirty="0"/>
              <a:t>error-prone: must carefully distinguish " and '</a:t>
            </a:r>
          </a:p>
          <a:p>
            <a:pPr lvl="1"/>
            <a:r>
              <a:rPr lang="en-US" sz="2400" dirty="0"/>
              <a:t>can only add at beginning or end, not in middle of child list</a:t>
            </a:r>
          </a:p>
        </p:txBody>
      </p:sp>
      <p:sp>
        <p:nvSpPr>
          <p:cNvPr id="3" name="Rectangle 2"/>
          <p:cNvSpPr/>
          <p:nvPr/>
        </p:nvSpPr>
        <p:spPr>
          <a:xfrm>
            <a:off x="610985" y="1519535"/>
            <a:ext cx="6248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Why not just code the previous example this way?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9600" y="5029200"/>
            <a:ext cx="8153400" cy="1754326"/>
          </a:xfrm>
          <a:prstGeom prst="rect">
            <a:avLst/>
          </a:prstGeom>
          <a:solidFill>
            <a:srgbClr val="F1F6AA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function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slideClick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this.innerHTML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+=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"&lt;p style='color: red; " +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"margin-left: 50px;' " +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"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onclick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='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myOnClick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();'&gt;" +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"A paragraph!&lt;/p&gt;";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	                           			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</p:spTree>
    <p:extLst>
      <p:ext uri="{BB962C8B-B14F-4D97-AF65-F5344CB8AC3E}">
        <p14:creationId xmlns:p14="http://schemas.microsoft.com/office/powerpoint/2010/main" val="2833368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Problems with reading/changing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E23B61B-AF1A-4B22-A55F-22F5B83137A3}" type="slidenum">
              <a:rPr lang="en-US" smtClean="0"/>
              <a:t>23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9600" y="1981200"/>
            <a:ext cx="8153400" cy="2308324"/>
          </a:xfrm>
          <a:prstGeom prst="rect">
            <a:avLst/>
          </a:prstGeom>
          <a:solidFill>
            <a:srgbClr val="F1F6AA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window.onload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function()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$("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clickme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").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onclick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biggerFont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function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biggerFont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size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parseInt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($("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clickme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").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style.fontSize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size += 4;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$("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clickMe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").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style.fontSize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size + "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	                           			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4343400"/>
            <a:ext cx="8153400" cy="1219200"/>
          </a:xfrm>
        </p:spPr>
        <p:txBody>
          <a:bodyPr/>
          <a:lstStyle/>
          <a:p>
            <a:r>
              <a:rPr lang="en-US" sz="2800" dirty="0"/>
              <a:t>style property lets you set any CSS style for an element</a:t>
            </a:r>
          </a:p>
          <a:p>
            <a:r>
              <a:rPr lang="en-US" sz="2800" dirty="0"/>
              <a:t>problem: you cannot (usually) read existing styles with it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699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Accessing styles in Prototype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E23B61B-AF1A-4B22-A55F-22F5B83137A3}" type="slidenum">
              <a:rPr lang="en-US" smtClean="0"/>
              <a:t>24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9600" y="1676400"/>
            <a:ext cx="8153400" cy="1754326"/>
          </a:xfrm>
          <a:prstGeom prst="rect">
            <a:avLst/>
          </a:prstGeom>
          <a:solidFill>
            <a:srgbClr val="F1F6AA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function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biggerFont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// turn text yellow and make it bigger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size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parseInt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($("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clickme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").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getStyle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("font-size"));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$("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clickme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").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style.fontSize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(size + 4) + "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	                           			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3886200"/>
            <a:ext cx="8153400" cy="1219200"/>
          </a:xfrm>
        </p:spPr>
        <p:txBody>
          <a:bodyPr/>
          <a:lstStyle/>
          <a:p>
            <a:r>
              <a:rPr lang="en-US" sz="2800" dirty="0" err="1"/>
              <a:t>getStyle</a:t>
            </a:r>
            <a:r>
              <a:rPr lang="en-US" sz="2800" dirty="0"/>
              <a:t> function added to DOM object allows accessing existing styles</a:t>
            </a:r>
          </a:p>
          <a:p>
            <a:r>
              <a:rPr lang="en-US" sz="2800" dirty="0" err="1"/>
              <a:t>addClassName</a:t>
            </a:r>
            <a:r>
              <a:rPr lang="en-US" sz="2800" dirty="0"/>
              <a:t>, </a:t>
            </a:r>
            <a:r>
              <a:rPr lang="en-US" sz="2800" dirty="0" err="1"/>
              <a:t>removeClassName</a:t>
            </a:r>
            <a:r>
              <a:rPr lang="en-US" sz="2800" dirty="0"/>
              <a:t>, </a:t>
            </a:r>
            <a:r>
              <a:rPr lang="en-US" sz="2800" dirty="0" err="1"/>
              <a:t>hasClassName</a:t>
            </a:r>
            <a:r>
              <a:rPr lang="en-US" sz="2800" dirty="0"/>
              <a:t> manipulate CSS classes</a:t>
            </a:r>
            <a:endParaRPr lang="en-US" sz="24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295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bug: incorrect usage of existing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E23B61B-AF1A-4B22-A55F-22F5B83137A3}" type="slidenum">
              <a:rPr lang="en-US" smtClean="0"/>
              <a:t>25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9600" y="1676400"/>
            <a:ext cx="8153400" cy="923330"/>
          </a:xfrm>
          <a:prstGeom prst="rect">
            <a:avLst/>
          </a:prstGeom>
          <a:solidFill>
            <a:srgbClr val="F1F6AA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trike="sngStrike" dirty="0" err="1" smtClean="0">
                <a:latin typeface="Courier New" pitchFamily="49" charset="0"/>
                <a:cs typeface="Courier New" pitchFamily="49" charset="0"/>
              </a:rPr>
              <a:t>this.style.top</a:t>
            </a:r>
            <a:r>
              <a:rPr lang="en-US" strike="sngStrike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trike="sngStrike" dirty="0" err="1" smtClean="0">
                <a:latin typeface="Courier New" pitchFamily="49" charset="0"/>
                <a:cs typeface="Courier New" pitchFamily="49" charset="0"/>
              </a:rPr>
              <a:t>this.getStyle</a:t>
            </a:r>
            <a:r>
              <a:rPr lang="en-US" strike="sngStrike" dirty="0" smtClean="0">
                <a:latin typeface="Courier New" pitchFamily="49" charset="0"/>
                <a:cs typeface="Courier New" pitchFamily="49" charset="0"/>
              </a:rPr>
              <a:t>("top") + 100 + "</a:t>
            </a:r>
            <a:r>
              <a:rPr lang="en-US" strike="sngStrike" dirty="0" err="1" smtClean="0">
                <a:latin typeface="Courier New" pitchFamily="49" charset="0"/>
                <a:cs typeface="Courier New" pitchFamily="49" charset="0"/>
              </a:rPr>
              <a:t>px</a:t>
            </a:r>
            <a:r>
              <a:rPr lang="en-US" strike="sngStrike" dirty="0" smtClean="0">
                <a:latin typeface="Courier New" pitchFamily="49" charset="0"/>
                <a:cs typeface="Courier New" pitchFamily="49" charset="0"/>
              </a:rPr>
              <a:t>";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// bad!	                           			  							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2667000"/>
            <a:ext cx="8153400" cy="1219200"/>
          </a:xfrm>
        </p:spPr>
        <p:txBody>
          <a:bodyPr/>
          <a:lstStyle/>
          <a:p>
            <a:r>
              <a:rPr lang="en-US" sz="2800" dirty="0"/>
              <a:t>the above example computes e.g. "200px" + 100 + "</a:t>
            </a:r>
            <a:r>
              <a:rPr lang="en-US" sz="2800" dirty="0" err="1"/>
              <a:t>px</a:t>
            </a:r>
            <a:r>
              <a:rPr lang="en-US" sz="2800" dirty="0"/>
              <a:t>" </a:t>
            </a:r>
            <a:r>
              <a:rPr lang="en-US" sz="2800" dirty="0" smtClean="0"/>
              <a:t>, which </a:t>
            </a:r>
            <a:r>
              <a:rPr lang="en-US" sz="2800" dirty="0"/>
              <a:t>would evaluate to "200px100px"</a:t>
            </a:r>
          </a:p>
          <a:p>
            <a:r>
              <a:rPr lang="en-US" sz="2800" dirty="0"/>
              <a:t>a corrected version:</a:t>
            </a:r>
            <a:endParaRPr lang="en-US" sz="24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85800" y="4334470"/>
            <a:ext cx="8153400" cy="923330"/>
          </a:xfrm>
          <a:prstGeom prst="rect">
            <a:avLst/>
          </a:prstGeom>
          <a:solidFill>
            <a:srgbClr val="F1F6AA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this.style.top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parseInt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this.getStyle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("top")) + 100 + "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"; // correct	                           			  						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</p:spTree>
    <p:extLst>
      <p:ext uri="{BB962C8B-B14F-4D97-AF65-F5344CB8AC3E}">
        <p14:creationId xmlns:p14="http://schemas.microsoft.com/office/powerpoint/2010/main" val="4051389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Setting CSS classes in Prototype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E23B61B-AF1A-4B22-A55F-22F5B83137A3}" type="slidenum">
              <a:rPr lang="en-US" smtClean="0"/>
              <a:t>26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9600" y="1676400"/>
            <a:ext cx="8153400" cy="2031325"/>
          </a:xfrm>
          <a:prstGeom prst="rect">
            <a:avLst/>
          </a:prstGeom>
          <a:solidFill>
            <a:srgbClr val="F1F6AA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function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highlightField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// turn text yellow and make it bigger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if (!$("text").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hasClassName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("invalid"))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	$("text").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addClassName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("highlight");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	                           			  							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3810000"/>
            <a:ext cx="8153400" cy="1219200"/>
          </a:xfrm>
        </p:spPr>
        <p:txBody>
          <a:bodyPr/>
          <a:lstStyle/>
          <a:p>
            <a:r>
              <a:rPr lang="en-US" sz="2800" dirty="0" err="1"/>
              <a:t>addClassName</a:t>
            </a:r>
            <a:r>
              <a:rPr lang="en-US" sz="2800" dirty="0"/>
              <a:t>, </a:t>
            </a:r>
            <a:r>
              <a:rPr lang="en-US" sz="2800" dirty="0" err="1"/>
              <a:t>removeClassName</a:t>
            </a:r>
            <a:r>
              <a:rPr lang="en-US" sz="2800" dirty="0"/>
              <a:t>, </a:t>
            </a:r>
            <a:r>
              <a:rPr lang="en-US" sz="2800" dirty="0" err="1"/>
              <a:t>hasClassName</a:t>
            </a:r>
            <a:r>
              <a:rPr lang="en-US" sz="2800" dirty="0"/>
              <a:t> manipulate CSS classes</a:t>
            </a:r>
          </a:p>
          <a:p>
            <a:r>
              <a:rPr lang="en-US" sz="2800" dirty="0"/>
              <a:t>similar to existing </a:t>
            </a:r>
            <a:r>
              <a:rPr lang="en-US" sz="2800" dirty="0" err="1"/>
              <a:t>className</a:t>
            </a:r>
            <a:r>
              <a:rPr lang="en-US" sz="2800" dirty="0"/>
              <a:t> DOM property, but don't have to manually split by spaces</a:t>
            </a:r>
            <a:endParaRPr lang="en-US" sz="24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884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</a:t>
            </a:r>
            <a:r>
              <a:rPr lang="en-US" dirty="0" err="1" smtClean="0"/>
              <a:t>createElements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E23B61B-AF1A-4B22-A55F-22F5B83137A3}" type="slidenum">
              <a:rPr lang="en-US" smtClean="0"/>
              <a:t>27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9600" y="1647885"/>
            <a:ext cx="8153400" cy="424731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&lt;html&gt;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&lt;head&gt;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&lt;script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src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=" https://ajax.googleapis.com/ajax/libs/prototype/1.7.0.0/prototype.js " type="text/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javascript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"&gt;&lt;/script&gt;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&lt;script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src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="paragraph.js " type="text/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javascript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"&gt;&lt;/script&gt;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&lt;/head&gt;</a:t>
            </a:r>
          </a:p>
          <a:p>
            <a:endParaRPr lang="en-US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&lt;body&gt;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&lt;div id="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paragrapharea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"&gt;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	&lt;button id="add"&gt;Add a paragraph&lt;/button&gt;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&lt;/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div&gt;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&lt;/body&gt;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&lt;/html&gt;</a:t>
            </a:r>
            <a:endParaRPr lang="en-US" i="1" dirty="0" smtClean="0">
              <a:solidFill>
                <a:schemeClr val="tx1">
                  <a:lumMod val="50000"/>
                  <a:lumOff val="50000"/>
                </a:schemeClr>
              </a:solidFill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429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</a:t>
            </a:r>
            <a:r>
              <a:rPr lang="en-US" dirty="0" err="1" smtClean="0"/>
              <a:t>createElements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E23B61B-AF1A-4B22-A55F-22F5B83137A3}" type="slidenum">
              <a:rPr lang="en-US" smtClean="0"/>
              <a:t>28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09600" y="1676400"/>
            <a:ext cx="8153400" cy="4247317"/>
          </a:xfrm>
          <a:prstGeom prst="rect">
            <a:avLst/>
          </a:prstGeom>
          <a:solidFill>
            <a:srgbClr val="F1F6AA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window.onload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function(){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button = $("add");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button.onclick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addParagraphClick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function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addParagraphClick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paragraph =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document.createElement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("p");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paragraph.innerHTML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"All work and no play makes Jack a dull boy";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area = $("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paragrapharea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area.appendChild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(paragraph);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function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addListClick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                           	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</p:spTree>
    <p:extLst>
      <p:ext uri="{BB962C8B-B14F-4D97-AF65-F5344CB8AC3E}">
        <p14:creationId xmlns:p14="http://schemas.microsoft.com/office/powerpoint/2010/main" val="3149028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Javascript</a:t>
            </a:r>
            <a:r>
              <a:rPr lang="en-US" dirty="0" smtClean="0"/>
              <a:t> Exercises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Create a webpage with an of </a:t>
            </a:r>
            <a:r>
              <a:rPr lang="en-US" dirty="0"/>
              <a:t>H</a:t>
            </a:r>
            <a:r>
              <a:rPr lang="en-US" dirty="0" smtClean="0"/>
              <a:t>omer Simpson image at the center of the page. Develop a script that prints an alert: “Duh, </a:t>
            </a:r>
            <a:r>
              <a:rPr lang="en-US" dirty="0"/>
              <a:t>y</a:t>
            </a:r>
            <a:r>
              <a:rPr lang="en-US" dirty="0" smtClean="0"/>
              <a:t>ou are hovering!!” every time the mouse crosses over the image.</a:t>
            </a:r>
          </a:p>
          <a:p>
            <a:r>
              <a:rPr lang="en-US" dirty="0" smtClean="0"/>
              <a:t>Add 5 buttons to your webpage: red, yellow, green, black, and silver. Every time you click on one of these buttons the background should take the corresponding color.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E23B61B-AF1A-4B22-A55F-22F5B83137A3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9248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</p:spPr>
        <p:txBody>
          <a:bodyPr/>
          <a:lstStyle/>
          <a:p>
            <a:r>
              <a:rPr lang="en-US" dirty="0"/>
              <a:t>Types of DOM nodes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99768" y="2895600"/>
            <a:ext cx="8153400" cy="2514600"/>
          </a:xfrm>
        </p:spPr>
        <p:txBody>
          <a:bodyPr/>
          <a:lstStyle/>
          <a:p>
            <a:r>
              <a:rPr lang="en-US" dirty="0"/>
              <a:t>element nodes (HTML tag)</a:t>
            </a:r>
          </a:p>
          <a:p>
            <a:pPr lvl="1"/>
            <a:r>
              <a:rPr lang="en-US" dirty="0"/>
              <a:t>can have children and/or attributes</a:t>
            </a:r>
          </a:p>
          <a:p>
            <a:r>
              <a:rPr lang="en-US" dirty="0"/>
              <a:t>text nodes (text in a block </a:t>
            </a:r>
            <a:r>
              <a:rPr lang="en-US" dirty="0" smtClean="0"/>
              <a:t>element)</a:t>
            </a:r>
          </a:p>
          <a:p>
            <a:r>
              <a:rPr lang="en-US" dirty="0" smtClean="0"/>
              <a:t>attribute </a:t>
            </a:r>
            <a:r>
              <a:rPr lang="en-US" dirty="0"/>
              <a:t>nodes (attribute/value pair)</a:t>
            </a:r>
          </a:p>
          <a:p>
            <a:pPr lvl="1"/>
            <a:r>
              <a:rPr lang="en-US" dirty="0"/>
              <a:t>text/attributes are children in an element node</a:t>
            </a:r>
          </a:p>
          <a:p>
            <a:pPr lvl="1"/>
            <a:r>
              <a:rPr lang="en-US" dirty="0"/>
              <a:t>cannot have children or attributes</a:t>
            </a:r>
          </a:p>
          <a:p>
            <a:pPr lvl="1"/>
            <a:r>
              <a:rPr lang="en-US" dirty="0"/>
              <a:t>not usually shown when drawing the DOM tree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E23B61B-AF1A-4B22-A55F-22F5B83137A3}" type="slidenum">
              <a:rPr lang="en-US" smtClean="0"/>
              <a:t>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9600" y="1560493"/>
            <a:ext cx="8153400" cy="120032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&lt;p&gt;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This is a paragraph of text with a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&lt;a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href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="/path/page.html"&gt;link in it&lt;/a&gt;.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&lt;/p&gt;	                           		 	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HTML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908540"/>
            <a:ext cx="838200" cy="9014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3733800"/>
            <a:ext cx="866775" cy="866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5334000"/>
            <a:ext cx="10477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20611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Javascript</a:t>
            </a:r>
            <a:r>
              <a:rPr lang="en-US" dirty="0" smtClean="0"/>
              <a:t> Exercises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Add a link with the text: “CLICK ME!”. Develop a function that randomly chooses between the following websites to link your text:</a:t>
            </a:r>
          </a:p>
          <a:p>
            <a:pPr lvl="1"/>
            <a:r>
              <a:rPr lang="en-US" dirty="0">
                <a:hlinkClick r:id="rId2"/>
              </a:rPr>
              <a:t>http://slashdot.org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pPr lvl="1"/>
            <a:r>
              <a:rPr lang="en-US" dirty="0">
                <a:hlinkClick r:id="rId3"/>
              </a:rPr>
              <a:t>http://www.thinkgeek.com</a:t>
            </a:r>
            <a:r>
              <a:rPr lang="en-US" dirty="0" smtClean="0">
                <a:hlinkClick r:id="rId3"/>
              </a:rPr>
              <a:t>/</a:t>
            </a:r>
            <a:endParaRPr lang="en-US" dirty="0" smtClean="0"/>
          </a:p>
          <a:p>
            <a:pPr lvl="1"/>
            <a:r>
              <a:rPr lang="en-US" dirty="0">
                <a:hlinkClick r:id="rId4"/>
              </a:rPr>
              <a:t>http://despair.com</a:t>
            </a:r>
            <a:r>
              <a:rPr lang="en-US" dirty="0" smtClean="0">
                <a:hlinkClick r:id="rId4"/>
              </a:rPr>
              <a:t>/</a:t>
            </a:r>
            <a:endParaRPr lang="en-US" dirty="0" smtClean="0"/>
          </a:p>
          <a:p>
            <a:pPr lvl="1"/>
            <a:r>
              <a:rPr lang="en-US" dirty="0">
                <a:hlinkClick r:id="rId5"/>
              </a:rPr>
              <a:t>http://www.redbubble.com</a:t>
            </a:r>
            <a:r>
              <a:rPr lang="en-US" dirty="0" smtClean="0">
                <a:hlinkClick r:id="rId5"/>
              </a:rPr>
              <a:t>/</a:t>
            </a:r>
            <a:endParaRPr lang="en-US" dirty="0" smtClean="0"/>
          </a:p>
          <a:p>
            <a:pPr lvl="1"/>
            <a:r>
              <a:rPr lang="en-US" dirty="0">
                <a:hlinkClick r:id="rId6"/>
              </a:rPr>
              <a:t>http://googleresearch.blogspot.com/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E23B61B-AF1A-4B22-A55F-22F5B83137A3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7848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</p:spPr>
        <p:txBody>
          <a:bodyPr/>
          <a:lstStyle/>
          <a:p>
            <a:r>
              <a:rPr lang="en-US" dirty="0"/>
              <a:t>Types of DOM nodes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E23B61B-AF1A-4B22-A55F-22F5B83137A3}" type="slidenum">
              <a:rPr lang="en-US" smtClean="0"/>
              <a:t>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9600" y="1560493"/>
            <a:ext cx="8153400" cy="120032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&lt;p&gt;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This is a paragraph of text with a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&lt;a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href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="/path/page.html"&gt;link in it&lt;/a&gt;.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&lt;/p&gt;	                           		 	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HTML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3202" y="2895600"/>
            <a:ext cx="5012988" cy="396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38593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Traversing the DOM tree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260447104"/>
              </p:ext>
            </p:extLst>
          </p:nvPr>
        </p:nvGraphicFramePr>
        <p:xfrm>
          <a:off x="685797" y="1600200"/>
          <a:ext cx="8305802" cy="3733799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4152901"/>
                <a:gridCol w="4152901"/>
              </a:tblGrid>
              <a:tr h="622300">
                <a:tc>
                  <a:txBody>
                    <a:bodyPr/>
                    <a:lstStyle/>
                    <a:p>
                      <a:r>
                        <a:rPr lang="en-US" sz="2400" b="1" dirty="0"/>
                        <a:t>name(s)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description </a:t>
                      </a:r>
                    </a:p>
                  </a:txBody>
                  <a:tcPr anchor="ctr"/>
                </a:tc>
              </a:tr>
              <a:tr h="829733">
                <a:tc>
                  <a:txBody>
                    <a:bodyPr/>
                    <a:lstStyle/>
                    <a:p>
                      <a:r>
                        <a:rPr lang="en-US" sz="2400" dirty="0" err="1"/>
                        <a:t>firstChild</a:t>
                      </a:r>
                      <a:r>
                        <a:rPr lang="en-US" sz="2400" dirty="0"/>
                        <a:t>, </a:t>
                      </a:r>
                      <a:r>
                        <a:rPr lang="en-US" sz="2400" dirty="0" err="1"/>
                        <a:t>lastChild</a:t>
                      </a:r>
                      <a:r>
                        <a:rPr lang="en-US" sz="2400" dirty="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start/end of this node's list of children </a:t>
                      </a:r>
                    </a:p>
                  </a:txBody>
                  <a:tcPr anchor="ctr"/>
                </a:tc>
              </a:tr>
              <a:tr h="622300">
                <a:tc>
                  <a:txBody>
                    <a:bodyPr/>
                    <a:lstStyle/>
                    <a:p>
                      <a:r>
                        <a:rPr lang="en-US" sz="2400" dirty="0" err="1"/>
                        <a:t>childNodes</a:t>
                      </a:r>
                      <a:r>
                        <a:rPr lang="en-US" sz="2400" dirty="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array of all this node's children </a:t>
                      </a:r>
                    </a:p>
                  </a:txBody>
                  <a:tcPr anchor="ctr"/>
                </a:tc>
              </a:tr>
              <a:tr h="829733">
                <a:tc>
                  <a:txBody>
                    <a:bodyPr/>
                    <a:lstStyle/>
                    <a:p>
                      <a:r>
                        <a:rPr lang="en-US" sz="2400" dirty="0" err="1"/>
                        <a:t>nextSibling</a:t>
                      </a:r>
                      <a:r>
                        <a:rPr lang="en-US" sz="2400" dirty="0"/>
                        <a:t>, </a:t>
                      </a:r>
                      <a:r>
                        <a:rPr lang="en-US" sz="2400" dirty="0" err="1"/>
                        <a:t>previousSibling</a:t>
                      </a:r>
                      <a:r>
                        <a:rPr lang="en-US" sz="2400" dirty="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neighboring nodes with the same parent </a:t>
                      </a:r>
                    </a:p>
                  </a:txBody>
                  <a:tcPr anchor="ctr"/>
                </a:tc>
              </a:tr>
              <a:tr h="829733">
                <a:tc>
                  <a:txBody>
                    <a:bodyPr/>
                    <a:lstStyle/>
                    <a:p>
                      <a:r>
                        <a:rPr lang="en-US" sz="2400" dirty="0" err="1"/>
                        <a:t>parentNode</a:t>
                      </a:r>
                      <a:r>
                        <a:rPr lang="en-US" sz="2400" dirty="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the element that contains this node 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E23B61B-AF1A-4B22-A55F-22F5B83137A3}" type="slidenum">
              <a:rPr lang="en-US" smtClean="0"/>
              <a:t>5</a:t>
            </a:fld>
            <a:endParaRPr lang="en-US"/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685800" y="5361057"/>
            <a:ext cx="4573688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  <a:hlinkClick r:id="rId2"/>
              </a:rPr>
              <a:t>complete list of DOM node properties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  <a:hlinkClick r:id="rId3"/>
              </a:rPr>
              <a:t>browser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  <a:hlinkClick r:id="rId3"/>
              </a:rPr>
              <a:t>incompatiblity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  <a:hlinkClick r:id="rId3"/>
              </a:rPr>
              <a:t> information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82583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DOM tree traversal example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16314E3-73DD-47A1-A0F6-5E80C77B0D39}" type="slidenum">
              <a:rPr lang="en-US" smtClean="0"/>
              <a:t>6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1560493"/>
            <a:ext cx="8153400" cy="92333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&lt;p id="foo"&gt;This is a paragraph of text with a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&lt;a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href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="/path/to/another/page.html"&gt;link&lt;/a&gt;.&lt;/p&gt;	                           								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HTML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6300" y="2496904"/>
            <a:ext cx="4256267" cy="4331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87541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Elements </a:t>
            </a:r>
            <a:r>
              <a:rPr lang="en-US" dirty="0" err="1" smtClean="0"/>
              <a:t>vs</a:t>
            </a:r>
            <a:r>
              <a:rPr lang="en-US" dirty="0" smtClean="0"/>
              <a:t> text nodes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3276600"/>
            <a:ext cx="8153400" cy="3657600"/>
          </a:xfrm>
        </p:spPr>
        <p:txBody>
          <a:bodyPr/>
          <a:lstStyle/>
          <a:p>
            <a:r>
              <a:rPr lang="en-US" dirty="0"/>
              <a:t>Q: How many children does the div above have?</a:t>
            </a:r>
          </a:p>
          <a:p>
            <a:r>
              <a:rPr lang="en-US" dirty="0"/>
              <a:t>A: 3</a:t>
            </a:r>
          </a:p>
          <a:p>
            <a:pPr lvl="1"/>
            <a:r>
              <a:rPr lang="en-US" dirty="0"/>
              <a:t>an element node representing the &lt;p&gt;</a:t>
            </a:r>
          </a:p>
          <a:p>
            <a:pPr lvl="1"/>
            <a:r>
              <a:rPr lang="en-US" dirty="0"/>
              <a:t>two text nodes representing "\n\t" (before/after the paragraph)</a:t>
            </a:r>
          </a:p>
          <a:p>
            <a:r>
              <a:rPr lang="en-US" dirty="0"/>
              <a:t>Q: How many children does the paragraph have? The a tag?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E23B61B-AF1A-4B22-A55F-22F5B83137A3}" type="slidenum">
              <a:rPr lang="en-US" smtClean="0"/>
              <a:t>7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9600" y="1560493"/>
            <a:ext cx="8153400" cy="175432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&lt;div&gt;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&lt;p&gt;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	This is a paragraph of text with a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	&lt;a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href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="page.html"&gt;link&lt;/a&gt;.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&lt;/p&gt;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&lt;/div&gt;	                           			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HTML</a:t>
            </a:r>
          </a:p>
        </p:txBody>
      </p:sp>
    </p:spTree>
    <p:extLst>
      <p:ext uri="{BB962C8B-B14F-4D97-AF65-F5344CB8AC3E}">
        <p14:creationId xmlns:p14="http://schemas.microsoft.com/office/powerpoint/2010/main" val="57722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Prototype's DOM element methods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793229601"/>
              </p:ext>
            </p:extLst>
          </p:nvPr>
        </p:nvGraphicFramePr>
        <p:xfrm>
          <a:off x="76200" y="1600200"/>
          <a:ext cx="9067800" cy="5211237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813560"/>
                <a:gridCol w="1813560"/>
                <a:gridCol w="1813560"/>
                <a:gridCol w="1813560"/>
                <a:gridCol w="1813560"/>
              </a:tblGrid>
              <a:tr h="582789">
                <a:tc>
                  <a:txBody>
                    <a:bodyPr/>
                    <a:lstStyle/>
                    <a:p>
                      <a:r>
                        <a:rPr lang="en-US" sz="2000" dirty="0" err="1">
                          <a:hlinkClick r:id="rId3"/>
                        </a:rPr>
                        <a:t>absolutize</a:t>
                      </a:r>
                      <a:endParaRPr lang="en-US" sz="2000" dirty="0"/>
                    </a:p>
                  </a:txBody>
                  <a:tcPr marL="83256" marR="83256" marT="41628" marB="41628" anchor="ctr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hlinkClick r:id="rId4"/>
                        </a:rPr>
                        <a:t>addClassName</a:t>
                      </a:r>
                      <a:endParaRPr lang="en-US" sz="2000"/>
                    </a:p>
                  </a:txBody>
                  <a:tcPr marL="83256" marR="83256" marT="41628" marB="41628" anchor="ctr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hlinkClick r:id="rId5"/>
                        </a:rPr>
                        <a:t>classNames</a:t>
                      </a:r>
                      <a:endParaRPr lang="en-US" sz="2000"/>
                    </a:p>
                  </a:txBody>
                  <a:tcPr marL="83256" marR="83256" marT="41628" marB="41628" anchor="ctr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hlinkClick r:id="rId6"/>
                        </a:rPr>
                        <a:t>cleanWhitespace</a:t>
                      </a:r>
                      <a:endParaRPr lang="en-US" sz="2000"/>
                    </a:p>
                  </a:txBody>
                  <a:tcPr marL="83256" marR="83256" marT="41628" marB="41628" anchor="ctr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hlinkClick r:id="rId7"/>
                        </a:rPr>
                        <a:t>clonePosition</a:t>
                      </a:r>
                      <a:endParaRPr lang="en-US" sz="2000"/>
                    </a:p>
                  </a:txBody>
                  <a:tcPr marL="83256" marR="83256" marT="41628" marB="41628" anchor="ctr"/>
                </a:tc>
              </a:tr>
              <a:tr h="582789">
                <a:tc>
                  <a:txBody>
                    <a:bodyPr/>
                    <a:lstStyle/>
                    <a:p>
                      <a:r>
                        <a:rPr lang="en-US" sz="2000" dirty="0" err="1">
                          <a:hlinkClick r:id="rId8"/>
                        </a:rPr>
                        <a:t>cumulativeOffset</a:t>
                      </a:r>
                      <a:endParaRPr lang="en-US" sz="2000" dirty="0"/>
                    </a:p>
                  </a:txBody>
                  <a:tcPr marL="83256" marR="83256" marT="41628" marB="41628" anchor="ctr"/>
                </a:tc>
                <a:tc>
                  <a:txBody>
                    <a:bodyPr/>
                    <a:lstStyle/>
                    <a:p>
                      <a:r>
                        <a:rPr lang="en-US" sz="2000" dirty="0" err="1">
                          <a:hlinkClick r:id="rId9"/>
                        </a:rPr>
                        <a:t>cumulativeScrollOffset</a:t>
                      </a:r>
                      <a:endParaRPr lang="en-US" sz="2000" dirty="0"/>
                    </a:p>
                  </a:txBody>
                  <a:tcPr marL="83256" marR="83256" marT="41628" marB="41628" anchor="ctr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hlinkClick r:id="rId10"/>
                        </a:rPr>
                        <a:t>empty</a:t>
                      </a:r>
                      <a:endParaRPr lang="en-US" sz="2000"/>
                    </a:p>
                  </a:txBody>
                  <a:tcPr marL="83256" marR="83256" marT="41628" marB="41628" anchor="ctr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hlinkClick r:id="rId11"/>
                        </a:rPr>
                        <a:t>extend</a:t>
                      </a:r>
                      <a:endParaRPr lang="en-US" sz="2000"/>
                    </a:p>
                  </a:txBody>
                  <a:tcPr marL="83256" marR="83256" marT="41628" marB="41628" anchor="ctr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hlinkClick r:id="rId12"/>
                        </a:rPr>
                        <a:t>firstDescendant</a:t>
                      </a:r>
                      <a:endParaRPr lang="en-US" sz="2000"/>
                    </a:p>
                  </a:txBody>
                  <a:tcPr marL="83256" marR="83256" marT="41628" marB="41628" anchor="ctr"/>
                </a:tc>
              </a:tr>
              <a:tr h="582789">
                <a:tc>
                  <a:txBody>
                    <a:bodyPr/>
                    <a:lstStyle/>
                    <a:p>
                      <a:r>
                        <a:rPr lang="en-US" sz="2000" dirty="0" err="1">
                          <a:hlinkClick r:id="rId13"/>
                        </a:rPr>
                        <a:t>getDimensions</a:t>
                      </a:r>
                      <a:endParaRPr lang="en-US" sz="2000" dirty="0"/>
                    </a:p>
                  </a:txBody>
                  <a:tcPr marL="83256" marR="83256" marT="41628" marB="41628" anchor="ctr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hlinkClick r:id="rId14"/>
                        </a:rPr>
                        <a:t>getHeight</a:t>
                      </a:r>
                      <a:endParaRPr lang="en-US" sz="2000"/>
                    </a:p>
                  </a:txBody>
                  <a:tcPr marL="83256" marR="83256" marT="41628" marB="41628" anchor="ctr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hlinkClick r:id="rId15"/>
                        </a:rPr>
                        <a:t>getOffsetParent</a:t>
                      </a:r>
                      <a:endParaRPr lang="en-US" sz="2000"/>
                    </a:p>
                  </a:txBody>
                  <a:tcPr marL="83256" marR="83256" marT="41628" marB="41628" anchor="ctr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hlinkClick r:id="rId16"/>
                        </a:rPr>
                        <a:t>getStyle</a:t>
                      </a:r>
                      <a:endParaRPr lang="en-US" sz="2000"/>
                    </a:p>
                  </a:txBody>
                  <a:tcPr marL="83256" marR="83256" marT="41628" marB="41628" anchor="ctr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hlinkClick r:id="rId17"/>
                        </a:rPr>
                        <a:t>getWidth</a:t>
                      </a:r>
                      <a:endParaRPr lang="en-US" sz="2000"/>
                    </a:p>
                  </a:txBody>
                  <a:tcPr marL="83256" marR="83256" marT="41628" marB="41628" anchor="ctr"/>
                </a:tc>
              </a:tr>
              <a:tr h="333022">
                <a:tc>
                  <a:txBody>
                    <a:bodyPr/>
                    <a:lstStyle/>
                    <a:p>
                      <a:r>
                        <a:rPr lang="en-US" sz="2000" dirty="0" err="1">
                          <a:hlinkClick r:id="rId18"/>
                        </a:rPr>
                        <a:t>hasClassName</a:t>
                      </a:r>
                      <a:endParaRPr lang="en-US" sz="2000" dirty="0"/>
                    </a:p>
                  </a:txBody>
                  <a:tcPr marL="83256" marR="83256" marT="41628" marB="41628" anchor="ctr"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hlinkClick r:id="rId19"/>
                        </a:rPr>
                        <a:t>hide</a:t>
                      </a:r>
                      <a:endParaRPr lang="en-US" sz="2000" dirty="0"/>
                    </a:p>
                  </a:txBody>
                  <a:tcPr marL="83256" marR="83256" marT="41628" marB="41628" anchor="ctr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hlinkClick r:id="rId20"/>
                        </a:rPr>
                        <a:t>identify</a:t>
                      </a:r>
                      <a:endParaRPr lang="en-US" sz="2000"/>
                    </a:p>
                  </a:txBody>
                  <a:tcPr marL="83256" marR="83256" marT="41628" marB="41628" anchor="ctr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hlinkClick r:id="rId21"/>
                        </a:rPr>
                        <a:t>insert</a:t>
                      </a:r>
                      <a:endParaRPr lang="en-US" sz="2000"/>
                    </a:p>
                  </a:txBody>
                  <a:tcPr marL="83256" marR="83256" marT="41628" marB="41628" anchor="ctr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hlinkClick r:id="rId22"/>
                        </a:rPr>
                        <a:t>inspect</a:t>
                      </a:r>
                      <a:endParaRPr lang="en-US" sz="2000"/>
                    </a:p>
                  </a:txBody>
                  <a:tcPr marL="83256" marR="83256" marT="41628" marB="41628" anchor="ctr"/>
                </a:tc>
              </a:tr>
              <a:tr h="582789">
                <a:tc>
                  <a:txBody>
                    <a:bodyPr/>
                    <a:lstStyle/>
                    <a:p>
                      <a:r>
                        <a:rPr lang="en-US" sz="2000" dirty="0" err="1">
                          <a:hlinkClick r:id="rId23"/>
                        </a:rPr>
                        <a:t>makeClipping</a:t>
                      </a:r>
                      <a:endParaRPr lang="en-US" sz="2000" dirty="0"/>
                    </a:p>
                  </a:txBody>
                  <a:tcPr marL="83256" marR="83256" marT="41628" marB="41628" anchor="ctr"/>
                </a:tc>
                <a:tc>
                  <a:txBody>
                    <a:bodyPr/>
                    <a:lstStyle/>
                    <a:p>
                      <a:r>
                        <a:rPr lang="en-US" sz="2000" dirty="0" err="1">
                          <a:hlinkClick r:id="rId24"/>
                        </a:rPr>
                        <a:t>makePositioned</a:t>
                      </a:r>
                      <a:endParaRPr lang="en-US" sz="2000" dirty="0"/>
                    </a:p>
                  </a:txBody>
                  <a:tcPr marL="83256" marR="83256" marT="41628" marB="41628" anchor="ctr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hlinkClick r:id="rId25"/>
                        </a:rPr>
                        <a:t>match</a:t>
                      </a:r>
                      <a:endParaRPr lang="en-US" sz="2000"/>
                    </a:p>
                  </a:txBody>
                  <a:tcPr marL="83256" marR="83256" marT="41628" marB="41628" anchor="ctr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hlinkClick r:id="rId26"/>
                        </a:rPr>
                        <a:t>positionedOffset</a:t>
                      </a:r>
                      <a:endParaRPr lang="en-US" sz="2000"/>
                    </a:p>
                  </a:txBody>
                  <a:tcPr marL="83256" marR="83256" marT="41628" marB="41628" anchor="ctr"/>
                </a:tc>
                <a:tc>
                  <a:txBody>
                    <a:bodyPr/>
                    <a:lstStyle/>
                    <a:p>
                      <a:r>
                        <a:rPr lang="en-US" sz="2000" dirty="0" err="1">
                          <a:hlinkClick r:id="rId27"/>
                        </a:rPr>
                        <a:t>readAttribute</a:t>
                      </a:r>
                      <a:endParaRPr lang="en-US" sz="2000" dirty="0"/>
                    </a:p>
                  </a:txBody>
                  <a:tcPr marL="83256" marR="83256" marT="41628" marB="41628" anchor="ctr"/>
                </a:tc>
              </a:tr>
              <a:tr h="582789">
                <a:tc>
                  <a:txBody>
                    <a:bodyPr/>
                    <a:lstStyle/>
                    <a:p>
                      <a:r>
                        <a:rPr lang="en-US" sz="2000">
                          <a:hlinkClick r:id="rId28"/>
                        </a:rPr>
                        <a:t>recursivelyCollect</a:t>
                      </a:r>
                      <a:endParaRPr lang="en-US" sz="2000"/>
                    </a:p>
                  </a:txBody>
                  <a:tcPr marL="83256" marR="83256" marT="41628" marB="41628" anchor="ctr"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hlinkClick r:id="rId29"/>
                        </a:rPr>
                        <a:t>relativize</a:t>
                      </a:r>
                      <a:endParaRPr lang="en-US" sz="2000" dirty="0"/>
                    </a:p>
                  </a:txBody>
                  <a:tcPr marL="83256" marR="83256" marT="41628" marB="41628" anchor="ctr"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hlinkClick r:id="rId30"/>
                        </a:rPr>
                        <a:t>remove</a:t>
                      </a:r>
                      <a:endParaRPr lang="en-US" sz="2000" dirty="0"/>
                    </a:p>
                  </a:txBody>
                  <a:tcPr marL="83256" marR="83256" marT="41628" marB="41628" anchor="ctr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hlinkClick r:id="rId31"/>
                        </a:rPr>
                        <a:t>removeClassName</a:t>
                      </a:r>
                      <a:endParaRPr lang="en-US" sz="2000"/>
                    </a:p>
                  </a:txBody>
                  <a:tcPr marL="83256" marR="83256" marT="41628" marB="41628" anchor="ctr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hlinkClick r:id="rId32"/>
                        </a:rPr>
                        <a:t>replace</a:t>
                      </a:r>
                      <a:endParaRPr lang="en-US" sz="2000"/>
                    </a:p>
                  </a:txBody>
                  <a:tcPr marL="83256" marR="83256" marT="41628" marB="41628" anchor="ctr"/>
                </a:tc>
              </a:tr>
              <a:tr h="333022">
                <a:tc>
                  <a:txBody>
                    <a:bodyPr/>
                    <a:lstStyle/>
                    <a:p>
                      <a:r>
                        <a:rPr lang="en-US" sz="2000">
                          <a:hlinkClick r:id="rId33"/>
                        </a:rPr>
                        <a:t>scrollTo</a:t>
                      </a:r>
                      <a:endParaRPr lang="en-US" sz="2000"/>
                    </a:p>
                  </a:txBody>
                  <a:tcPr marL="83256" marR="83256" marT="41628" marB="41628" anchor="ctr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hlinkClick r:id="rId34"/>
                        </a:rPr>
                        <a:t>select</a:t>
                      </a:r>
                      <a:endParaRPr lang="en-US" sz="2000"/>
                    </a:p>
                  </a:txBody>
                  <a:tcPr marL="83256" marR="83256" marT="41628" marB="41628" anchor="ctr"/>
                </a:tc>
                <a:tc>
                  <a:txBody>
                    <a:bodyPr/>
                    <a:lstStyle/>
                    <a:p>
                      <a:r>
                        <a:rPr lang="en-US" sz="2000" dirty="0" err="1">
                          <a:hlinkClick r:id="rId35"/>
                        </a:rPr>
                        <a:t>setOpacity</a:t>
                      </a:r>
                      <a:endParaRPr lang="en-US" sz="2000" dirty="0"/>
                    </a:p>
                  </a:txBody>
                  <a:tcPr marL="83256" marR="83256" marT="41628" marB="41628" anchor="ctr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hlinkClick r:id="rId36"/>
                        </a:rPr>
                        <a:t>setStyle</a:t>
                      </a:r>
                      <a:endParaRPr lang="en-US" sz="2000"/>
                    </a:p>
                  </a:txBody>
                  <a:tcPr marL="83256" marR="83256" marT="41628" marB="41628" anchor="ctr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hlinkClick r:id="rId37"/>
                        </a:rPr>
                        <a:t>show</a:t>
                      </a:r>
                      <a:endParaRPr lang="en-US" sz="2000"/>
                    </a:p>
                  </a:txBody>
                  <a:tcPr marL="83256" marR="83256" marT="41628" marB="41628" anchor="ctr"/>
                </a:tc>
              </a:tr>
              <a:tr h="582789">
                <a:tc>
                  <a:txBody>
                    <a:bodyPr/>
                    <a:lstStyle/>
                    <a:p>
                      <a:r>
                        <a:rPr lang="en-US" sz="2000">
                          <a:hlinkClick r:id="rId38"/>
                        </a:rPr>
                        <a:t>toggle</a:t>
                      </a:r>
                      <a:endParaRPr lang="en-US" sz="2000"/>
                    </a:p>
                  </a:txBody>
                  <a:tcPr marL="83256" marR="83256" marT="41628" marB="41628" anchor="ctr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hlinkClick r:id="rId39"/>
                        </a:rPr>
                        <a:t>toggleClassName</a:t>
                      </a:r>
                      <a:endParaRPr lang="en-US" sz="2000"/>
                    </a:p>
                  </a:txBody>
                  <a:tcPr marL="83256" marR="83256" marT="41628" marB="41628" anchor="ctr"/>
                </a:tc>
                <a:tc>
                  <a:txBody>
                    <a:bodyPr/>
                    <a:lstStyle/>
                    <a:p>
                      <a:r>
                        <a:rPr lang="en-US" sz="2000" dirty="0" err="1">
                          <a:hlinkClick r:id="rId40"/>
                        </a:rPr>
                        <a:t>undoClipping</a:t>
                      </a:r>
                      <a:endParaRPr lang="en-US" sz="2000" dirty="0"/>
                    </a:p>
                  </a:txBody>
                  <a:tcPr marL="83256" marR="83256" marT="41628" marB="41628" anchor="ctr"/>
                </a:tc>
                <a:tc>
                  <a:txBody>
                    <a:bodyPr/>
                    <a:lstStyle/>
                    <a:p>
                      <a:r>
                        <a:rPr lang="en-US" sz="2000" dirty="0" err="1">
                          <a:hlinkClick r:id="rId41"/>
                        </a:rPr>
                        <a:t>undoPositioned</a:t>
                      </a:r>
                      <a:endParaRPr lang="en-US" sz="2000" dirty="0"/>
                    </a:p>
                  </a:txBody>
                  <a:tcPr marL="83256" marR="83256" marT="41628" marB="41628" anchor="ctr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hlinkClick r:id="rId42"/>
                        </a:rPr>
                        <a:t>update</a:t>
                      </a:r>
                      <a:endParaRPr lang="en-US" sz="2000"/>
                    </a:p>
                  </a:txBody>
                  <a:tcPr marL="83256" marR="83256" marT="41628" marB="41628" anchor="ctr"/>
                </a:tc>
              </a:tr>
              <a:tr h="333022">
                <a:tc>
                  <a:txBody>
                    <a:bodyPr/>
                    <a:lstStyle/>
                    <a:p>
                      <a:r>
                        <a:rPr lang="en-US" sz="2000">
                          <a:hlinkClick r:id="rId43"/>
                        </a:rPr>
                        <a:t>viewportOffset</a:t>
                      </a:r>
                      <a:endParaRPr lang="en-US" sz="2000"/>
                    </a:p>
                  </a:txBody>
                  <a:tcPr marL="83256" marR="83256" marT="41628" marB="41628" anchor="ctr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hlinkClick r:id="rId44"/>
                        </a:rPr>
                        <a:t>visible</a:t>
                      </a:r>
                      <a:endParaRPr lang="en-US" sz="2000"/>
                    </a:p>
                  </a:txBody>
                  <a:tcPr marL="83256" marR="83256" marT="41628" marB="41628" anchor="ctr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hlinkClick r:id="rId45"/>
                        </a:rPr>
                        <a:t>wrap</a:t>
                      </a:r>
                      <a:endParaRPr lang="en-US" sz="2000"/>
                    </a:p>
                  </a:txBody>
                  <a:tcPr marL="83256" marR="83256" marT="41628" marB="41628" anchor="ctr"/>
                </a:tc>
                <a:tc>
                  <a:txBody>
                    <a:bodyPr/>
                    <a:lstStyle/>
                    <a:p>
                      <a:r>
                        <a:rPr lang="en-US" sz="2000" dirty="0" err="1">
                          <a:hlinkClick r:id="rId46"/>
                        </a:rPr>
                        <a:t>writeAttribute</a:t>
                      </a:r>
                      <a:endParaRPr lang="en-US" sz="2000" dirty="0"/>
                    </a:p>
                  </a:txBody>
                  <a:tcPr marL="83256" marR="83256" marT="41628" marB="41628" anchor="ctr"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83256" marR="83256" marT="41628" marB="41628" anchor="ctr"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E23B61B-AF1A-4B22-A55F-22F5B83137A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213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Prototype's DOM tree traversal methods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304399591"/>
              </p:ext>
            </p:extLst>
          </p:nvPr>
        </p:nvGraphicFramePr>
        <p:xfrm>
          <a:off x="612775" y="1600200"/>
          <a:ext cx="8153400" cy="292608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4076700"/>
                <a:gridCol w="4076700"/>
              </a:tblGrid>
              <a:tr h="0">
                <a:tc>
                  <a:txBody>
                    <a:bodyPr/>
                    <a:lstStyle/>
                    <a:p>
                      <a:r>
                        <a:rPr lang="en-US" sz="2400" b="1" dirty="0"/>
                        <a:t>method(s)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description 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400" dirty="0">
                          <a:hlinkClick r:id="rId3"/>
                        </a:rPr>
                        <a:t>ancestors</a:t>
                      </a:r>
                      <a:r>
                        <a:rPr lang="en-US" sz="2400" dirty="0"/>
                        <a:t>, </a:t>
                      </a:r>
                      <a:r>
                        <a:rPr lang="en-US" sz="2400" dirty="0">
                          <a:hlinkClick r:id="rId4"/>
                        </a:rPr>
                        <a:t>up</a:t>
                      </a:r>
                      <a:r>
                        <a:rPr lang="en-US" sz="2400" dirty="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elements above this one 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400" dirty="0" err="1">
                          <a:hlinkClick r:id="rId5"/>
                        </a:rPr>
                        <a:t>childElements</a:t>
                      </a:r>
                      <a:r>
                        <a:rPr lang="en-US" sz="2400" dirty="0"/>
                        <a:t>, </a:t>
                      </a:r>
                      <a:r>
                        <a:rPr lang="en-US" sz="2400" dirty="0">
                          <a:hlinkClick r:id="rId6"/>
                        </a:rPr>
                        <a:t>descendants</a:t>
                      </a:r>
                      <a:r>
                        <a:rPr lang="en-US" sz="2400" dirty="0"/>
                        <a:t>, </a:t>
                      </a:r>
                      <a:r>
                        <a:rPr lang="en-US" sz="2400" dirty="0">
                          <a:hlinkClick r:id="rId7"/>
                        </a:rPr>
                        <a:t>down</a:t>
                      </a:r>
                      <a:r>
                        <a:rPr lang="en-US" sz="2400" dirty="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elements below this one (not text nodes) 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400">
                          <a:hlinkClick r:id="rId8"/>
                        </a:rPr>
                        <a:t>siblings</a:t>
                      </a:r>
                      <a:r>
                        <a:rPr lang="en-US" sz="2400"/>
                        <a:t>, </a:t>
                      </a:r>
                      <a:r>
                        <a:rPr lang="en-US" sz="2400">
                          <a:hlinkClick r:id="rId9"/>
                        </a:rPr>
                        <a:t>next</a:t>
                      </a:r>
                      <a:r>
                        <a:rPr lang="en-US" sz="2400"/>
                        <a:t>, </a:t>
                      </a:r>
                      <a:r>
                        <a:rPr lang="en-US" sz="2400">
                          <a:hlinkClick r:id="rId10"/>
                        </a:rPr>
                        <a:t>nextSiblings</a:t>
                      </a:r>
                      <a:r>
                        <a:rPr lang="en-US" sz="2400"/>
                        <a:t>, </a:t>
                      </a:r>
                      <a:br>
                        <a:rPr lang="en-US" sz="2400"/>
                      </a:br>
                      <a:r>
                        <a:rPr lang="en-US" sz="2400">
                          <a:hlinkClick r:id="rId11"/>
                        </a:rPr>
                        <a:t>previous</a:t>
                      </a:r>
                      <a:r>
                        <a:rPr lang="en-US" sz="2400"/>
                        <a:t>, </a:t>
                      </a:r>
                      <a:r>
                        <a:rPr lang="en-US" sz="2400">
                          <a:hlinkClick r:id="rId12"/>
                        </a:rPr>
                        <a:t>previousSiblings</a:t>
                      </a:r>
                      <a:r>
                        <a:rPr lang="en-US" sz="2400"/>
                        <a:t>, </a:t>
                      </a:r>
                      <a:r>
                        <a:rPr lang="en-US" sz="2400">
                          <a:hlinkClick r:id="rId13"/>
                        </a:rPr>
                        <a:t>adjacent</a:t>
                      </a:r>
                      <a:r>
                        <a:rPr lang="en-US" sz="240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elements with same parent </a:t>
                      </a:r>
                      <a:br>
                        <a:rPr lang="en-US" sz="2400" dirty="0"/>
                      </a:br>
                      <a:r>
                        <a:rPr lang="en-US" sz="2400" dirty="0"/>
                        <a:t>as this one (not text nodes) 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E23B61B-AF1A-4B22-A55F-22F5B83137A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532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2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Theme2</Template>
  <TotalTime>3989</TotalTime>
  <Words>1816</Words>
  <Application>Microsoft Office PowerPoint</Application>
  <PresentationFormat>On-screen Show (4:3)</PresentationFormat>
  <Paragraphs>407</Paragraphs>
  <Slides>30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Theme2</vt:lpstr>
      <vt:lpstr>The DOM tree</vt:lpstr>
      <vt:lpstr>The DOM tree</vt:lpstr>
      <vt:lpstr>Types of DOM nodes</vt:lpstr>
      <vt:lpstr>Types of DOM nodes</vt:lpstr>
      <vt:lpstr>Traversing the DOM tree</vt:lpstr>
      <vt:lpstr>DOM tree traversal example</vt:lpstr>
      <vt:lpstr>Elements vs text nodes</vt:lpstr>
      <vt:lpstr>Prototype's DOM element methods</vt:lpstr>
      <vt:lpstr>Prototype's DOM tree traversal methods</vt:lpstr>
      <vt:lpstr>Prototype's DOM tree traversal methods</vt:lpstr>
      <vt:lpstr>Selecting groups of DOM objects</vt:lpstr>
      <vt:lpstr>Getting all elements of a certain type</vt:lpstr>
      <vt:lpstr>Combining with getElementById</vt:lpstr>
      <vt:lpstr>Prototype's methods for selecting elements</vt:lpstr>
      <vt:lpstr>Prototype's methods for selecting elements</vt:lpstr>
      <vt:lpstr>Prototype's methods for selecting elements</vt:lpstr>
      <vt:lpstr>The $$ function</vt:lpstr>
      <vt:lpstr>Common issues with $$</vt:lpstr>
      <vt:lpstr>Creating new nodes</vt:lpstr>
      <vt:lpstr>Modifying the DOM tree</vt:lpstr>
      <vt:lpstr>Removing a node from the page</vt:lpstr>
      <vt:lpstr>DOM versus innerHTML hacking</vt:lpstr>
      <vt:lpstr>Problems with reading/changing styles</vt:lpstr>
      <vt:lpstr>Accessing styles in Prototype</vt:lpstr>
      <vt:lpstr>Common bug: incorrect usage of existing styles</vt:lpstr>
      <vt:lpstr>Setting CSS classes in Prototype</vt:lpstr>
      <vt:lpstr>Example: createElements</vt:lpstr>
      <vt:lpstr>Example: createElements</vt:lpstr>
      <vt:lpstr>Javascript Exercises</vt:lpstr>
      <vt:lpstr>Javascript Exercises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DOM tree</dc:title>
  <dc:creator>Xenia Mountrouidou</dc:creator>
  <cp:lastModifiedBy>Xenia Mountrouidou</cp:lastModifiedBy>
  <cp:revision>60</cp:revision>
  <dcterms:created xsi:type="dcterms:W3CDTF">2011-10-06T23:06:24Z</dcterms:created>
  <dcterms:modified xsi:type="dcterms:W3CDTF">2012-10-29T17:11:46Z</dcterms:modified>
</cp:coreProperties>
</file>