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8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666275-FC02-40E8-AC96-B68F1F124125}" type="datetimeFigureOut">
              <a:rPr lang="en-US" smtClean="0"/>
              <a:t>10/22/2012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EFA673B-6D9E-4A04-9790-62429F944A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03204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every element on the page has a corresponding DOM object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access/modify the attributes of the DOM object with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objectName.attributeName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FA673B-6D9E-4A04-9790-62429F944A66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484793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FA673B-6D9E-4A04-9790-62429F944A66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29845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we forbid using </a:t>
            </a:r>
            <a:r>
              <a:rPr lang="en-US" dirty="0" err="1" smtClean="0"/>
              <a:t>innerHTML</a:t>
            </a:r>
            <a:r>
              <a:rPr lang="en-US" dirty="0" smtClean="0"/>
              <a:t> to inject HTML tags; inject plain text only</a:t>
            </a:r>
          </a:p>
          <a:p>
            <a:pPr lvl="1"/>
            <a:r>
              <a:rPr lang="en-US" dirty="0" smtClean="0"/>
              <a:t>(later, we'll see a better way to inject content with HTML tags in it)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FA673B-6D9E-4A04-9790-62429F944A66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298453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FA673B-6D9E-4A04-9790-62429F944A66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298453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FA673B-6D9E-4A04-9790-62429F944A66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298453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FA673B-6D9E-4A04-9790-62429F944A66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298453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FA673B-6D9E-4A04-9790-62429F944A66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298453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FA673B-6D9E-4A04-9790-62429F944A66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298453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FA673B-6D9E-4A04-9790-62429F944A66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298453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FA673B-6D9E-4A04-9790-62429F944A66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29845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 bwMode="white">
          <a:xfrm>
            <a:off x="0" y="5970588"/>
            <a:ext cx="9144000" cy="887412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Rectangle 9"/>
          <p:cNvSpPr/>
          <p:nvPr/>
        </p:nvSpPr>
        <p:spPr>
          <a:xfrm>
            <a:off x="-9525" y="6053138"/>
            <a:ext cx="2249488" cy="7127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ectangle 10"/>
          <p:cNvSpPr/>
          <p:nvPr/>
        </p:nvSpPr>
        <p:spPr>
          <a:xfrm>
            <a:off x="2359025" y="6043613"/>
            <a:ext cx="6784975" cy="7143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7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9013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A1ED1410-B05C-4EBD-877B-6C88608F9AD0}" type="datetime1">
              <a:rPr lang="en-US" smtClean="0"/>
              <a:t>10/22/2012</a:t>
            </a:fld>
            <a:endParaRPr lang="en-US"/>
          </a:p>
        </p:txBody>
      </p:sp>
      <p:sp>
        <p:nvSpPr>
          <p:cNvPr id="10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975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CS380</a:t>
            </a:r>
            <a:endParaRPr lang="en-US"/>
          </a:p>
        </p:txBody>
      </p:sp>
      <p:sp>
        <p:nvSpPr>
          <p:cNvPr id="11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B8DF4E6-9BD2-4FD3-A77D-C741C85B0827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CAED4E6-D30B-4F4A-8961-130ED655170A}" type="datetime1">
              <a:rPr lang="en-US" smtClean="0"/>
              <a:t>10/22/2012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CS380</a:t>
            </a: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B8DF4E6-9BD2-4FD3-A77D-C741C85B082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 bwMode="white">
          <a:xfrm>
            <a:off x="6096000" y="0"/>
            <a:ext cx="320675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0"/>
            <a:ext cx="2209800" cy="365125"/>
          </a:xfrm>
        </p:spPr>
        <p:txBody>
          <a:bodyPr/>
          <a:lstStyle>
            <a:lvl1pPr>
              <a:defRPr/>
            </a:lvl1pPr>
          </a:lstStyle>
          <a:p>
            <a:fld id="{5B25187B-40DE-4364-BAD2-13F8ECE95CC4}" type="datetime1">
              <a:rPr lang="en-US" smtClean="0"/>
              <a:t>10/22/2012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248400"/>
            <a:ext cx="5573713" cy="365125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CS380</a:t>
            </a: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5"/>
          </a:xfrm>
        </p:spPr>
        <p:txBody>
          <a:bodyPr/>
          <a:lstStyle>
            <a:lvl1pPr>
              <a:defRPr/>
            </a:lvl1pPr>
          </a:lstStyle>
          <a:p>
            <a:fld id="{5B8DF4E6-9BD2-4FD3-A77D-C741C85B0827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E7B83EE-E92A-4C05-9660-7BCBB151BCA5}" type="datetime1">
              <a:rPr lang="en-US" smtClean="0"/>
              <a:t>10/22/2012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smtClean="0"/>
              <a:t>CS380</a:t>
            </a: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B8DF4E6-9BD2-4FD3-A77D-C741C85B082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7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B73D0F9-6DE5-4B18-A628-594DC1F6BCC9}" type="datetime1">
              <a:rPr lang="en-US" smtClean="0"/>
              <a:t>10/22/2012</a:t>
            </a:fld>
            <a:endParaRPr lang="en-US"/>
          </a:p>
        </p:txBody>
      </p:sp>
      <p:sp>
        <p:nvSpPr>
          <p:cNvPr id="8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5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5B8DF4E6-9BD2-4FD3-A77D-C741C85B0827}" type="slidenum">
              <a:rPr lang="en-US" smtClean="0"/>
              <a:t>‹#›</a:t>
            </a:fld>
            <a:endParaRPr lang="en-US"/>
          </a:p>
        </p:txBody>
      </p:sp>
      <p:sp>
        <p:nvSpPr>
          <p:cNvPr id="9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CS380</a:t>
            </a:r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7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F6F63FFF-251C-413E-BD18-99C85CF4B91C}" type="datetime1">
              <a:rPr lang="en-US" smtClean="0"/>
              <a:t>10/22/2012</a:t>
            </a:fld>
            <a:endParaRPr lang="en-US"/>
          </a:p>
        </p:txBody>
      </p:sp>
      <p:sp>
        <p:nvSpPr>
          <p:cNvPr id="6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fld id="{5B8DF4E6-9BD2-4FD3-A77D-C741C85B0827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r>
              <a:rPr lang="en-US" smtClean="0"/>
              <a:t>CS380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9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B6EB7B76-CC27-404A-BC2D-C4EC6DE3332D}" type="datetime1">
              <a:rPr lang="en-US" smtClean="0"/>
              <a:t>10/22/2012</a:t>
            </a:fld>
            <a:endParaRPr lang="en-US"/>
          </a:p>
        </p:txBody>
      </p:sp>
      <p:sp>
        <p:nvSpPr>
          <p:cNvPr id="8" name="Slide Number Placeholder 11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fld id="{5B8DF4E6-9BD2-4FD3-A77D-C741C85B0827}" type="slidenum">
              <a:rPr lang="en-US" smtClean="0"/>
              <a:t>‹#›</a:t>
            </a:fld>
            <a:endParaRPr lang="en-US"/>
          </a:p>
        </p:txBody>
      </p:sp>
      <p:sp>
        <p:nvSpPr>
          <p:cNvPr id="9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r>
              <a:rPr lang="en-US" smtClean="0"/>
              <a:t>CS380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CE591A6-2118-417A-B052-CE7BF3A6228B}" type="datetime1">
              <a:rPr lang="en-US" smtClean="0"/>
              <a:t>10/22/2012</a:t>
            </a:fld>
            <a:endParaRPr 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CS380</a:t>
            </a:r>
            <a:endParaRPr lang="en-US"/>
          </a:p>
        </p:txBody>
      </p:sp>
      <p:sp>
        <p:nvSpPr>
          <p:cNvPr id="5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B8DF4E6-9BD2-4FD3-A77D-C741C85B082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D7A290E-D5F2-458C-AB0F-39BC3B630D22}" type="datetime1">
              <a:rPr lang="en-US" smtClean="0"/>
              <a:t>10/22/2012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CS380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B8DF4E6-9BD2-4FD3-A77D-C741C85B082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/>
          <a:lstStyle>
            <a:lvl1pPr algn="l">
              <a:buNone/>
              <a:defRPr sz="4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A6F0DDB-8F38-4B8B-A138-6A13D71C5546}" type="datetime1">
              <a:rPr lang="en-US" smtClean="0"/>
              <a:t>10/22/2012</a:t>
            </a:fld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CS380</a:t>
            </a:r>
            <a:endParaRPr lang="en-US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B8DF4E6-9BD2-4FD3-A77D-C741C85B082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 bwMode="white">
          <a:xfrm>
            <a:off x="-9525" y="4572000"/>
            <a:ext cx="9144000" cy="887413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ectangle 8"/>
          <p:cNvSpPr/>
          <p:nvPr/>
        </p:nvSpPr>
        <p:spPr>
          <a:xfrm>
            <a:off x="-9525" y="4664075"/>
            <a:ext cx="1463675" cy="7127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Rectangle 9"/>
          <p:cNvSpPr/>
          <p:nvPr/>
        </p:nvSpPr>
        <p:spPr>
          <a:xfrm>
            <a:off x="1544638" y="4654550"/>
            <a:ext cx="7599362" cy="712788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Rectangle 10"/>
          <p:cNvSpPr/>
          <p:nvPr/>
        </p:nvSpPr>
        <p:spPr bwMode="white">
          <a:xfrm>
            <a:off x="1447800" y="0"/>
            <a:ext cx="100013" cy="6867525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9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>
            <a:lvl1pPr>
              <a:defRPr/>
            </a:lvl1pPr>
          </a:lstStyle>
          <a:p>
            <a:fld id="{FAF35814-CFC2-43ED-B849-93A3F63DB299}" type="datetime1">
              <a:rPr lang="en-US" smtClean="0"/>
              <a:t>10/22/2012</a:t>
            </a:fld>
            <a:endParaRPr lang="en-US"/>
          </a:p>
        </p:txBody>
      </p:sp>
      <p:sp>
        <p:nvSpPr>
          <p:cNvPr id="10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50"/>
            <a:ext cx="1447800" cy="663575"/>
          </a:xfrm>
        </p:spPr>
        <p:txBody>
          <a:bodyPr rtlCol="0"/>
          <a:lstStyle>
            <a:lvl1pPr>
              <a:defRPr sz="2800"/>
            </a:lvl1pPr>
          </a:lstStyle>
          <a:p>
            <a:fld id="{5B8DF4E6-9BD2-4FD3-A77D-C741C85B0827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400"/>
            <a:ext cx="4572000" cy="365125"/>
          </a:xfrm>
        </p:spPr>
        <p:txBody>
          <a:bodyPr rtlCol="0"/>
          <a:lstStyle>
            <a:lvl1pPr>
              <a:defRPr/>
            </a:lvl1pPr>
          </a:lstStyle>
          <a:p>
            <a:r>
              <a:rPr lang="en-US" smtClean="0"/>
              <a:t>CS380</a:t>
            </a:r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21"/>
          <p:cNvSpPr>
            <a:spLocks noGrp="1"/>
          </p:cNvSpPr>
          <p:nvPr>
            <p:ph type="title"/>
          </p:nvPr>
        </p:nvSpPr>
        <p:spPr bwMode="auto">
          <a:xfrm>
            <a:off x="609600" y="228600"/>
            <a:ext cx="81534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612775" y="1600200"/>
            <a:ext cx="81534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  <a:cs typeface="+mn-cs"/>
              </a:defRPr>
            </a:lvl1pPr>
          </a:lstStyle>
          <a:p>
            <a:fld id="{12CE19CD-0FF3-40C9-BB5B-8B497D34544F}" type="datetime1">
              <a:rPr lang="en-US" smtClean="0"/>
              <a:t>10/22/2012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400"/>
            <a:ext cx="542131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  <a:cs typeface="+mn-cs"/>
              </a:defRPr>
            </a:lvl1pPr>
          </a:lstStyle>
          <a:p>
            <a:r>
              <a:rPr lang="en-US" smtClean="0"/>
              <a:t>CS380</a:t>
            </a:r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1235075"/>
            <a:ext cx="9144000" cy="31908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1279525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79525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1588"/>
            <a:ext cx="533400" cy="244475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  <a:cs typeface="+mn-cs"/>
              </a:defRPr>
            </a:lvl1pPr>
          </a:lstStyle>
          <a:p>
            <a:fld id="{5B8DF4E6-9BD2-4FD3-A77D-C741C85B0827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9pPr>
    </p:titleStyle>
    <p:bodyStyle>
      <a:lvl1pPr marL="319088" indent="-319088" algn="l" rtl="0" eaLnBrk="1" fontAlgn="base" hangingPunct="1">
        <a:spcBef>
          <a:spcPts val="7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"/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eaLnBrk="1" fontAlgn="base" hangingPunct="1">
        <a:spcBef>
          <a:spcPts val="55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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fontAlgn="base" hangingPunct="1">
        <a:spcBef>
          <a:spcPts val="5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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fontAlgn="base" hangingPunct="1">
        <a:spcBef>
          <a:spcPts val="400"/>
        </a:spcBef>
        <a:spcAft>
          <a:spcPct val="0"/>
        </a:spcAft>
        <a:buClr>
          <a:srgbClr val="A04DA3"/>
        </a:buClr>
        <a:buSzPct val="75000"/>
        <a:buFont typeface="Wingdings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fontAlgn="base" hangingPunct="1">
        <a:spcBef>
          <a:spcPts val="400"/>
        </a:spcBef>
        <a:spcAft>
          <a:spcPct val="0"/>
        </a:spcAft>
        <a:buClr>
          <a:srgbClr val="C4652D"/>
        </a:buClr>
        <a:buSzPct val="65000"/>
        <a:buFont typeface="Wingdings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3schools.com/htmldom/met_win_settimeout.asp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w3schools.com/htmldom/met_win_clearinterval.asp" TargetMode="External"/><Relationship Id="rId5" Type="http://schemas.openxmlformats.org/officeDocument/2006/relationships/hyperlink" Target="http://www.w3schools.com/htmldom/met_win_cleartimeout.asp" TargetMode="External"/><Relationship Id="rId4" Type="http://schemas.openxmlformats.org/officeDocument/2006/relationships/hyperlink" Target="http://www.w3schools.com/htmldom/met_win_setinterval.asp" TargetMode="Externa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DOM and timers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CS380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B8DF4E6-9BD2-4FD3-A77D-C741C85B082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13567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Common DOM styling errors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447800"/>
            <a:ext cx="8153400" cy="1219200"/>
          </a:xfrm>
        </p:spPr>
        <p:txBody>
          <a:bodyPr/>
          <a:lstStyle/>
          <a:p>
            <a:r>
              <a:rPr lang="en-US" dirty="0" smtClean="0"/>
              <a:t>forgetting </a:t>
            </a:r>
            <a:r>
              <a:rPr lang="en-US" dirty="0"/>
              <a:t>to write .style when setting </a:t>
            </a:r>
            <a:r>
              <a:rPr lang="en-US" dirty="0" smtClean="0"/>
              <a:t>styles:</a:t>
            </a:r>
            <a:endParaRPr lang="en-US" sz="24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CS380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5B8DF4E6-9BD2-4FD3-A77D-C741C85B0827}" type="slidenum">
              <a:rPr lang="en-US" smtClean="0"/>
              <a:t>10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609600" y="1972270"/>
            <a:ext cx="8153400" cy="923330"/>
          </a:xfrm>
          <a:prstGeom prst="rect">
            <a:avLst/>
          </a:prstGeom>
          <a:solidFill>
            <a:srgbClr val="F4F6A8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clickMe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document.getElementById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("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clickme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");</a:t>
            </a:r>
          </a:p>
          <a:p>
            <a:r>
              <a:rPr lang="en-US" strike="sngStrike" dirty="0" err="1" smtClean="0">
                <a:latin typeface="Courier New" pitchFamily="49" charset="0"/>
                <a:cs typeface="Courier New" pitchFamily="49" charset="0"/>
              </a:rPr>
              <a:t>clickMe.color</a:t>
            </a:r>
            <a:r>
              <a:rPr lang="en-US" strike="sngStrike" dirty="0" smtClean="0">
                <a:latin typeface="Courier New" pitchFamily="49" charset="0"/>
                <a:cs typeface="Courier New" pitchFamily="49" charset="0"/>
              </a:rPr>
              <a:t> = "red";</a:t>
            </a:r>
          </a:p>
          <a:p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clickMe.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style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.color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= "red";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	          		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  </a:t>
            </a:r>
            <a:r>
              <a:rPr lang="en-US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JS</a:t>
            </a:r>
          </a:p>
        </p:txBody>
      </p:sp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612648" y="2743200"/>
            <a:ext cx="81534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19088" indent="-319088" algn="l" rtl="0" eaLnBrk="1" fontAlgn="base" hangingPunct="1">
              <a:spcBef>
                <a:spcPts val="7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itchFamily="2" charset="2"/>
              <a:buChar char=""/>
              <a:defRPr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39763" indent="-273050" algn="l" rtl="0" eaLnBrk="1" fontAlgn="base" hangingPunct="1">
              <a:spcBef>
                <a:spcPts val="55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 2" pitchFamily="18" charset="2"/>
              <a:buChar char=""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fontAlgn="base" hangingPunct="1">
              <a:spcBef>
                <a:spcPts val="500"/>
              </a:spcBef>
              <a:spcAft>
                <a:spcPct val="0"/>
              </a:spcAft>
              <a:buClr>
                <a:schemeClr val="accent2"/>
              </a:buClr>
              <a:buSzPct val="75000"/>
              <a:buFont typeface="Wingdings" pitchFamily="2" charset="2"/>
              <a:buChar char="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A04DA3"/>
              </a:buClr>
              <a:buSzPct val="75000"/>
              <a:buFont typeface="Wingdings" pitchFamily="2" charset="2"/>
              <a:buChar char="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C4652D"/>
              </a:buClr>
              <a:buSzPct val="65000"/>
              <a:buFont typeface="Wingdings" pitchFamily="2" charset="2"/>
              <a:buChar char="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style properties are capitalized </a:t>
            </a:r>
            <a:r>
              <a:rPr lang="en-US" dirty="0" err="1"/>
              <a:t>likeThis</a:t>
            </a:r>
            <a:r>
              <a:rPr lang="en-US" dirty="0"/>
              <a:t>, not </a:t>
            </a:r>
            <a:r>
              <a:rPr lang="en-US" dirty="0" smtClean="0"/>
              <a:t>like-this:</a:t>
            </a:r>
            <a:endParaRPr lang="en-US" sz="24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09600" y="3572470"/>
            <a:ext cx="8153400" cy="646331"/>
          </a:xfrm>
          <a:prstGeom prst="rect">
            <a:avLst/>
          </a:prstGeom>
          <a:solidFill>
            <a:srgbClr val="F4F6A8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trike="sngStrike" dirty="0" err="1" smtClean="0">
                <a:latin typeface="Courier New" pitchFamily="49" charset="0"/>
                <a:cs typeface="Courier New" pitchFamily="49" charset="0"/>
              </a:rPr>
              <a:t>clickMe.style.font</a:t>
            </a:r>
            <a:r>
              <a:rPr lang="en-US" strike="sngStrike" dirty="0" smtClean="0">
                <a:latin typeface="Courier New" pitchFamily="49" charset="0"/>
                <a:cs typeface="Courier New" pitchFamily="49" charset="0"/>
              </a:rPr>
              <a:t>-size = "14pt";</a:t>
            </a:r>
          </a:p>
          <a:p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clickMe.style.fontSize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= "14pt";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	          		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  </a:t>
            </a:r>
            <a:r>
              <a:rPr lang="en-US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JS</a:t>
            </a:r>
          </a:p>
        </p:txBody>
      </p:sp>
      <p:sp>
        <p:nvSpPr>
          <p:cNvPr id="10" name="Content Placeholder 2"/>
          <p:cNvSpPr txBox="1">
            <a:spLocks/>
          </p:cNvSpPr>
          <p:nvPr/>
        </p:nvSpPr>
        <p:spPr bwMode="auto">
          <a:xfrm>
            <a:off x="609600" y="4267200"/>
            <a:ext cx="81534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19088" indent="-319088" algn="l" rtl="0" eaLnBrk="1" fontAlgn="base" hangingPunct="1">
              <a:spcBef>
                <a:spcPts val="7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itchFamily="2" charset="2"/>
              <a:buChar char=""/>
              <a:defRPr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39763" indent="-273050" algn="l" rtl="0" eaLnBrk="1" fontAlgn="base" hangingPunct="1">
              <a:spcBef>
                <a:spcPts val="55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 2" pitchFamily="18" charset="2"/>
              <a:buChar char=""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fontAlgn="base" hangingPunct="1">
              <a:spcBef>
                <a:spcPts val="500"/>
              </a:spcBef>
              <a:spcAft>
                <a:spcPct val="0"/>
              </a:spcAft>
              <a:buClr>
                <a:schemeClr val="accent2"/>
              </a:buClr>
              <a:buSzPct val="75000"/>
              <a:buFont typeface="Wingdings" pitchFamily="2" charset="2"/>
              <a:buChar char="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A04DA3"/>
              </a:buClr>
              <a:buSzPct val="75000"/>
              <a:buFont typeface="Wingdings" pitchFamily="2" charset="2"/>
              <a:buChar char="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C4652D"/>
              </a:buClr>
              <a:buSzPct val="65000"/>
              <a:buFont typeface="Wingdings" pitchFamily="2" charset="2"/>
              <a:buChar char="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style properties must be set as strings, often with units at the </a:t>
            </a:r>
            <a:r>
              <a:rPr lang="en-US" dirty="0" smtClean="0"/>
              <a:t>end:</a:t>
            </a:r>
            <a:endParaRPr lang="en-US" sz="24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09600" y="5172670"/>
            <a:ext cx="8153400" cy="923330"/>
          </a:xfrm>
          <a:prstGeom prst="rect">
            <a:avLst/>
          </a:prstGeom>
          <a:solidFill>
            <a:srgbClr val="F4F6A8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trike="sngStrike" dirty="0" err="1" smtClean="0">
                <a:latin typeface="Courier New" pitchFamily="49" charset="0"/>
                <a:cs typeface="Courier New" pitchFamily="49" charset="0"/>
              </a:rPr>
              <a:t>clickMe.style.width</a:t>
            </a:r>
            <a:r>
              <a:rPr lang="en-US" strike="sngStrike" dirty="0" smtClean="0">
                <a:latin typeface="Courier New" pitchFamily="49" charset="0"/>
                <a:cs typeface="Courier New" pitchFamily="49" charset="0"/>
              </a:rPr>
              <a:t> = 200;</a:t>
            </a:r>
          </a:p>
          <a:p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clickMe.style.width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= "200px";</a:t>
            </a:r>
          </a:p>
          <a:p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clickMe.style.padding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= "0.5em";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	          		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  </a:t>
            </a:r>
            <a:r>
              <a:rPr lang="en-US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JS</a:t>
            </a:r>
          </a:p>
        </p:txBody>
      </p:sp>
    </p:spTree>
    <p:extLst>
      <p:ext uri="{BB962C8B-B14F-4D97-AF65-F5344CB8AC3E}">
        <p14:creationId xmlns:p14="http://schemas.microsoft.com/office/powerpoint/2010/main" val="682547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Unobtrusive styling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CS380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5B8DF4E6-9BD2-4FD3-A77D-C741C85B0827}" type="slidenum">
              <a:rPr lang="en-US" smtClean="0"/>
              <a:t>11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609600" y="1600200"/>
            <a:ext cx="8153400" cy="1200329"/>
          </a:xfrm>
          <a:prstGeom prst="rect">
            <a:avLst/>
          </a:prstGeom>
          <a:solidFill>
            <a:srgbClr val="F4F6A8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function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okayClick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() {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trike="sngStrike" dirty="0" err="1" smtClean="0">
                <a:latin typeface="Courier New" pitchFamily="49" charset="0"/>
                <a:cs typeface="Courier New" pitchFamily="49" charset="0"/>
              </a:rPr>
              <a:t>this.style.color</a:t>
            </a:r>
            <a:r>
              <a:rPr lang="en-US" strike="sngStrike" dirty="0" smtClean="0">
                <a:latin typeface="Courier New" pitchFamily="49" charset="0"/>
                <a:cs typeface="Courier New" pitchFamily="49" charset="0"/>
              </a:rPr>
              <a:t> = "red";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this.className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= "highlighted";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}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         		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  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					   </a:t>
            </a:r>
            <a:r>
              <a:rPr lang="en-US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JS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09600" y="2971800"/>
            <a:ext cx="8153400" cy="369332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.highlighted { color: red; }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         		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  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      </a:t>
            </a:r>
            <a:r>
              <a:rPr lang="en-US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CSS</a:t>
            </a:r>
          </a:p>
        </p:txBody>
      </p:sp>
      <p:sp>
        <p:nvSpPr>
          <p:cNvPr id="10" name="Content Placeholder 2"/>
          <p:cNvSpPr txBox="1">
            <a:spLocks/>
          </p:cNvSpPr>
          <p:nvPr/>
        </p:nvSpPr>
        <p:spPr bwMode="auto">
          <a:xfrm>
            <a:off x="609600" y="3505200"/>
            <a:ext cx="81534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19088" indent="-319088" algn="l" rtl="0" eaLnBrk="1" fontAlgn="base" hangingPunct="1">
              <a:spcBef>
                <a:spcPts val="7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itchFamily="2" charset="2"/>
              <a:buChar char=""/>
              <a:defRPr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39763" indent="-273050" algn="l" rtl="0" eaLnBrk="1" fontAlgn="base" hangingPunct="1">
              <a:spcBef>
                <a:spcPts val="55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 2" pitchFamily="18" charset="2"/>
              <a:buChar char=""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fontAlgn="base" hangingPunct="1">
              <a:spcBef>
                <a:spcPts val="500"/>
              </a:spcBef>
              <a:spcAft>
                <a:spcPct val="0"/>
              </a:spcAft>
              <a:buClr>
                <a:schemeClr val="accent2"/>
              </a:buClr>
              <a:buSzPct val="75000"/>
              <a:buFont typeface="Wingdings" pitchFamily="2" charset="2"/>
              <a:buChar char="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A04DA3"/>
              </a:buClr>
              <a:buSzPct val="75000"/>
              <a:buFont typeface="Wingdings" pitchFamily="2" charset="2"/>
              <a:buChar char="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C4652D"/>
              </a:buClr>
              <a:buSzPct val="65000"/>
              <a:buFont typeface="Wingdings" pitchFamily="2" charset="2"/>
              <a:buChar char="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well-written JavaScript code should contain as little CSS as possible</a:t>
            </a:r>
          </a:p>
          <a:p>
            <a:r>
              <a:rPr lang="en-US" dirty="0"/>
              <a:t>use JS to set CSS classes/IDs on elements</a:t>
            </a:r>
          </a:p>
          <a:p>
            <a:r>
              <a:rPr lang="en-US" dirty="0"/>
              <a:t>define the styles of those classes/IDs in your CSS file</a:t>
            </a:r>
            <a:endParaRPr lang="en-US" sz="2400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8914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Timer events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CS380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5B8DF4E6-9BD2-4FD3-A77D-C741C85B0827}" type="slidenum">
              <a:rPr lang="en-US" smtClean="0"/>
              <a:t>12</a:t>
            </a:fld>
            <a:endParaRPr lang="en-US"/>
          </a:p>
        </p:txBody>
      </p:sp>
      <p:sp>
        <p:nvSpPr>
          <p:cNvPr id="10" name="Content Placeholder 2"/>
          <p:cNvSpPr txBox="1">
            <a:spLocks/>
          </p:cNvSpPr>
          <p:nvPr/>
        </p:nvSpPr>
        <p:spPr bwMode="auto">
          <a:xfrm>
            <a:off x="609600" y="4495800"/>
            <a:ext cx="81534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19088" indent="-319088" algn="l" rtl="0" eaLnBrk="1" fontAlgn="base" hangingPunct="1">
              <a:spcBef>
                <a:spcPts val="7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itchFamily="2" charset="2"/>
              <a:buChar char=""/>
              <a:defRPr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39763" indent="-273050" algn="l" rtl="0" eaLnBrk="1" fontAlgn="base" hangingPunct="1">
              <a:spcBef>
                <a:spcPts val="55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 2" pitchFamily="18" charset="2"/>
              <a:buChar char=""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fontAlgn="base" hangingPunct="1">
              <a:spcBef>
                <a:spcPts val="500"/>
              </a:spcBef>
              <a:spcAft>
                <a:spcPct val="0"/>
              </a:spcAft>
              <a:buClr>
                <a:schemeClr val="accent2"/>
              </a:buClr>
              <a:buSzPct val="75000"/>
              <a:buFont typeface="Wingdings" pitchFamily="2" charset="2"/>
              <a:buChar char="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A04DA3"/>
              </a:buClr>
              <a:buSzPct val="75000"/>
              <a:buFont typeface="Wingdings" pitchFamily="2" charset="2"/>
              <a:buChar char="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C4652D"/>
              </a:buClr>
              <a:buSzPct val="65000"/>
              <a:buFont typeface="Wingdings" pitchFamily="2" charset="2"/>
              <a:buChar char="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both </a:t>
            </a:r>
            <a:r>
              <a:rPr lang="en-US" sz="2400" dirty="0" err="1">
                <a:latin typeface="Courier New" pitchFamily="49" charset="0"/>
                <a:cs typeface="Courier New" pitchFamily="49" charset="0"/>
              </a:rPr>
              <a:t>setTimeout</a:t>
            </a:r>
            <a:r>
              <a:rPr lang="en-US" dirty="0"/>
              <a:t> and </a:t>
            </a:r>
            <a:r>
              <a:rPr lang="en-US" sz="2400" dirty="0" err="1">
                <a:latin typeface="Courier New" pitchFamily="49" charset="0"/>
                <a:cs typeface="Courier New" pitchFamily="49" charset="0"/>
              </a:rPr>
              <a:t>setInterval</a:t>
            </a:r>
            <a:r>
              <a:rPr lang="en-US" dirty="0"/>
              <a:t> return an ID representing the timer</a:t>
            </a:r>
          </a:p>
          <a:p>
            <a:pPr lvl="1"/>
            <a:r>
              <a:rPr lang="en-US" dirty="0"/>
              <a:t>this ID can be passed </a:t>
            </a:r>
            <a:r>
              <a:rPr lang="en-US" sz="2400" dirty="0">
                <a:latin typeface="Courier New" pitchFamily="49" charset="0"/>
                <a:cs typeface="Courier New" pitchFamily="49" charset="0"/>
              </a:rPr>
              <a:t>to </a:t>
            </a:r>
            <a:r>
              <a:rPr lang="en-US" sz="2400" dirty="0" err="1">
                <a:latin typeface="Courier New" pitchFamily="49" charset="0"/>
                <a:cs typeface="Courier New" pitchFamily="49" charset="0"/>
              </a:rPr>
              <a:t>clearTimeout</a:t>
            </a:r>
            <a:r>
              <a:rPr lang="en-US" sz="2400" dirty="0">
                <a:latin typeface="Courier New" pitchFamily="49" charset="0"/>
                <a:cs typeface="Courier New" pitchFamily="49" charset="0"/>
              </a:rPr>
              <a:t>/Interval </a:t>
            </a:r>
            <a:r>
              <a:rPr lang="en-US" dirty="0"/>
              <a:t>later to stop the timer</a:t>
            </a:r>
            <a:endParaRPr lang="en-US" sz="2100" dirty="0">
              <a:latin typeface="Courier New" pitchFamily="49" charset="0"/>
              <a:cs typeface="Courier New" pitchFamily="49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17580342"/>
              </p:ext>
            </p:extLst>
          </p:nvPr>
        </p:nvGraphicFramePr>
        <p:xfrm>
          <a:off x="612775" y="1569720"/>
          <a:ext cx="8153400" cy="2926080"/>
        </p:xfrm>
        <a:graphic>
          <a:graphicData uri="http://schemas.openxmlformats.org/drawingml/2006/table">
            <a:tbl>
              <a:tblPr>
                <a:tableStyleId>{284E427A-3D55-4303-BF80-6455036E1DE7}</a:tableStyleId>
              </a:tblPr>
              <a:tblGrid>
                <a:gridCol w="4076700"/>
                <a:gridCol w="4076700"/>
              </a:tblGrid>
              <a:tr h="0">
                <a:tc>
                  <a:txBody>
                    <a:bodyPr/>
                    <a:lstStyle/>
                    <a:p>
                      <a:r>
                        <a:rPr lang="en-US" sz="2400" b="1" dirty="0"/>
                        <a:t>method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400" b="1" dirty="0"/>
                        <a:t>description </a:t>
                      </a:r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sz="2400" dirty="0" err="1">
                          <a:hlinkClick r:id="rId3"/>
                        </a:rPr>
                        <a:t>setTimeout</a:t>
                      </a:r>
                      <a:r>
                        <a:rPr lang="en-US" sz="2400" dirty="0"/>
                        <a:t>(function, </a:t>
                      </a:r>
                      <a:r>
                        <a:rPr lang="en-US" sz="2400" dirty="0" err="1"/>
                        <a:t>delayMS</a:t>
                      </a:r>
                      <a:r>
                        <a:rPr lang="en-US" sz="2400" dirty="0"/>
                        <a:t>);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arranges to call given function after given delay in </a:t>
                      </a:r>
                      <a:r>
                        <a:rPr lang="en-US" sz="2400" dirty="0" err="1"/>
                        <a:t>ms</a:t>
                      </a:r>
                      <a:r>
                        <a:rPr lang="en-US" sz="2400" dirty="0"/>
                        <a:t> </a:t>
                      </a:r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sz="2400" dirty="0" err="1">
                          <a:hlinkClick r:id="rId4"/>
                        </a:rPr>
                        <a:t>setInterval</a:t>
                      </a:r>
                      <a:r>
                        <a:rPr lang="en-US" sz="2400" dirty="0"/>
                        <a:t>(function, </a:t>
                      </a:r>
                      <a:r>
                        <a:rPr lang="en-US" sz="2400" dirty="0" err="1"/>
                        <a:t>delayMS</a:t>
                      </a:r>
                      <a:r>
                        <a:rPr lang="en-US" sz="2400" dirty="0"/>
                        <a:t>);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arranges to call function repeatedly every </a:t>
                      </a:r>
                      <a:r>
                        <a:rPr lang="en-US" sz="2400" dirty="0" err="1"/>
                        <a:t>delayMS</a:t>
                      </a:r>
                      <a:r>
                        <a:rPr lang="en-US" sz="2400" dirty="0"/>
                        <a:t> </a:t>
                      </a:r>
                      <a:r>
                        <a:rPr lang="en-US" sz="2400" dirty="0" err="1"/>
                        <a:t>ms</a:t>
                      </a:r>
                      <a:r>
                        <a:rPr lang="en-US" sz="2400" dirty="0"/>
                        <a:t> </a:t>
                      </a:r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sz="2400">
                          <a:hlinkClick r:id="rId5"/>
                        </a:rPr>
                        <a:t>clearTimeout</a:t>
                      </a:r>
                      <a:r>
                        <a:rPr lang="en-US" sz="2400"/>
                        <a:t>(timerID); </a:t>
                      </a:r>
                      <a:br>
                        <a:rPr lang="en-US" sz="2400"/>
                      </a:br>
                      <a:r>
                        <a:rPr lang="en-US" sz="2400">
                          <a:hlinkClick r:id="rId6"/>
                        </a:rPr>
                        <a:t>clearInterval</a:t>
                      </a:r>
                      <a:r>
                        <a:rPr lang="en-US" sz="2400"/>
                        <a:t>(timerID);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stops the given timer so it will not call its function </a:t>
                      </a: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64740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err="1">
                <a:latin typeface="Courier New" pitchFamily="49" charset="0"/>
                <a:cs typeface="Courier New" pitchFamily="49" charset="0"/>
              </a:rPr>
              <a:t>setTimeout</a:t>
            </a:r>
            <a:r>
              <a:rPr lang="en-US" dirty="0"/>
              <a:t> example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CS380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5B8DF4E6-9BD2-4FD3-A77D-C741C85B0827}" type="slidenum">
              <a:rPr lang="en-US" smtClean="0"/>
              <a:t>13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609600" y="2997875"/>
            <a:ext cx="8153400" cy="2031325"/>
          </a:xfrm>
          <a:prstGeom prst="rect">
            <a:avLst/>
          </a:prstGeom>
          <a:solidFill>
            <a:srgbClr val="F4F6A8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function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delayMsg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() {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setTimeout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booyah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, 5000);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	$("output").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innerHTML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= "Wait for it...";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function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booyah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() { // called when the timer goes off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	$("output").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innerHTML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= "BOOYAH!";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}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	          		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				   </a:t>
            </a:r>
            <a:r>
              <a:rPr lang="en-US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JS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09600" y="1868269"/>
            <a:ext cx="8153400" cy="64633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&lt;button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onclick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="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delayMsg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();"&gt;Click me!&lt;/button&gt;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&lt;span id="output"&gt;&lt;/span&gt;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			               </a:t>
            </a:r>
            <a:r>
              <a:rPr lang="en-US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HTML</a:t>
            </a:r>
          </a:p>
        </p:txBody>
      </p:sp>
    </p:spTree>
    <p:extLst>
      <p:ext uri="{BB962C8B-B14F-4D97-AF65-F5344CB8AC3E}">
        <p14:creationId xmlns:p14="http://schemas.microsoft.com/office/powerpoint/2010/main" val="3708817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err="1">
                <a:latin typeface="Courier New" pitchFamily="49" charset="0"/>
                <a:cs typeface="Courier New" pitchFamily="49" charset="0"/>
              </a:rPr>
              <a:t>setInterval</a:t>
            </a:r>
            <a:r>
              <a:rPr lang="en-US" sz="4000" dirty="0"/>
              <a:t> </a:t>
            </a:r>
            <a:r>
              <a:rPr lang="en-US" sz="4000" dirty="0" smtClean="0"/>
              <a:t>example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CS380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5B8DF4E6-9BD2-4FD3-A77D-C741C85B0827}" type="slidenum">
              <a:rPr lang="en-US" smtClean="0"/>
              <a:t>14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609600" y="2667000"/>
            <a:ext cx="8153400" cy="3416320"/>
          </a:xfrm>
          <a:prstGeom prst="rect">
            <a:avLst/>
          </a:prstGeom>
          <a:solidFill>
            <a:srgbClr val="F4F6A8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timer = null; // stores ID of interval timer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function delayMsg2() {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	if (timer == null) {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timer =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setInterval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rudy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, 1000);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	} else {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clearInterval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(timer);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		timer = null;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	}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function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rudy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() { // called each time the timer goes off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	$("output").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innerHTML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+= " Rudy!";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}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		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				   </a:t>
            </a:r>
            <a:r>
              <a:rPr lang="en-US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JS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09600" y="1868269"/>
            <a:ext cx="8153400" cy="64633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&lt;button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onclick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="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delayMsg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();"&gt;Click me!&lt;/button&gt;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&lt;span id="output"&gt;&lt;/span&gt;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			               </a:t>
            </a:r>
            <a:r>
              <a:rPr lang="en-US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HTML</a:t>
            </a:r>
          </a:p>
        </p:txBody>
      </p:sp>
    </p:spTree>
    <p:extLst>
      <p:ext uri="{BB962C8B-B14F-4D97-AF65-F5344CB8AC3E}">
        <p14:creationId xmlns:p14="http://schemas.microsoft.com/office/powerpoint/2010/main" val="464123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Passing parameters to timers</a:t>
            </a:r>
            <a:endParaRPr lang="en-US" sz="5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CS380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5B8DF4E6-9BD2-4FD3-A77D-C741C85B0827}" type="slidenum">
              <a:rPr lang="en-US" smtClean="0"/>
              <a:t>15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609600" y="1600200"/>
            <a:ext cx="8153400" cy="2031325"/>
          </a:xfrm>
          <a:prstGeom prst="rect">
            <a:avLst/>
          </a:prstGeom>
          <a:solidFill>
            <a:srgbClr val="F4F6A8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function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delayedMultiply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() {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// 6 and 7 are passed to multiply when timer goes off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setTimeout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(multiply, 2000, 6, 7);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function multiply(a, b) {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	alert(a * b);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}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		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				   		  </a:t>
            </a:r>
            <a:r>
              <a:rPr lang="en-US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JS</a:t>
            </a:r>
          </a:p>
        </p:txBody>
      </p:sp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609600" y="3733800"/>
            <a:ext cx="81534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19088" indent="-319088" algn="l" rtl="0" eaLnBrk="1" fontAlgn="base" hangingPunct="1">
              <a:spcBef>
                <a:spcPts val="7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itchFamily="2" charset="2"/>
              <a:buChar char=""/>
              <a:defRPr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39763" indent="-273050" algn="l" rtl="0" eaLnBrk="1" fontAlgn="base" hangingPunct="1">
              <a:spcBef>
                <a:spcPts val="55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 2" pitchFamily="18" charset="2"/>
              <a:buChar char=""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fontAlgn="base" hangingPunct="1">
              <a:spcBef>
                <a:spcPts val="500"/>
              </a:spcBef>
              <a:spcAft>
                <a:spcPct val="0"/>
              </a:spcAft>
              <a:buClr>
                <a:schemeClr val="accent2"/>
              </a:buClr>
              <a:buSzPct val="75000"/>
              <a:buFont typeface="Wingdings" pitchFamily="2" charset="2"/>
              <a:buChar char="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A04DA3"/>
              </a:buClr>
              <a:buSzPct val="75000"/>
              <a:buFont typeface="Wingdings" pitchFamily="2" charset="2"/>
              <a:buChar char="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C4652D"/>
              </a:buClr>
              <a:buSzPct val="65000"/>
              <a:buFont typeface="Wingdings" pitchFamily="2" charset="2"/>
              <a:buChar char="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any parameters after the delay are eventually passed to the timer function</a:t>
            </a:r>
          </a:p>
          <a:p>
            <a:r>
              <a:rPr lang="en-US" dirty="0" smtClean="0"/>
              <a:t>why </a:t>
            </a:r>
            <a:r>
              <a:rPr lang="en-US" dirty="0"/>
              <a:t>not just write this?</a:t>
            </a:r>
            <a:endParaRPr lang="en-US" sz="21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62000" y="5297269"/>
            <a:ext cx="8153400" cy="646331"/>
          </a:xfrm>
          <a:prstGeom prst="rect">
            <a:avLst/>
          </a:prstGeom>
          <a:solidFill>
            <a:srgbClr val="F4F6A8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setTimeout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(multiply(6 * 7), 2000);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		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				   		  			</a:t>
            </a:r>
            <a:r>
              <a:rPr lang="en-US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JS</a:t>
            </a:r>
          </a:p>
        </p:txBody>
      </p:sp>
    </p:spTree>
    <p:extLst>
      <p:ext uri="{BB962C8B-B14F-4D97-AF65-F5344CB8AC3E}">
        <p14:creationId xmlns:p14="http://schemas.microsoft.com/office/powerpoint/2010/main" val="4201731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Common timer errors</a:t>
            </a:r>
            <a:endParaRPr lang="en-US" sz="5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CS380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5B8DF4E6-9BD2-4FD3-A77D-C741C85B0827}" type="slidenum">
              <a:rPr lang="en-US" smtClean="0"/>
              <a:t>16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609600" y="1600200"/>
            <a:ext cx="8153400" cy="1477328"/>
          </a:xfrm>
          <a:prstGeom prst="rect">
            <a:avLst/>
          </a:prstGeom>
          <a:solidFill>
            <a:srgbClr val="F4F6A8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trike="sngStrike" dirty="0" err="1" smtClean="0">
                <a:latin typeface="Courier New" pitchFamily="49" charset="0"/>
                <a:cs typeface="Courier New" pitchFamily="49" charset="0"/>
              </a:rPr>
              <a:t>setTimeout</a:t>
            </a:r>
            <a:r>
              <a:rPr lang="en-US" strike="sngStrike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trike="sngStrike" dirty="0" err="1" smtClean="0">
                <a:latin typeface="Courier New" pitchFamily="49" charset="0"/>
                <a:cs typeface="Courier New" pitchFamily="49" charset="0"/>
              </a:rPr>
              <a:t>booyah</a:t>
            </a:r>
            <a:r>
              <a:rPr lang="en-US" strike="sngStrike" dirty="0" smtClean="0">
                <a:latin typeface="Courier New" pitchFamily="49" charset="0"/>
                <a:cs typeface="Courier New" pitchFamily="49" charset="0"/>
              </a:rPr>
              <a:t>(), 2000);</a:t>
            </a:r>
          </a:p>
          <a:p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setTimeout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booyah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, 2000);</a:t>
            </a:r>
          </a:p>
          <a:p>
            <a:r>
              <a:rPr lang="en-US" strike="sngStrike" dirty="0" err="1" smtClean="0">
                <a:latin typeface="Courier New" pitchFamily="49" charset="0"/>
                <a:cs typeface="Courier New" pitchFamily="49" charset="0"/>
              </a:rPr>
              <a:t>setTimeout</a:t>
            </a:r>
            <a:r>
              <a:rPr lang="en-US" strike="sngStrike" dirty="0" smtClean="0">
                <a:latin typeface="Courier New" pitchFamily="49" charset="0"/>
                <a:cs typeface="Courier New" pitchFamily="49" charset="0"/>
              </a:rPr>
              <a:t>(multiply(num1 * num2), 2000);</a:t>
            </a:r>
          </a:p>
          <a:p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setTimeout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(multiply, 2000, num1, num2);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		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				   		  </a:t>
            </a:r>
            <a:r>
              <a:rPr lang="en-US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JS</a:t>
            </a:r>
          </a:p>
        </p:txBody>
      </p:sp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609600" y="3200400"/>
            <a:ext cx="81534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19088" indent="-319088" algn="l" rtl="0" eaLnBrk="1" fontAlgn="base" hangingPunct="1">
              <a:spcBef>
                <a:spcPts val="7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itchFamily="2" charset="2"/>
              <a:buChar char=""/>
              <a:defRPr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39763" indent="-273050" algn="l" rtl="0" eaLnBrk="1" fontAlgn="base" hangingPunct="1">
              <a:spcBef>
                <a:spcPts val="55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 2" pitchFamily="18" charset="2"/>
              <a:buChar char=""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fontAlgn="base" hangingPunct="1">
              <a:spcBef>
                <a:spcPts val="500"/>
              </a:spcBef>
              <a:spcAft>
                <a:spcPct val="0"/>
              </a:spcAft>
              <a:buClr>
                <a:schemeClr val="accent2"/>
              </a:buClr>
              <a:buSzPct val="75000"/>
              <a:buFont typeface="Wingdings" pitchFamily="2" charset="2"/>
              <a:buChar char="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A04DA3"/>
              </a:buClr>
              <a:buSzPct val="75000"/>
              <a:buFont typeface="Wingdings" pitchFamily="2" charset="2"/>
              <a:buChar char="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C4652D"/>
              </a:buClr>
              <a:buSzPct val="65000"/>
              <a:buFont typeface="Wingdings" pitchFamily="2" charset="2"/>
              <a:buChar char="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what does it actually do if you have the () ?</a:t>
            </a:r>
          </a:p>
          <a:p>
            <a:pPr lvl="1"/>
            <a:r>
              <a:rPr lang="en-US" dirty="0"/>
              <a:t>it calls the function immediately, rather than waiting the 2000ms!</a:t>
            </a:r>
            <a:endParaRPr lang="en-US" sz="1800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2348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Problems with JavaScript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JavaScript is a powerful language, but it has many flaws:</a:t>
            </a:r>
          </a:p>
          <a:p>
            <a:pPr lvl="1"/>
            <a:r>
              <a:rPr lang="en-US" dirty="0"/>
              <a:t>the DOM can be clunky to use</a:t>
            </a:r>
          </a:p>
          <a:p>
            <a:pPr lvl="1"/>
            <a:r>
              <a:rPr lang="en-US" dirty="0"/>
              <a:t>the same code doesn't always work the same way in every browser</a:t>
            </a:r>
          </a:p>
          <a:p>
            <a:pPr lvl="2"/>
            <a:r>
              <a:rPr lang="en-US" dirty="0"/>
              <a:t>code that works great in Firefox, Safari, ... will fail in IE and vice versa</a:t>
            </a:r>
          </a:p>
          <a:p>
            <a:pPr lvl="1"/>
            <a:r>
              <a:rPr lang="en-US" dirty="0"/>
              <a:t>many developers work around these problems with hacks (checking if browser is IE, etc.)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CS380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5B8DF4E6-9BD2-4FD3-A77D-C741C85B0827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56853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Prototype framework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2895600"/>
            <a:ext cx="8153400" cy="1828800"/>
          </a:xfrm>
        </p:spPr>
        <p:txBody>
          <a:bodyPr/>
          <a:lstStyle/>
          <a:p>
            <a:r>
              <a:rPr lang="en-US" dirty="0"/>
              <a:t>the Prototype JavaScript library adds many useful features to JavaScript:</a:t>
            </a:r>
          </a:p>
          <a:p>
            <a:pPr lvl="1"/>
            <a:r>
              <a:rPr lang="en-US" dirty="0"/>
              <a:t>many useful extensions to the DOM</a:t>
            </a:r>
          </a:p>
          <a:p>
            <a:pPr lvl="1"/>
            <a:r>
              <a:rPr lang="en-US" dirty="0"/>
              <a:t>added methods to String, Array, Date, Number, Object</a:t>
            </a:r>
          </a:p>
          <a:p>
            <a:pPr lvl="1"/>
            <a:r>
              <a:rPr lang="en-US" dirty="0"/>
              <a:t>improves event-driven programming</a:t>
            </a:r>
          </a:p>
          <a:p>
            <a:pPr lvl="1"/>
            <a:r>
              <a:rPr lang="en-US" dirty="0"/>
              <a:t>many cross-browser compatibility fixes</a:t>
            </a:r>
          </a:p>
          <a:p>
            <a:pPr lvl="1"/>
            <a:r>
              <a:rPr lang="en-US" dirty="0"/>
              <a:t>makes Ajax programming easier (seen later)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09600" y="1600200"/>
            <a:ext cx="8153400" cy="1200329"/>
          </a:xfrm>
          <a:prstGeom prst="rect">
            <a:avLst/>
          </a:prstGeom>
          <a:solidFill>
            <a:srgbClr val="F4F6A8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&lt;script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src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="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https://ajax.googleapis.com/ajax/libs/prototype/1.7.0.0/prototype.js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"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type="text/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javascript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"&gt;&lt;/script&gt;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		   	          </a:t>
            </a:r>
            <a:r>
              <a:rPr lang="en-US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JS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CS380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5B8DF4E6-9BD2-4FD3-A77D-C741C85B0827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88577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$ function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981200"/>
            <a:ext cx="8153400" cy="2667000"/>
          </a:xfrm>
        </p:spPr>
        <p:txBody>
          <a:bodyPr/>
          <a:lstStyle/>
          <a:p>
            <a:r>
              <a:rPr lang="en-US" dirty="0"/>
              <a:t>returns the DOM object representing the element with the given id</a:t>
            </a:r>
          </a:p>
          <a:p>
            <a:r>
              <a:rPr lang="en-US" dirty="0"/>
              <a:t>short for </a:t>
            </a:r>
            <a:r>
              <a:rPr lang="en-US" dirty="0" err="1"/>
              <a:t>document.getElementById</a:t>
            </a:r>
            <a:r>
              <a:rPr lang="en-US" dirty="0"/>
              <a:t>("id")</a:t>
            </a:r>
          </a:p>
          <a:p>
            <a:r>
              <a:rPr lang="en-US" dirty="0"/>
              <a:t>often used to write more concise DOM code: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CS380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5B8DF4E6-9BD2-4FD3-A77D-C741C85B0827}" type="slidenum">
              <a:rPr lang="en-US" smtClean="0"/>
              <a:t>4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609600" y="1600200"/>
            <a:ext cx="8153400" cy="369332"/>
          </a:xfrm>
          <a:prstGeom prst="rect">
            <a:avLst/>
          </a:prstGeom>
          <a:solidFill>
            <a:srgbClr val="F4F6A8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$("id")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	   	          				  </a:t>
            </a:r>
            <a:r>
              <a:rPr lang="en-US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JS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09600" y="4431268"/>
            <a:ext cx="8153400" cy="646331"/>
          </a:xfrm>
          <a:prstGeom prst="rect">
            <a:avLst/>
          </a:prstGeom>
          <a:solidFill>
            <a:srgbClr val="F4F6A8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$("footer").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innerHTML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= $("username").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value.toUpperCase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();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	   	          				          </a:t>
            </a:r>
            <a:r>
              <a:rPr lang="en-US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JS</a:t>
            </a:r>
          </a:p>
        </p:txBody>
      </p:sp>
    </p:spTree>
    <p:extLst>
      <p:ext uri="{BB962C8B-B14F-4D97-AF65-F5344CB8AC3E}">
        <p14:creationId xmlns:p14="http://schemas.microsoft.com/office/powerpoint/2010/main" val="277741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DOM element objects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CS380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5B8DF4E6-9BD2-4FD3-A77D-C741C85B0827}" type="slidenum">
              <a:rPr lang="en-US" smtClean="0"/>
              <a:t>5</a:t>
            </a:fld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1219200"/>
            <a:ext cx="7086600" cy="5638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58201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DOM object properties</a:t>
            </a: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196849780"/>
              </p:ext>
            </p:extLst>
          </p:nvPr>
        </p:nvGraphicFramePr>
        <p:xfrm>
          <a:off x="609600" y="3185690"/>
          <a:ext cx="8305800" cy="3215110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1752600"/>
                <a:gridCol w="3048000"/>
                <a:gridCol w="3505200"/>
              </a:tblGrid>
              <a:tr h="423565">
                <a:tc>
                  <a:txBody>
                    <a:bodyPr/>
                    <a:lstStyle/>
                    <a:p>
                      <a:r>
                        <a:rPr lang="en-US" sz="2400" b="1" dirty="0"/>
                        <a:t>Property </a:t>
                      </a:r>
                    </a:p>
                  </a:txBody>
                  <a:tcPr marL="57807" marR="57807" marT="28903" marB="28903" anchor="ctr"/>
                </a:tc>
                <a:tc>
                  <a:txBody>
                    <a:bodyPr/>
                    <a:lstStyle/>
                    <a:p>
                      <a:r>
                        <a:rPr lang="en-US" sz="2400" b="1" dirty="0"/>
                        <a:t>Description </a:t>
                      </a:r>
                    </a:p>
                  </a:txBody>
                  <a:tcPr marL="57807" marR="57807" marT="28903" marB="28903" anchor="ctr"/>
                </a:tc>
                <a:tc>
                  <a:txBody>
                    <a:bodyPr/>
                    <a:lstStyle/>
                    <a:p>
                      <a:r>
                        <a:rPr lang="en-US" sz="2400" b="1" dirty="0"/>
                        <a:t>Example </a:t>
                      </a:r>
                    </a:p>
                  </a:txBody>
                  <a:tcPr marL="57807" marR="57807" marT="28903" marB="28903" anchor="ctr"/>
                </a:tc>
              </a:tr>
              <a:tr h="420414">
                <a:tc>
                  <a:txBody>
                    <a:bodyPr/>
                    <a:lstStyle/>
                    <a:p>
                      <a:r>
                        <a:rPr lang="en-US" sz="2400" dirty="0" err="1"/>
                        <a:t>tagName</a:t>
                      </a:r>
                      <a:r>
                        <a:rPr lang="en-US" sz="2400" dirty="0"/>
                        <a:t> </a:t>
                      </a:r>
                    </a:p>
                  </a:txBody>
                  <a:tcPr marL="57807" marR="57807" marT="28903" marB="28903" anchor="ctr"/>
                </a:tc>
                <a:tc>
                  <a:txBody>
                    <a:bodyPr/>
                    <a:lstStyle/>
                    <a:p>
                      <a:r>
                        <a:rPr lang="en-US" sz="2400"/>
                        <a:t>element's HTML tag </a:t>
                      </a:r>
                    </a:p>
                  </a:txBody>
                  <a:tcPr marL="57807" marR="57807" marT="28903" marB="28903" anchor="ctr"/>
                </a:tc>
                <a:tc>
                  <a:txBody>
                    <a:bodyPr/>
                    <a:lstStyle/>
                    <a:p>
                      <a:r>
                        <a:rPr lang="en-US" sz="2400"/>
                        <a:t>$("main").tagName is "DIV" </a:t>
                      </a:r>
                    </a:p>
                  </a:txBody>
                  <a:tcPr marL="57807" marR="57807" marT="28903" marB="28903" anchor="ctr"/>
                </a:tc>
              </a:tr>
              <a:tr h="735724">
                <a:tc>
                  <a:txBody>
                    <a:bodyPr/>
                    <a:lstStyle/>
                    <a:p>
                      <a:r>
                        <a:rPr lang="en-US" sz="2400" dirty="0" err="1"/>
                        <a:t>className</a:t>
                      </a:r>
                      <a:r>
                        <a:rPr lang="en-US" sz="2400" dirty="0"/>
                        <a:t> </a:t>
                      </a:r>
                    </a:p>
                  </a:txBody>
                  <a:tcPr marL="57807" marR="57807" marT="28903" marB="28903" anchor="ctr"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CSS classes of element </a:t>
                      </a:r>
                    </a:p>
                  </a:txBody>
                  <a:tcPr marL="57807" marR="57807" marT="28903" marB="28903" anchor="ctr"/>
                </a:tc>
                <a:tc>
                  <a:txBody>
                    <a:bodyPr/>
                    <a:lstStyle/>
                    <a:p>
                      <a:r>
                        <a:rPr lang="en-US" sz="2400"/>
                        <a:t>$("main").className is "foo bar" </a:t>
                      </a:r>
                    </a:p>
                  </a:txBody>
                  <a:tcPr marL="57807" marR="57807" marT="28903" marB="28903" anchor="ctr"/>
                </a:tc>
              </a:tr>
              <a:tr h="735724">
                <a:tc>
                  <a:txBody>
                    <a:bodyPr/>
                    <a:lstStyle/>
                    <a:p>
                      <a:r>
                        <a:rPr lang="en-US" sz="2400"/>
                        <a:t>innerHTML </a:t>
                      </a:r>
                    </a:p>
                  </a:txBody>
                  <a:tcPr marL="57807" marR="57807" marT="28903" marB="28903" anchor="ctr"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content inside element </a:t>
                      </a:r>
                    </a:p>
                  </a:txBody>
                  <a:tcPr marL="57807" marR="57807" marT="28903" marB="28903" anchor="ctr"/>
                </a:tc>
                <a:tc>
                  <a:txBody>
                    <a:bodyPr/>
                    <a:lstStyle/>
                    <a:p>
                      <a:r>
                        <a:rPr lang="en-US" sz="2400"/>
                        <a:t>$("main").innerHTML is "\n &lt;p&gt;Hello, &lt;em&gt;ve... </a:t>
                      </a:r>
                    </a:p>
                  </a:txBody>
                  <a:tcPr marL="57807" marR="57807" marT="28903" marB="28903" anchor="ctr"/>
                </a:tc>
              </a:tr>
              <a:tr h="735724">
                <a:tc>
                  <a:txBody>
                    <a:bodyPr/>
                    <a:lstStyle/>
                    <a:p>
                      <a:r>
                        <a:rPr lang="en-US" sz="2400"/>
                        <a:t>src </a:t>
                      </a:r>
                    </a:p>
                  </a:txBody>
                  <a:tcPr marL="57807" marR="57807" marT="28903" marB="28903" anchor="ctr"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URL target of an image </a:t>
                      </a:r>
                    </a:p>
                  </a:txBody>
                  <a:tcPr marL="57807" marR="57807" marT="28903" marB="28903" anchor="ctr"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$("icon").</a:t>
                      </a:r>
                      <a:r>
                        <a:rPr lang="en-US" sz="2400" dirty="0" err="1"/>
                        <a:t>src</a:t>
                      </a:r>
                      <a:r>
                        <a:rPr lang="en-US" sz="2400" dirty="0"/>
                        <a:t> is "</a:t>
                      </a:r>
                      <a:r>
                        <a:rPr lang="en-US" sz="2400" dirty="0" smtClean="0"/>
                        <a:t>images/potter.jpg</a:t>
                      </a:r>
                      <a:r>
                        <a:rPr lang="en-US" sz="2400" dirty="0"/>
                        <a:t>"</a:t>
                      </a:r>
                    </a:p>
                  </a:txBody>
                  <a:tcPr marL="57807" marR="57807" marT="28903" marB="28903" anchor="ctr"/>
                </a:tc>
              </a:tr>
            </a:tbl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5B8DF4E6-9BD2-4FD3-A77D-C741C85B0827}" type="slidenum">
              <a:rPr lang="en-US" smtClean="0"/>
              <a:t>6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609600" y="1600200"/>
            <a:ext cx="8153400" cy="1200329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&lt;div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id="main"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class="foo bar"&gt;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&lt;p&gt;Hello, I am &lt;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em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&gt;very&lt;/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em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&gt; happy to see you!&lt;/p&gt;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img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id="icon"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src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="images/potter.jpg" alt=“Potter" /&gt;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&lt;/div&gt;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	   	          			               </a:t>
            </a:r>
            <a:r>
              <a:rPr lang="en-US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HTML</a:t>
            </a:r>
          </a:p>
        </p:txBody>
      </p:sp>
    </p:spTree>
    <p:extLst>
      <p:ext uri="{BB962C8B-B14F-4D97-AF65-F5344CB8AC3E}">
        <p14:creationId xmlns:p14="http://schemas.microsoft.com/office/powerpoint/2010/main" val="11494990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DOM properties for form controls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695815955"/>
              </p:ext>
            </p:extLst>
          </p:nvPr>
        </p:nvGraphicFramePr>
        <p:xfrm>
          <a:off x="609600" y="2667000"/>
          <a:ext cx="8305800" cy="3661804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1447800"/>
                <a:gridCol w="3352800"/>
                <a:gridCol w="3505200"/>
              </a:tblGrid>
              <a:tr h="423565">
                <a:tc>
                  <a:txBody>
                    <a:bodyPr/>
                    <a:lstStyle/>
                    <a:p>
                      <a:r>
                        <a:rPr lang="en-US" sz="2400" b="1" dirty="0"/>
                        <a:t>Property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400" b="1" dirty="0"/>
                        <a:t>Description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400" b="1" dirty="0"/>
                        <a:t>Example </a:t>
                      </a:r>
                    </a:p>
                  </a:txBody>
                  <a:tcPr anchor="ctr"/>
                </a:tc>
              </a:tr>
              <a:tr h="420414">
                <a:tc>
                  <a:txBody>
                    <a:bodyPr/>
                    <a:lstStyle/>
                    <a:p>
                      <a:r>
                        <a:rPr lang="en-US" sz="2400"/>
                        <a:t>value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400"/>
                        <a:t>the text in an input control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400"/>
                        <a:t>$("sid").value could be "1234567" </a:t>
                      </a:r>
                    </a:p>
                  </a:txBody>
                  <a:tcPr anchor="ctr"/>
                </a:tc>
              </a:tr>
              <a:tr h="735724">
                <a:tc>
                  <a:txBody>
                    <a:bodyPr/>
                    <a:lstStyle/>
                    <a:p>
                      <a:r>
                        <a:rPr lang="en-US" sz="2400"/>
                        <a:t>checked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400"/>
                        <a:t>whether a box is checked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400"/>
                        <a:t>$("frosh").checked is true </a:t>
                      </a:r>
                    </a:p>
                  </a:txBody>
                  <a:tcPr anchor="ctr"/>
                </a:tc>
              </a:tr>
              <a:tr h="735724">
                <a:tc>
                  <a:txBody>
                    <a:bodyPr/>
                    <a:lstStyle/>
                    <a:p>
                      <a:r>
                        <a:rPr lang="en-US" sz="2400"/>
                        <a:t>disabled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400"/>
                        <a:t>whether a control is disabled (boolean)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400"/>
                        <a:t>$("frosh").disabled is false </a:t>
                      </a:r>
                    </a:p>
                  </a:txBody>
                  <a:tcPr anchor="ctr"/>
                </a:tc>
              </a:tr>
              <a:tr h="735724">
                <a:tc>
                  <a:txBody>
                    <a:bodyPr/>
                    <a:lstStyle/>
                    <a:p>
                      <a:r>
                        <a:rPr lang="en-US" sz="2400"/>
                        <a:t>readOnly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400"/>
                        <a:t>whether a text box is read-only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$("</a:t>
                      </a:r>
                      <a:r>
                        <a:rPr lang="en-US" sz="2400" dirty="0" err="1"/>
                        <a:t>sid</a:t>
                      </a:r>
                      <a:r>
                        <a:rPr lang="en-US" sz="2400" dirty="0"/>
                        <a:t>").</a:t>
                      </a:r>
                      <a:r>
                        <a:rPr lang="en-US" sz="2400" dirty="0" err="1"/>
                        <a:t>readOnly</a:t>
                      </a:r>
                      <a:r>
                        <a:rPr lang="en-US" sz="2400" dirty="0"/>
                        <a:t> is false</a:t>
                      </a: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5B8DF4E6-9BD2-4FD3-A77D-C741C85B0827}" type="slidenum">
              <a:rPr lang="en-US" smtClean="0"/>
              <a:t>7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609600" y="1600200"/>
            <a:ext cx="8153400" cy="92333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&lt;input id="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sid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" type="text" size="7"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maxlength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="7" /&gt;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&lt;input id="frosh" type="checkbox" checked="checked" /&gt; Freshman? 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        				               </a:t>
            </a:r>
            <a:r>
              <a:rPr lang="en-US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HTML</a:t>
            </a:r>
          </a:p>
        </p:txBody>
      </p:sp>
    </p:spTree>
    <p:extLst>
      <p:ext uri="{BB962C8B-B14F-4D97-AF65-F5344CB8AC3E}">
        <p14:creationId xmlns:p14="http://schemas.microsoft.com/office/powerpoint/2010/main" val="10160294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Abuse of </a:t>
            </a:r>
            <a:r>
              <a:rPr lang="en-US" dirty="0" err="1"/>
              <a:t>innerHTML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2819400"/>
            <a:ext cx="8153400" cy="2667000"/>
          </a:xfrm>
        </p:spPr>
        <p:txBody>
          <a:bodyPr/>
          <a:lstStyle/>
          <a:p>
            <a:r>
              <a:rPr lang="en-US" dirty="0" err="1"/>
              <a:t>innerHTML</a:t>
            </a:r>
            <a:r>
              <a:rPr lang="en-US" dirty="0"/>
              <a:t> can inject arbitrary HTML content into the page</a:t>
            </a:r>
          </a:p>
          <a:p>
            <a:r>
              <a:rPr lang="en-US" dirty="0"/>
              <a:t>however, this is prone to bugs and errors and is considered poor </a:t>
            </a:r>
            <a:r>
              <a:rPr lang="en-US" dirty="0" smtClean="0"/>
              <a:t>style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CS380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5B8DF4E6-9BD2-4FD3-A77D-C741C85B0827}" type="slidenum">
              <a:rPr lang="en-US" smtClean="0"/>
              <a:t>8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609600" y="1600200"/>
            <a:ext cx="8153400" cy="1200329"/>
          </a:xfrm>
          <a:prstGeom prst="rect">
            <a:avLst/>
          </a:prstGeom>
          <a:solidFill>
            <a:srgbClr val="F4F6A8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// bad style!</a:t>
            </a:r>
          </a:p>
          <a:p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paragraph =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document.getElementById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("welcome");</a:t>
            </a:r>
          </a:p>
          <a:p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paragraph.innerHTML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"&lt;p&gt;text and &lt;a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href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="page.html"&gt;link&lt;/a&gt;";</a:t>
            </a:r>
            <a:r>
              <a:rPr lang="en-US" b="1" dirty="0" smtClean="0">
                <a:latin typeface="Consolas" pitchFamily="49" charset="0"/>
                <a:cs typeface="Consolas" pitchFamily="49" charset="0"/>
              </a:rPr>
              <a:t>   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	          		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JS</a:t>
            </a:r>
          </a:p>
        </p:txBody>
      </p:sp>
    </p:spTree>
    <p:extLst>
      <p:ext uri="{BB962C8B-B14F-4D97-AF65-F5344CB8AC3E}">
        <p14:creationId xmlns:p14="http://schemas.microsoft.com/office/powerpoint/2010/main" val="4291046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Adjusting styles with the DOM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4343400"/>
            <a:ext cx="8153400" cy="2667000"/>
          </a:xfrm>
        </p:spPr>
        <p:txBody>
          <a:bodyPr/>
          <a:lstStyle/>
          <a:p>
            <a:r>
              <a:rPr lang="en-US" dirty="0"/>
              <a:t>contains same properties as in CSS, but with </a:t>
            </a:r>
            <a:r>
              <a:rPr lang="en-US" dirty="0" err="1"/>
              <a:t>camelCasedNames</a:t>
            </a:r>
            <a:endParaRPr lang="en-US" dirty="0"/>
          </a:p>
          <a:p>
            <a:pPr lvl="1"/>
            <a:r>
              <a:rPr lang="en-US" dirty="0"/>
              <a:t>examples: </a:t>
            </a:r>
            <a:r>
              <a:rPr lang="en-US" sz="2400" dirty="0" err="1">
                <a:latin typeface="Courier New" pitchFamily="49" charset="0"/>
                <a:cs typeface="Courier New" pitchFamily="49" charset="0"/>
              </a:rPr>
              <a:t>backgroundColor</a:t>
            </a:r>
            <a:r>
              <a:rPr lang="en-US" sz="2400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2400" dirty="0" err="1">
                <a:latin typeface="Courier New" pitchFamily="49" charset="0"/>
                <a:cs typeface="Courier New" pitchFamily="49" charset="0"/>
              </a:rPr>
              <a:t>borderLeftWidth</a:t>
            </a:r>
            <a:r>
              <a:rPr lang="en-US" sz="2400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2400" dirty="0" err="1">
                <a:latin typeface="Courier New" pitchFamily="49" charset="0"/>
                <a:cs typeface="Courier New" pitchFamily="49" charset="0"/>
              </a:rPr>
              <a:t>fontFamily</a:t>
            </a:r>
            <a:endParaRPr lang="en-US" sz="24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CS380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5B8DF4E6-9BD2-4FD3-A77D-C741C85B0827}" type="slidenum">
              <a:rPr lang="en-US" smtClean="0"/>
              <a:t>9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609600" y="1981200"/>
            <a:ext cx="8153400" cy="2308324"/>
          </a:xfrm>
          <a:prstGeom prst="rect">
            <a:avLst/>
          </a:prstGeom>
          <a:solidFill>
            <a:srgbClr val="F4F6A8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window.onload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= function() {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document.getElementById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("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clickme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").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onclick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changeColor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};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function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changeColor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() {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clickMe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document.getElementById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("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clickme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");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clickMe.style.color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= "red";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}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	          		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				   </a:t>
            </a:r>
            <a:r>
              <a:rPr lang="en-US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JS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09600" y="1524000"/>
            <a:ext cx="8153400" cy="36933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&lt;button id="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clickme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"&gt;Color Me&lt;/button&gt;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			</a:t>
            </a:r>
            <a:r>
              <a:rPr lang="en-US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HTML</a:t>
            </a:r>
          </a:p>
        </p:txBody>
      </p:sp>
    </p:spTree>
    <p:extLst>
      <p:ext uri="{BB962C8B-B14F-4D97-AF65-F5344CB8AC3E}">
        <p14:creationId xmlns:p14="http://schemas.microsoft.com/office/powerpoint/2010/main" val="1175070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me2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Theme2</Template>
  <TotalTime>1936</TotalTime>
  <Words>898</Words>
  <Application>Microsoft Office PowerPoint</Application>
  <PresentationFormat>On-screen Show (4:3)</PresentationFormat>
  <Paragraphs>197</Paragraphs>
  <Slides>16</Slides>
  <Notes>10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Theme2</vt:lpstr>
      <vt:lpstr>DOM and timers</vt:lpstr>
      <vt:lpstr>Problems with JavaScript</vt:lpstr>
      <vt:lpstr>Prototype framework</vt:lpstr>
      <vt:lpstr>The $ function</vt:lpstr>
      <vt:lpstr>DOM element objects</vt:lpstr>
      <vt:lpstr>DOM object properties</vt:lpstr>
      <vt:lpstr>DOM properties for form controls</vt:lpstr>
      <vt:lpstr>Abuse of innerHTML</vt:lpstr>
      <vt:lpstr>Adjusting styles with the DOM</vt:lpstr>
      <vt:lpstr>Common DOM styling errors</vt:lpstr>
      <vt:lpstr>Unobtrusive styling</vt:lpstr>
      <vt:lpstr>Timer events</vt:lpstr>
      <vt:lpstr>setTimeout example</vt:lpstr>
      <vt:lpstr>setInterval example</vt:lpstr>
      <vt:lpstr>Passing parameters to timers</vt:lpstr>
      <vt:lpstr>Common timer errors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Xenia Mountrouidou</dc:creator>
  <cp:lastModifiedBy>Administrator</cp:lastModifiedBy>
  <cp:revision>59</cp:revision>
  <dcterms:created xsi:type="dcterms:W3CDTF">2011-09-23T20:51:57Z</dcterms:created>
  <dcterms:modified xsi:type="dcterms:W3CDTF">2012-10-22T18:21:21Z</dcterms:modified>
</cp:coreProperties>
</file>