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66275-FC02-40E8-AC96-B68F1F124125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A673B-6D9E-4A04-9790-62429F944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2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 element on the page has a corresponding DOM object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access/modify the attributes of the DOM object with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objectName.attributeName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673B-6D9E-4A04-9790-62429F944A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47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673B-6D9E-4A04-9790-62429F944A6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84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forbid using </a:t>
            </a:r>
            <a:r>
              <a:rPr lang="en-US" dirty="0" err="1" smtClean="0"/>
              <a:t>innerHTML</a:t>
            </a:r>
            <a:r>
              <a:rPr lang="en-US" dirty="0" smtClean="0"/>
              <a:t> to inject HTML tags; inject plain text only</a:t>
            </a:r>
          </a:p>
          <a:p>
            <a:pPr lvl="1"/>
            <a:r>
              <a:rPr lang="en-US" dirty="0" smtClean="0"/>
              <a:t>(later, we'll see a better way to inject content with HTML tags in it)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673B-6D9E-4A04-9790-62429F944A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84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673B-6D9E-4A04-9790-62429F944A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84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673B-6D9E-4A04-9790-62429F944A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84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673B-6D9E-4A04-9790-62429F944A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84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673B-6D9E-4A04-9790-62429F944A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84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673B-6D9E-4A04-9790-62429F944A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84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673B-6D9E-4A04-9790-62429F944A6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84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673B-6D9E-4A04-9790-62429F944A6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84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1ED1410-B05C-4EBD-877B-6C88608F9AD0}" type="datetime1">
              <a:rPr lang="en-US" smtClean="0"/>
              <a:t>10/22/2012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8DF4E6-9BD2-4FD3-A77D-C741C85B08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AED4E6-D30B-4F4A-8961-130ED655170A}" type="datetime1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DF4E6-9BD2-4FD3-A77D-C741C85B08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5B25187B-40DE-4364-BAD2-13F8ECE95CC4}" type="datetime1">
              <a:rPr lang="en-US" smtClean="0"/>
              <a:t>10/22/2012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5B8DF4E6-9BD2-4FD3-A77D-C741C85B08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7B83EE-E92A-4C05-9660-7BCBB151BCA5}" type="datetime1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DF4E6-9BD2-4FD3-A77D-C741C85B08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73D0F9-6DE5-4B18-A628-594DC1F6BCC9}" type="datetime1">
              <a:rPr lang="en-US" smtClean="0"/>
              <a:t>10/22/2012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B8DF4E6-9BD2-4FD3-A77D-C741C85B08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F63FFF-251C-413E-BD18-99C85CF4B91C}" type="datetime1">
              <a:rPr lang="en-US" smtClean="0"/>
              <a:t>10/22/2012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5B8DF4E6-9BD2-4FD3-A77D-C741C85B08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6EB7B76-CC27-404A-BC2D-C4EC6DE3332D}" type="datetime1">
              <a:rPr lang="en-US" smtClean="0"/>
              <a:t>10/22/2012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5B8DF4E6-9BD2-4FD3-A77D-C741C85B08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591A6-2118-417A-B052-CE7BF3A6228B}" type="datetime1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DF4E6-9BD2-4FD3-A77D-C741C85B08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7A290E-D5F2-458C-AB0F-39BC3B630D22}" type="datetime1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8DF4E6-9BD2-4FD3-A77D-C741C85B08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6F0DDB-8F38-4B8B-A138-6A13D71C5546}" type="datetime1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DF4E6-9BD2-4FD3-A77D-C741C85B08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FAF35814-CFC2-43ED-B849-93A3F63DB299}" type="datetime1">
              <a:rPr lang="en-US" smtClean="0"/>
              <a:t>10/22/2012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5B8DF4E6-9BD2-4FD3-A77D-C741C85B08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12CE19CD-0FF3-40C9-BB5B-8B497D34544F}" type="datetime1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fld id="{5B8DF4E6-9BD2-4FD3-A77D-C741C85B08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htmldom/met_win_settimeout.as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htmldom/met_win_clearinterval.asp" TargetMode="External"/><Relationship Id="rId5" Type="http://schemas.openxmlformats.org/officeDocument/2006/relationships/hyperlink" Target="http://www.w3schools.com/htmldom/met_win_cleartimeout.asp" TargetMode="External"/><Relationship Id="rId4" Type="http://schemas.openxmlformats.org/officeDocument/2006/relationships/hyperlink" Target="http://www.w3schools.com/htmldom/met_win_setinterval.asp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 and timers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8DF4E6-9BD2-4FD3-A77D-C741C85B08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56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DOM styling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1219200"/>
          </a:xfrm>
        </p:spPr>
        <p:txBody>
          <a:bodyPr/>
          <a:lstStyle/>
          <a:p>
            <a:r>
              <a:rPr lang="en-US" dirty="0" smtClean="0"/>
              <a:t>forgetting </a:t>
            </a:r>
            <a:r>
              <a:rPr lang="en-US" dirty="0"/>
              <a:t>to write .style when setting </a:t>
            </a:r>
            <a:r>
              <a:rPr lang="en-US" dirty="0" smtClean="0"/>
              <a:t>styles: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8DF4E6-9BD2-4FD3-A77D-C741C85B0827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972270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clickMe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clickme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clickMe.color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 = "red";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clickMe.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style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.color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"red";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        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12648" y="27432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style properties are capitalized </a:t>
            </a:r>
            <a:r>
              <a:rPr lang="en-US" dirty="0" err="1"/>
              <a:t>likeThis</a:t>
            </a:r>
            <a:r>
              <a:rPr lang="en-US" dirty="0"/>
              <a:t>, not </a:t>
            </a:r>
            <a:r>
              <a:rPr lang="en-US" dirty="0" smtClean="0"/>
              <a:t>like-this: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3572470"/>
            <a:ext cx="8153400" cy="646331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clickMe.style.font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-size = "14pt";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clickMe.style.fontSize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"14pt";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        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42672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style properties must be set as strings, often with units at the </a:t>
            </a:r>
            <a:r>
              <a:rPr lang="en-US" dirty="0" smtClean="0"/>
              <a:t>end: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5172670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clickMe.style.width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 = 200;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clickMe.style.width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"200px";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clickMe.style.padding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"0.5em";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        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68254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Unobtrusive styling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8DF4E6-9BD2-4FD3-A77D-C741C85B0827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okayClick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this.style.color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 = "red";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this.className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"highlighted";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2971800"/>
            <a:ext cx="81534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.highlighted { color: red; 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35052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well-written JavaScript code should contain as little CSS as possible</a:t>
            </a:r>
          </a:p>
          <a:p>
            <a:r>
              <a:rPr lang="en-US" dirty="0"/>
              <a:t>use JS to set CSS classes/IDs on elements</a:t>
            </a:r>
          </a:p>
          <a:p>
            <a:r>
              <a:rPr lang="en-US" dirty="0"/>
              <a:t>define the styles of those classes/IDs in your CSS file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events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8DF4E6-9BD2-4FD3-A77D-C741C85B0827}" type="slidenum">
              <a:rPr lang="en-US" smtClean="0"/>
              <a:t>12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4495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both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setTimeout</a:t>
            </a:r>
            <a:r>
              <a:rPr lang="en-US" dirty="0"/>
              <a:t> and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setInterval</a:t>
            </a:r>
            <a:r>
              <a:rPr lang="en-US" dirty="0"/>
              <a:t> return an ID representing the timer</a:t>
            </a:r>
          </a:p>
          <a:p>
            <a:pPr lvl="1"/>
            <a:r>
              <a:rPr lang="en-US" dirty="0"/>
              <a:t>this ID can be passed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clearTimeout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/Interval </a:t>
            </a:r>
            <a:r>
              <a:rPr lang="en-US" dirty="0"/>
              <a:t>later to stop the timer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580342"/>
              </p:ext>
            </p:extLst>
          </p:nvPr>
        </p:nvGraphicFramePr>
        <p:xfrm>
          <a:off x="612775" y="1569720"/>
          <a:ext cx="8153400" cy="29260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method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hlinkClick r:id="rId3"/>
                        </a:rPr>
                        <a:t>setTimeout</a:t>
                      </a:r>
                      <a:r>
                        <a:rPr lang="en-US" sz="2400" dirty="0"/>
                        <a:t>(function, </a:t>
                      </a:r>
                      <a:r>
                        <a:rPr lang="en-US" sz="2400" dirty="0" err="1"/>
                        <a:t>delayMS</a:t>
                      </a:r>
                      <a:r>
                        <a:rPr lang="en-US" sz="2400" dirty="0"/>
                        <a:t>);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arranges to call given function after given delay in </a:t>
                      </a:r>
                      <a:r>
                        <a:rPr lang="en-US" sz="2400" dirty="0" err="1"/>
                        <a:t>ms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hlinkClick r:id="rId4"/>
                        </a:rPr>
                        <a:t>setInterval</a:t>
                      </a:r>
                      <a:r>
                        <a:rPr lang="en-US" sz="2400" dirty="0"/>
                        <a:t>(function, </a:t>
                      </a:r>
                      <a:r>
                        <a:rPr lang="en-US" sz="2400" dirty="0" err="1"/>
                        <a:t>delayMS</a:t>
                      </a:r>
                      <a:r>
                        <a:rPr lang="en-US" sz="2400" dirty="0"/>
                        <a:t>);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arranges to call function repeatedly every </a:t>
                      </a:r>
                      <a:r>
                        <a:rPr lang="en-US" sz="2400" dirty="0" err="1"/>
                        <a:t>delayMS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ms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hlinkClick r:id="rId5"/>
                        </a:rPr>
                        <a:t>clearTimeout</a:t>
                      </a:r>
                      <a:r>
                        <a:rPr lang="en-US" sz="2400"/>
                        <a:t>(timerID); </a:t>
                      </a:r>
                      <a:br>
                        <a:rPr lang="en-US" sz="2400"/>
                      </a:br>
                      <a:r>
                        <a:rPr lang="en-US" sz="2400">
                          <a:hlinkClick r:id="rId6"/>
                        </a:rPr>
                        <a:t>clearInterval</a:t>
                      </a:r>
                      <a:r>
                        <a:rPr lang="en-US" sz="2400"/>
                        <a:t>(timerID);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stops the given timer so it will not call its function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74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latin typeface="Courier New" pitchFamily="49" charset="0"/>
                <a:cs typeface="Courier New" pitchFamily="49" charset="0"/>
              </a:rPr>
              <a:t>setTimeout</a:t>
            </a:r>
            <a:r>
              <a:rPr lang="en-US" dirty="0"/>
              <a:t>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8DF4E6-9BD2-4FD3-A77D-C741C85B0827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997875"/>
            <a:ext cx="8153400" cy="2031325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delayMsg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setTimeout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booyah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5000);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$("output").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"Wait for it...";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booyah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 // called when the timer goes off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$("output").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"BOOYAH!";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        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868269"/>
            <a:ext cx="81534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&lt;button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delayMsg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();"&gt;Click me!&lt;/button&gt;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&lt;span id="output"&gt;&lt;/span&gt;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37088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setInterval</a:t>
            </a:r>
            <a:r>
              <a:rPr lang="en-US" sz="4000" dirty="0"/>
              <a:t> </a:t>
            </a:r>
            <a:r>
              <a:rPr lang="en-US" sz="4000" dirty="0" smtClean="0"/>
              <a:t>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8DF4E6-9BD2-4FD3-A77D-C741C85B0827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667000"/>
            <a:ext cx="8153400" cy="341632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timer = null; // stores ID of interval timer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delayMsg2()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(timer == null)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timer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setInterval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rudy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1000);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} else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clearInterval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(timer);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timer = null;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rudy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 // called each time the timer goes off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$("output").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+= " Rudy!";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868269"/>
            <a:ext cx="81534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&lt;button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delayMsg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();"&gt;Click me!&lt;/button&gt;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&lt;span id="output"&gt;&lt;/span&gt;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4641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parameters to timers</a:t>
            </a:r>
            <a:endParaRPr lang="en-US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8DF4E6-9BD2-4FD3-A77D-C741C85B0827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2031325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delayedMultiply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6 and 7 are passed to multiply when timer goes off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setTimeout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(multiply, 2000, 6, 7);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multiply(a, b)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alert(a * b);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3733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any parameters after the delay are eventually passed to the timer function</a:t>
            </a:r>
          </a:p>
          <a:p>
            <a:r>
              <a:rPr lang="en-US" dirty="0" smtClean="0"/>
              <a:t>why </a:t>
            </a:r>
            <a:r>
              <a:rPr lang="en-US" dirty="0"/>
              <a:t>not just write this?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297269"/>
            <a:ext cx="8153400" cy="646331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setTimeout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(multiply(6 * 7), 2000);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		  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420173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timer errors</a:t>
            </a:r>
            <a:endParaRPr lang="en-US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8DF4E6-9BD2-4FD3-A77D-C741C85B0827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1477328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setTimeout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booyah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(), 2000);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setTimeout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booyah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2000);</a:t>
            </a:r>
          </a:p>
          <a:p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setTimeout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(multiply(num1 * num2), 2000);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setTimeout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(multiply, 2000, num1, num2);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32004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does it actually do if you have the () ?</a:t>
            </a:r>
          </a:p>
          <a:p>
            <a:pPr lvl="1"/>
            <a:r>
              <a:rPr lang="en-US" dirty="0"/>
              <a:t>it calls the function immediately, rather than waiting the 2000ms!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34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JavaScript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JavaScript is a powerful language, but it has many flaws:</a:t>
            </a:r>
          </a:p>
          <a:p>
            <a:pPr lvl="1"/>
            <a:r>
              <a:rPr lang="en-US" dirty="0"/>
              <a:t>the DOM can be clunky to use</a:t>
            </a:r>
          </a:p>
          <a:p>
            <a:pPr lvl="1"/>
            <a:r>
              <a:rPr lang="en-US" dirty="0"/>
              <a:t>the same code doesn't always work the same way in every browser</a:t>
            </a:r>
          </a:p>
          <a:p>
            <a:pPr lvl="2"/>
            <a:r>
              <a:rPr lang="en-US" dirty="0"/>
              <a:t>code that works great in Firefox, Safari, ... will fail in IE and vice versa</a:t>
            </a:r>
          </a:p>
          <a:p>
            <a:pPr lvl="1"/>
            <a:r>
              <a:rPr lang="en-US" dirty="0"/>
              <a:t>many developers work around these problems with hacks (checking if browser is IE, etc.)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8DF4E6-9BD2-4FD3-A77D-C741C85B08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8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95600"/>
            <a:ext cx="8153400" cy="1828800"/>
          </a:xfrm>
        </p:spPr>
        <p:txBody>
          <a:bodyPr/>
          <a:lstStyle/>
          <a:p>
            <a:r>
              <a:rPr lang="en-US" dirty="0"/>
              <a:t>the Prototype JavaScript library adds many useful features to JavaScript:</a:t>
            </a:r>
          </a:p>
          <a:p>
            <a:pPr lvl="1"/>
            <a:r>
              <a:rPr lang="en-US" dirty="0"/>
              <a:t>many useful extensions to the DOM</a:t>
            </a:r>
          </a:p>
          <a:p>
            <a:pPr lvl="1"/>
            <a:r>
              <a:rPr lang="en-US" dirty="0"/>
              <a:t>added methods to String, Array, Date, Number, Object</a:t>
            </a:r>
          </a:p>
          <a:p>
            <a:pPr lvl="1"/>
            <a:r>
              <a:rPr lang="en-US" dirty="0"/>
              <a:t>improves event-driven programming</a:t>
            </a:r>
          </a:p>
          <a:p>
            <a:pPr lvl="1"/>
            <a:r>
              <a:rPr lang="en-US" dirty="0"/>
              <a:t>many cross-browser compatibility fixes</a:t>
            </a:r>
          </a:p>
          <a:p>
            <a:pPr lvl="1"/>
            <a:r>
              <a:rPr lang="en-US" dirty="0"/>
              <a:t>makes Ajax programming easier (seen later)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&lt;script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https://ajax.googleapis.com/ajax/libs/prototype/1.7.0.0/prototype.js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type="text/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"&gt;&lt;/script&gt;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	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8DF4E6-9BD2-4FD3-A77D-C741C85B08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57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$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1200"/>
            <a:ext cx="8153400" cy="2667000"/>
          </a:xfrm>
        </p:spPr>
        <p:txBody>
          <a:bodyPr/>
          <a:lstStyle/>
          <a:p>
            <a:r>
              <a:rPr lang="en-US" dirty="0"/>
              <a:t>returns the DOM object representing the element with the given id</a:t>
            </a:r>
          </a:p>
          <a:p>
            <a:r>
              <a:rPr lang="en-US" dirty="0"/>
              <a:t>short for </a:t>
            </a:r>
            <a:r>
              <a:rPr lang="en-US" dirty="0" err="1"/>
              <a:t>document.getElementById</a:t>
            </a:r>
            <a:r>
              <a:rPr lang="en-US" dirty="0"/>
              <a:t>("id")</a:t>
            </a:r>
          </a:p>
          <a:p>
            <a:r>
              <a:rPr lang="en-US" dirty="0"/>
              <a:t>often used to write more concise DOM code: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8DF4E6-9BD2-4FD3-A77D-C741C85B0827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369332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$("id")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 	          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431268"/>
            <a:ext cx="8153400" cy="646331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$("footer").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$("username").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value.toUpperCase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 	          				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7774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 element objects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8DF4E6-9BD2-4FD3-A77D-C741C85B0827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70866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820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object properties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96849780"/>
              </p:ext>
            </p:extLst>
          </p:nvPr>
        </p:nvGraphicFramePr>
        <p:xfrm>
          <a:off x="609600" y="3185690"/>
          <a:ext cx="8305800" cy="321511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52600"/>
                <a:gridCol w="3048000"/>
                <a:gridCol w="3505200"/>
              </a:tblGrid>
              <a:tr h="423565">
                <a:tc>
                  <a:txBody>
                    <a:bodyPr/>
                    <a:lstStyle/>
                    <a:p>
                      <a:r>
                        <a:rPr lang="en-US" sz="2400" b="1" dirty="0"/>
                        <a:t>Property </a:t>
                      </a:r>
                    </a:p>
                  </a:txBody>
                  <a:tcPr marL="57807" marR="57807" marT="28903" marB="28903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 </a:t>
                      </a:r>
                    </a:p>
                  </a:txBody>
                  <a:tcPr marL="57807" marR="57807" marT="28903" marB="28903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Example </a:t>
                      </a:r>
                    </a:p>
                  </a:txBody>
                  <a:tcPr marL="57807" marR="57807" marT="28903" marB="28903" anchor="ctr"/>
                </a:tc>
              </a:tr>
              <a:tr h="420414">
                <a:tc>
                  <a:txBody>
                    <a:bodyPr/>
                    <a:lstStyle/>
                    <a:p>
                      <a:r>
                        <a:rPr lang="en-US" sz="2400" dirty="0" err="1"/>
                        <a:t>tagName</a:t>
                      </a:r>
                      <a:r>
                        <a:rPr lang="en-US" sz="2400" dirty="0"/>
                        <a:t> </a:t>
                      </a:r>
                    </a:p>
                  </a:txBody>
                  <a:tcPr marL="57807" marR="57807" marT="28903" marB="28903"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element's HTML tag </a:t>
                      </a:r>
                    </a:p>
                  </a:txBody>
                  <a:tcPr marL="57807" marR="57807" marT="28903" marB="28903"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$("main").tagName is "DIV" </a:t>
                      </a:r>
                    </a:p>
                  </a:txBody>
                  <a:tcPr marL="57807" marR="57807" marT="28903" marB="28903" anchor="ctr"/>
                </a:tc>
              </a:tr>
              <a:tr h="735724">
                <a:tc>
                  <a:txBody>
                    <a:bodyPr/>
                    <a:lstStyle/>
                    <a:p>
                      <a:r>
                        <a:rPr lang="en-US" sz="2400" dirty="0" err="1"/>
                        <a:t>className</a:t>
                      </a:r>
                      <a:r>
                        <a:rPr lang="en-US" sz="2400" dirty="0"/>
                        <a:t> </a:t>
                      </a:r>
                    </a:p>
                  </a:txBody>
                  <a:tcPr marL="57807" marR="57807" marT="28903" marB="28903"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CSS classes of element </a:t>
                      </a:r>
                    </a:p>
                  </a:txBody>
                  <a:tcPr marL="57807" marR="57807" marT="28903" marB="28903"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$("main").className is "foo bar" </a:t>
                      </a:r>
                    </a:p>
                  </a:txBody>
                  <a:tcPr marL="57807" marR="57807" marT="28903" marB="28903" anchor="ctr"/>
                </a:tc>
              </a:tr>
              <a:tr h="735724">
                <a:tc>
                  <a:txBody>
                    <a:bodyPr/>
                    <a:lstStyle/>
                    <a:p>
                      <a:r>
                        <a:rPr lang="en-US" sz="2400"/>
                        <a:t>innerHTML </a:t>
                      </a:r>
                    </a:p>
                  </a:txBody>
                  <a:tcPr marL="57807" marR="57807" marT="28903" marB="28903"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content inside element </a:t>
                      </a:r>
                    </a:p>
                  </a:txBody>
                  <a:tcPr marL="57807" marR="57807" marT="28903" marB="28903"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$("main").innerHTML is "\n &lt;p&gt;Hello, &lt;em&gt;ve... </a:t>
                      </a:r>
                    </a:p>
                  </a:txBody>
                  <a:tcPr marL="57807" marR="57807" marT="28903" marB="28903" anchor="ctr"/>
                </a:tc>
              </a:tr>
              <a:tr h="735724">
                <a:tc>
                  <a:txBody>
                    <a:bodyPr/>
                    <a:lstStyle/>
                    <a:p>
                      <a:r>
                        <a:rPr lang="en-US" sz="2400"/>
                        <a:t>src </a:t>
                      </a:r>
                    </a:p>
                  </a:txBody>
                  <a:tcPr marL="57807" marR="57807" marT="28903" marB="28903"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URL target of an image </a:t>
                      </a:r>
                    </a:p>
                  </a:txBody>
                  <a:tcPr marL="57807" marR="57807" marT="28903" marB="28903"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$("icon").</a:t>
                      </a:r>
                      <a:r>
                        <a:rPr lang="en-US" sz="2400" dirty="0" err="1"/>
                        <a:t>src</a:t>
                      </a:r>
                      <a:r>
                        <a:rPr lang="en-US" sz="2400" dirty="0"/>
                        <a:t> is "</a:t>
                      </a:r>
                      <a:r>
                        <a:rPr lang="en-US" sz="2400" dirty="0" smtClean="0"/>
                        <a:t>images/potter.jpg</a:t>
                      </a:r>
                      <a:r>
                        <a:rPr lang="en-US" sz="2400" dirty="0"/>
                        <a:t>"</a:t>
                      </a:r>
                    </a:p>
                  </a:txBody>
                  <a:tcPr marL="57807" marR="57807" marT="28903" marB="28903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8DF4E6-9BD2-4FD3-A77D-C741C85B0827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&lt;div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id="main"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class="foo bar"&gt;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&lt;p&gt;Hello, I am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&gt;very&lt;/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happy to see you!&lt;/p&gt;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id="icon"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="images/potter.jpg" alt=“Potter"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&lt;/div&gt;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 	          			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1149499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DOM properties for form controls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95815955"/>
              </p:ext>
            </p:extLst>
          </p:nvPr>
        </p:nvGraphicFramePr>
        <p:xfrm>
          <a:off x="609600" y="2667000"/>
          <a:ext cx="8305800" cy="366180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47800"/>
                <a:gridCol w="3352800"/>
                <a:gridCol w="3505200"/>
              </a:tblGrid>
              <a:tr h="423565">
                <a:tc>
                  <a:txBody>
                    <a:bodyPr/>
                    <a:lstStyle/>
                    <a:p>
                      <a:r>
                        <a:rPr lang="en-US" sz="2400" b="1" dirty="0"/>
                        <a:t>Property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Example </a:t>
                      </a:r>
                    </a:p>
                  </a:txBody>
                  <a:tcPr anchor="ctr"/>
                </a:tc>
              </a:tr>
              <a:tr h="420414">
                <a:tc>
                  <a:txBody>
                    <a:bodyPr/>
                    <a:lstStyle/>
                    <a:p>
                      <a:r>
                        <a:rPr lang="en-US" sz="2400"/>
                        <a:t>value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the text in an input control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$("sid").value could be "1234567" </a:t>
                      </a:r>
                    </a:p>
                  </a:txBody>
                  <a:tcPr anchor="ctr"/>
                </a:tc>
              </a:tr>
              <a:tr h="735724">
                <a:tc>
                  <a:txBody>
                    <a:bodyPr/>
                    <a:lstStyle/>
                    <a:p>
                      <a:r>
                        <a:rPr lang="en-US" sz="2400"/>
                        <a:t>checked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whether a box is checked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$("frosh").checked is true </a:t>
                      </a:r>
                    </a:p>
                  </a:txBody>
                  <a:tcPr anchor="ctr"/>
                </a:tc>
              </a:tr>
              <a:tr h="735724">
                <a:tc>
                  <a:txBody>
                    <a:bodyPr/>
                    <a:lstStyle/>
                    <a:p>
                      <a:r>
                        <a:rPr lang="en-US" sz="2400"/>
                        <a:t>disabled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whether a control is disabled (boolean)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$("frosh").disabled is false </a:t>
                      </a:r>
                    </a:p>
                  </a:txBody>
                  <a:tcPr anchor="ctr"/>
                </a:tc>
              </a:tr>
              <a:tr h="735724">
                <a:tc>
                  <a:txBody>
                    <a:bodyPr/>
                    <a:lstStyle/>
                    <a:p>
                      <a:r>
                        <a:rPr lang="en-US" sz="2400"/>
                        <a:t>readOnly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whether a text box is read-only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$("</a:t>
                      </a:r>
                      <a:r>
                        <a:rPr lang="en-US" sz="2400" dirty="0" err="1"/>
                        <a:t>sid</a:t>
                      </a:r>
                      <a:r>
                        <a:rPr lang="en-US" sz="2400" dirty="0"/>
                        <a:t>").</a:t>
                      </a:r>
                      <a:r>
                        <a:rPr lang="en-US" sz="2400" dirty="0" err="1"/>
                        <a:t>readOnly</a:t>
                      </a:r>
                      <a:r>
                        <a:rPr lang="en-US" sz="2400" dirty="0"/>
                        <a:t> is false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8DF4E6-9BD2-4FD3-A77D-C741C85B0827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 id="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 type="text" size="7"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maxlength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="7"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 id="frosh" type="checkbox" checked="checked" /&gt; Freshman?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				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1016029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Abuse of </a:t>
            </a:r>
            <a:r>
              <a:rPr lang="en-US" dirty="0" err="1"/>
              <a:t>innerHTML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19400"/>
            <a:ext cx="8153400" cy="2667000"/>
          </a:xfrm>
        </p:spPr>
        <p:txBody>
          <a:bodyPr/>
          <a:lstStyle/>
          <a:p>
            <a:r>
              <a:rPr lang="en-US" dirty="0" err="1"/>
              <a:t>innerHTML</a:t>
            </a:r>
            <a:r>
              <a:rPr lang="en-US" dirty="0"/>
              <a:t> can inject arbitrary HTML content into the page</a:t>
            </a:r>
          </a:p>
          <a:p>
            <a:r>
              <a:rPr lang="en-US" dirty="0"/>
              <a:t>however, this is prone to bugs and errors and is considered poor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8DF4E6-9BD2-4FD3-A77D-C741C85B0827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bad style!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paragraph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("welcome");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paragraph.innerHTML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"&lt;p&gt;text and &lt;a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="page.html"&gt;link&lt;/a&gt;";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        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429104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Adjusting styles with the 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343400"/>
            <a:ext cx="8153400" cy="2667000"/>
          </a:xfrm>
        </p:spPr>
        <p:txBody>
          <a:bodyPr/>
          <a:lstStyle/>
          <a:p>
            <a:r>
              <a:rPr lang="en-US" dirty="0"/>
              <a:t>contains same properties as in CSS, but with </a:t>
            </a:r>
            <a:r>
              <a:rPr lang="en-US" dirty="0" err="1"/>
              <a:t>camelCasedNames</a:t>
            </a:r>
            <a:endParaRPr lang="en-US" dirty="0"/>
          </a:p>
          <a:p>
            <a:pPr lvl="1"/>
            <a:r>
              <a:rPr lang="en-US" dirty="0"/>
              <a:t>examples: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backgroundColor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borderLeftWidth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fontFamily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B8DF4E6-9BD2-4FD3-A77D-C741C85B0827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981200"/>
            <a:ext cx="8153400" cy="2308324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function()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clickme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changeColor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changeColor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clickMe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clickme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clickMe.style.color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"red";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        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524000"/>
            <a:ext cx="8153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&lt;button id="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clickme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"&gt;Color Me&lt;/button&gt;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117507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1936</TotalTime>
  <Words>898</Words>
  <Application>Microsoft Office PowerPoint</Application>
  <PresentationFormat>On-screen Show (4:3)</PresentationFormat>
  <Paragraphs>197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Theme2</vt:lpstr>
      <vt:lpstr>DOM and timers</vt:lpstr>
      <vt:lpstr>Problems with JavaScript</vt:lpstr>
      <vt:lpstr>Prototype framework</vt:lpstr>
      <vt:lpstr>The $ function</vt:lpstr>
      <vt:lpstr>DOM element objects</vt:lpstr>
      <vt:lpstr>DOM object properties</vt:lpstr>
      <vt:lpstr>DOM properties for form controls</vt:lpstr>
      <vt:lpstr>Abuse of innerHTML</vt:lpstr>
      <vt:lpstr>Adjusting styles with the DOM</vt:lpstr>
      <vt:lpstr>Common DOM styling errors</vt:lpstr>
      <vt:lpstr>Unobtrusive styling</vt:lpstr>
      <vt:lpstr>Timer events</vt:lpstr>
      <vt:lpstr>setTimeout example</vt:lpstr>
      <vt:lpstr>setInterval example</vt:lpstr>
      <vt:lpstr>Passing parameters to timers</vt:lpstr>
      <vt:lpstr>Common timer errors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Xenia Mountrouidou</dc:creator>
  <cp:lastModifiedBy>Administrator</cp:lastModifiedBy>
  <cp:revision>59</cp:revision>
  <dcterms:created xsi:type="dcterms:W3CDTF">2011-09-23T20:51:57Z</dcterms:created>
  <dcterms:modified xsi:type="dcterms:W3CDTF">2012-10-22T18:21:21Z</dcterms:modified>
</cp:coreProperties>
</file>