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1" r:id="rId21"/>
    <p:sldId id="282" r:id="rId22"/>
    <p:sldId id="276" r:id="rId23"/>
    <p:sldId id="278" r:id="rId24"/>
    <p:sldId id="283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A6C7"/>
    <a:srgbClr val="B591B2"/>
    <a:srgbClr val="AE6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4660"/>
  </p:normalViewPr>
  <p:slideViewPr>
    <p:cSldViewPr>
      <p:cViewPr varScale="1">
        <p:scale>
          <a:sx n="65" d="100"/>
          <a:sy n="65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74D02-DE36-42C5-AA5A-3BBCAFAC772E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6D783-408F-4FEA-A2B8-B64AAB5EA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32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Reset</a:t>
            </a:r>
            <a:r>
              <a:rPr lang="en-US" baseline="0" dirty="0" smtClean="0"/>
              <a:t> is not working here! Debug! test1.html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makes sense that the form's request method must be post (an entire file can't be put into a URL!)</a:t>
            </a:r>
          </a:p>
          <a:p>
            <a:r>
              <a:rPr lang="en-US" dirty="0" smtClean="0"/>
              <a:t>form's </a:t>
            </a:r>
            <a:r>
              <a:rPr lang="en-US" dirty="0" err="1" smtClean="0"/>
              <a:t>enctype</a:t>
            </a:r>
            <a:r>
              <a:rPr lang="en-US" dirty="0" smtClean="0"/>
              <a:t> (data encoding type) must be set to multipart/form-data or else the file will not arrive at the </a:t>
            </a:r>
            <a:r>
              <a:rPr lang="en-US" dirty="0" smtClean="0"/>
              <a:t>server</a:t>
            </a:r>
          </a:p>
          <a:p>
            <a:r>
              <a:rPr lang="en-US" sz="1100" dirty="0" smtClean="0"/>
              <a:t>The content type "multipart/form-data" should be used for submitting forms that contain files, non-ASCII data, and binary data.</a:t>
            </a:r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r>
              <a:rPr lang="en-US" baseline="0" dirty="0" smtClean="0"/>
              <a:t> file needs to </a:t>
            </a:r>
            <a:r>
              <a:rPr lang="en-US" baseline="0" smtClean="0"/>
              <a:t>be in </a:t>
            </a:r>
            <a:r>
              <a:rPr lang="en-US" smtClean="0"/>
              <a:t>C</a:t>
            </a:r>
            <a:r>
              <a:rPr lang="en-US" dirty="0" smtClean="0"/>
              <a:t>:\</a:t>
            </a:r>
            <a:r>
              <a:rPr lang="en-US" dirty="0" err="1" smtClean="0"/>
              <a:t>xampp</a:t>
            </a:r>
            <a:r>
              <a:rPr lang="en-US" dirty="0" smtClean="0"/>
              <a:t>\</a:t>
            </a:r>
            <a:r>
              <a:rPr lang="en-US" dirty="0" err="1" smtClean="0"/>
              <a:t>htdocs</a:t>
            </a:r>
            <a:r>
              <a:rPr lang="en-US" dirty="0" smtClean="0"/>
              <a:t>\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B5A-9644-416D-B4E5-5C7641FE162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81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B5A-9644-416D-B4E5-5C7641FE162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81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Reset</a:t>
            </a:r>
            <a:r>
              <a:rPr lang="en-US" baseline="0" dirty="0" smtClean="0"/>
              <a:t> is not working here! Debug! </a:t>
            </a:r>
            <a:r>
              <a:rPr lang="en-US" baseline="0" smtClean="0"/>
              <a:t>test1.html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had to create the directory C:\xampp\htdocs\Xenia to</a:t>
            </a:r>
            <a:r>
              <a:rPr lang="en-US" baseline="0" dirty="0" smtClean="0"/>
              <a:t> upload the file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Reset</a:t>
            </a:r>
            <a:r>
              <a:rPr lang="en-US" baseline="0" dirty="0" smtClean="0"/>
              <a:t> is not working here! Debug! </a:t>
            </a:r>
            <a:r>
              <a:rPr lang="en-US" baseline="0" smtClean="0"/>
              <a:t>test1.html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Reset</a:t>
            </a:r>
            <a:r>
              <a:rPr lang="en-US" baseline="0" dirty="0" smtClean="0"/>
              <a:t> is not working here! Debug! </a:t>
            </a:r>
            <a:r>
              <a:rPr lang="en-US" baseline="0" smtClean="0"/>
              <a:t>test1.html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Reset</a:t>
            </a:r>
            <a:r>
              <a:rPr lang="en-US" baseline="0" dirty="0" smtClean="0"/>
              <a:t> is not working here! Debug! </a:t>
            </a:r>
            <a:r>
              <a:rPr lang="en-US" baseline="0" smtClean="0"/>
              <a:t>test1.html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855196D-8DC3-4B9F-86C1-CB9EB43C1C1E}" type="datetime1">
              <a:rPr lang="en-US" smtClean="0"/>
              <a:t>9/26/2011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8A9D53-ED47-46FB-B911-D880C3ACD7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AD9978-4456-44B7-93E3-13CD92144375}" type="datetime1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A9D53-ED47-46FB-B911-D880C3ACD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829EF463-F1FC-464C-876C-952BE0E7EA7C}" type="datetime1">
              <a:rPr lang="en-US" smtClean="0"/>
              <a:t>9/26/2011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078A9D53-ED47-46FB-B911-D880C3ACD7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AC71A6-2245-4C84-B143-3C38894A1700}" type="datetime1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A9D53-ED47-46FB-B911-D880C3ACD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FDB84F-95A4-48A7-BBE8-6B20A4A7057C}" type="datetime1">
              <a:rPr lang="en-US" smtClean="0"/>
              <a:t>9/26/2011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78A9D53-ED47-46FB-B911-D880C3ACD7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B50C0E6-5D88-4DE0-8D95-F87954F9B1FA}" type="datetime1">
              <a:rPr lang="en-US" smtClean="0"/>
              <a:t>9/26/2011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078A9D53-ED47-46FB-B911-D880C3ACD7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565EA64-1C07-4F45-85A0-0C2B2B3D39D8}" type="datetime1">
              <a:rPr lang="en-US" smtClean="0"/>
              <a:t>9/26/2011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078A9D53-ED47-46FB-B911-D880C3ACD7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765E08-B451-43E4-A58A-492FCFF527EB}" type="datetime1">
              <a:rPr lang="en-US" smtClean="0"/>
              <a:t>9/26/2011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A9D53-ED47-46FB-B911-D880C3ACD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5534-C2F3-4EA7-A5C9-A1BD1B30D613}" type="datetime1">
              <a:rPr lang="en-US" smtClean="0"/>
              <a:t>9/26/2011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8A9D53-ED47-46FB-B911-D880C3ACD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BD79F1-5332-4346-A37B-10BB9A2D109A}" type="datetime1">
              <a:rPr lang="en-US" smtClean="0"/>
              <a:t>9/26/2011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A9D53-ED47-46FB-B911-D880C3ACD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EA7EF6EB-DB35-4523-A1D0-4D4C62D7D1CC}" type="datetime1">
              <a:rPr lang="en-US" smtClean="0"/>
              <a:t>9/26/2011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078A9D53-ED47-46FB-B911-D880C3ACD7C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E46BD6F5-1594-46F8-BFE5-0E7239AD0DE2}" type="datetime1">
              <a:rPr lang="en-US" smtClean="0"/>
              <a:t>9/26/2011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078A9D53-ED47-46FB-B911-D880C3ACD7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p.net/manual/en/reserved.variables.files.php" TargetMode="External"/><Relationship Id="rId3" Type="http://schemas.openxmlformats.org/officeDocument/2006/relationships/hyperlink" Target="http://www.php.net/manual/en/reserved.variables.request.php" TargetMode="External"/><Relationship Id="rId7" Type="http://schemas.openxmlformats.org/officeDocument/2006/relationships/hyperlink" Target="http://www.php.net/manual/en/reserved.variables.environment.php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p.net/manual/en/reserved.variables.server.php" TargetMode="External"/><Relationship Id="rId5" Type="http://schemas.openxmlformats.org/officeDocument/2006/relationships/hyperlink" Target="http://www.php.net/manual/en/reserved.variables.post.php" TargetMode="External"/><Relationship Id="rId10" Type="http://schemas.openxmlformats.org/officeDocument/2006/relationships/hyperlink" Target="http://www.php.net/manual/en/reserved.variables.cookies.php" TargetMode="External"/><Relationship Id="rId4" Type="http://schemas.openxmlformats.org/officeDocument/2006/relationships/hyperlink" Target="http://www.php.net/manual/en/reserved.variables.get.php" TargetMode="External"/><Relationship Id="rId9" Type="http://schemas.openxmlformats.org/officeDocument/2006/relationships/hyperlink" Target="http://www.php.net/manual/en/reserved.variables.session.php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forms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A9D53-ED47-46FB-B911-D880C3ACD7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0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URL-encoding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1219200"/>
          </a:xfrm>
        </p:spPr>
        <p:txBody>
          <a:bodyPr/>
          <a:lstStyle/>
          <a:p>
            <a:r>
              <a:rPr lang="en-US" dirty="0"/>
              <a:t>certain characters are not allowed in URL query parameters:</a:t>
            </a:r>
          </a:p>
          <a:p>
            <a:pPr lvl="1"/>
            <a:r>
              <a:rPr lang="en-US" dirty="0"/>
              <a:t>examples: " ", "/", "=", "&amp;"</a:t>
            </a:r>
          </a:p>
          <a:p>
            <a:r>
              <a:rPr lang="en-US" dirty="0"/>
              <a:t>when passing a parameter, it is URL-encoded </a:t>
            </a:r>
          </a:p>
          <a:p>
            <a:pPr lvl="1"/>
            <a:r>
              <a:rPr lang="en-US" dirty="0" smtClean="0"/>
              <a:t>“Xenia's </a:t>
            </a:r>
            <a:r>
              <a:rPr lang="en-US" dirty="0"/>
              <a:t>cool!?" → </a:t>
            </a:r>
            <a:r>
              <a:rPr lang="en-US" dirty="0" smtClean="0"/>
              <a:t>“Xenia%27s+cool%3F%21</a:t>
            </a:r>
            <a:r>
              <a:rPr lang="en-US" dirty="0"/>
              <a:t>"</a:t>
            </a:r>
          </a:p>
          <a:p>
            <a:r>
              <a:rPr lang="en-US" dirty="0"/>
              <a:t>you don't usually need to worry about this:</a:t>
            </a:r>
          </a:p>
          <a:p>
            <a:pPr lvl="1"/>
            <a:r>
              <a:rPr lang="en-US" dirty="0"/>
              <a:t>the browser automatically encodes parameters before sending them</a:t>
            </a:r>
          </a:p>
          <a:p>
            <a:pPr lvl="1"/>
            <a:r>
              <a:rPr lang="en-US" dirty="0"/>
              <a:t>the PHP $_REQUEST array automatically decodes </a:t>
            </a:r>
            <a:r>
              <a:rPr lang="en-US" dirty="0" smtClean="0"/>
              <a:t>them</a:t>
            </a:r>
          </a:p>
          <a:p>
            <a:pPr lvl="1"/>
            <a:r>
              <a:rPr lang="en-US" dirty="0" smtClean="0"/>
              <a:t>... but </a:t>
            </a:r>
            <a:r>
              <a:rPr lang="en-US" dirty="0"/>
              <a:t>occasionally the encoded version does pop up (e.g. in Firebug)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0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data to a web server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12192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hough </a:t>
            </a:r>
            <a:r>
              <a:rPr lang="en-US" dirty="0"/>
              <a:t>browsers mostly retrieve data, sometimes you want to submit data to a server</a:t>
            </a:r>
          </a:p>
          <a:p>
            <a:pPr lvl="1"/>
            <a:r>
              <a:rPr lang="en-US" dirty="0"/>
              <a:t>Hotmail: Send a message</a:t>
            </a:r>
          </a:p>
          <a:p>
            <a:pPr lvl="1"/>
            <a:r>
              <a:rPr lang="en-US" dirty="0"/>
              <a:t>Flickr: Upload a photo</a:t>
            </a:r>
          </a:p>
          <a:p>
            <a:pPr lvl="1"/>
            <a:r>
              <a:rPr lang="en-US" dirty="0"/>
              <a:t>Google Calendar: Create an appointment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data is sent in HTTP requests to the server</a:t>
            </a:r>
          </a:p>
          <a:p>
            <a:pPr lvl="1"/>
            <a:r>
              <a:rPr lang="en-US" dirty="0"/>
              <a:t>with HTML forms</a:t>
            </a:r>
          </a:p>
          <a:p>
            <a:pPr lvl="1"/>
            <a:r>
              <a:rPr lang="en-US" dirty="0"/>
              <a:t>with </a:t>
            </a:r>
            <a:r>
              <a:rPr lang="en-US" b="1" dirty="0"/>
              <a:t>Ajax</a:t>
            </a:r>
            <a:r>
              <a:rPr lang="en-US" dirty="0"/>
              <a:t> (seen later)</a:t>
            </a:r>
          </a:p>
          <a:p>
            <a:r>
              <a:rPr lang="en-US" dirty="0"/>
              <a:t>the data is placed into the request as </a:t>
            </a:r>
            <a:r>
              <a:rPr lang="en-US" dirty="0" smtClean="0"/>
              <a:t>parameters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dirty="0"/>
              <a:t> vs.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dirty="0"/>
              <a:t> requests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121920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dirty="0"/>
              <a:t> : asks a server for a page or data</a:t>
            </a:r>
          </a:p>
          <a:p>
            <a:pPr lvl="1"/>
            <a:r>
              <a:rPr lang="en-US" dirty="0"/>
              <a:t>if the request has parameters, they are sent in the URL as a query string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dirty="0"/>
              <a:t> : submits data to a web server and retrieves the server's response</a:t>
            </a:r>
          </a:p>
          <a:p>
            <a:pPr lvl="1"/>
            <a:r>
              <a:rPr lang="en-US" dirty="0"/>
              <a:t>if the request has parameters, they are embedded in the request's HTTP packet, </a:t>
            </a:r>
            <a:r>
              <a:rPr lang="en-US" dirty="0" smtClean="0"/>
              <a:t>not the 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dirty="0"/>
              <a:t> vs.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dirty="0"/>
              <a:t> requests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1219200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submitting data, 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dirty="0"/>
              <a:t> request is more appropriate than 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GET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dirty="0"/>
              <a:t> requests embed their parameters in their URLs</a:t>
            </a:r>
          </a:p>
          <a:p>
            <a:pPr lvl="1"/>
            <a:r>
              <a:rPr lang="en-US" dirty="0"/>
              <a:t>URLs are limited in length (~ 1024 characters)</a:t>
            </a:r>
          </a:p>
          <a:p>
            <a:pPr lvl="1"/>
            <a:r>
              <a:rPr lang="en-US" dirty="0"/>
              <a:t>URLs cannot contain special characters without encoding</a:t>
            </a:r>
          </a:p>
          <a:p>
            <a:pPr lvl="1"/>
            <a:r>
              <a:rPr lang="en-US" dirty="0"/>
              <a:t>private data in a URL can be seen or modified by users</a:t>
            </a:r>
            <a:endParaRPr lang="en-US" sz="2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7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dirty="0"/>
              <a:t> example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&lt;form action="http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://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localhost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/app.php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 method="post"&gt;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&lt;div&gt;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Name: &lt;input type="text" name="name" /&gt;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Food: &lt;input type="text" name="meal" /&gt;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&lt;label&gt;Meat? &lt;input type="checkbox" name="meat" /&gt;&lt;/label&gt;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&lt;input type="submit"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&lt;div&gt;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&lt;/form&gt;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95802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or POST?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657600"/>
            <a:ext cx="8153400" cy="1219200"/>
          </a:xfrm>
        </p:spPr>
        <p:txBody>
          <a:bodyPr/>
          <a:lstStyle/>
          <a:p>
            <a:r>
              <a:rPr lang="en-US" dirty="0"/>
              <a:t>some PHP pages process both GET and POST requests</a:t>
            </a:r>
          </a:p>
          <a:p>
            <a:r>
              <a:rPr lang="en-US" dirty="0"/>
              <a:t>to find out which kind of request we are currently </a:t>
            </a:r>
            <a:r>
              <a:rPr lang="en-US" dirty="0" smtClean="0"/>
              <a:t>processing, look </a:t>
            </a:r>
            <a:r>
              <a:rPr lang="en-US" dirty="0"/>
              <a:t>at the global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$_SERVER </a:t>
            </a:r>
            <a:r>
              <a:rPr lang="en-US" dirty="0"/>
              <a:t>array's "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REQUEST_METHOD</a:t>
            </a:r>
            <a:r>
              <a:rPr lang="en-US" dirty="0"/>
              <a:t>" element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031325"/>
          </a:xfrm>
          <a:prstGeom prst="rect">
            <a:avLst/>
          </a:prstGeom>
          <a:solidFill>
            <a:srgbClr val="CAA6C7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($_SERVER["REQUEST_METHOD"]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== "GET")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# process a GET request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($_SERVER["REQUEST_METHOD"]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== "POST")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# process a POST request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42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Uploading files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429000"/>
            <a:ext cx="8153400" cy="1219200"/>
          </a:xfrm>
        </p:spPr>
        <p:txBody>
          <a:bodyPr/>
          <a:lstStyle/>
          <a:p>
            <a:r>
              <a:rPr lang="en-US" dirty="0"/>
              <a:t>add a file upload to your form as an input tag with type of file</a:t>
            </a:r>
          </a:p>
          <a:p>
            <a:r>
              <a:rPr lang="en-US" dirty="0"/>
              <a:t>must also set the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enctype</a:t>
            </a:r>
            <a:r>
              <a:rPr lang="en-US" dirty="0"/>
              <a:t> attribute of the </a:t>
            </a:r>
            <a:r>
              <a:rPr lang="en-US" dirty="0" smtClean="0"/>
              <a:t>form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80103" y="1542932"/>
            <a:ext cx="8153400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&lt;form action="http://webster.cs.washington.edu/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params.php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method="post"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enctype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="multipart/form-data"&gt;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Upload an image as your avatar: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&lt;input type="file" name="avatar"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&lt;input type="submit"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&lt;/form&gt;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74877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form data in PHP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A9D53-ED47-46FB-B911-D880C3ACD7C5}" type="slidenum">
              <a:rPr lang="en-US" smtClean="0"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7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</a:t>
            </a:r>
            <a:r>
              <a:rPr lang="en-US" dirty="0" err="1"/>
              <a:t>Superglobal</a:t>
            </a:r>
            <a:r>
              <a:rPr lang="en-US" dirty="0"/>
              <a:t>" arrays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876800"/>
            <a:ext cx="8153400" cy="1219200"/>
          </a:xfrm>
        </p:spPr>
        <p:txBody>
          <a:bodyPr/>
          <a:lstStyle/>
          <a:p>
            <a:r>
              <a:rPr lang="en-US" dirty="0"/>
              <a:t>PHP </a:t>
            </a:r>
            <a:r>
              <a:rPr lang="en-US" dirty="0" err="1"/>
              <a:t>superglobal</a:t>
            </a:r>
            <a:r>
              <a:rPr lang="en-US" dirty="0"/>
              <a:t> arrays contain information about the current request, server, </a:t>
            </a:r>
            <a:r>
              <a:rPr lang="en-US"/>
              <a:t>etc</a:t>
            </a:r>
            <a:r>
              <a:rPr lang="en-US" smtClean="0"/>
              <a:t>.</a:t>
            </a:r>
            <a:endParaRPr lang="en-US" dirty="0"/>
          </a:p>
          <a:p>
            <a:r>
              <a:rPr lang="en-US" dirty="0"/>
              <a:t>These are special kinds of arrays called associative arrays.</a:t>
            </a:r>
            <a:endParaRPr lang="en-US" sz="2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883910"/>
              </p:ext>
            </p:extLst>
          </p:nvPr>
        </p:nvGraphicFramePr>
        <p:xfrm>
          <a:off x="612775" y="1600200"/>
          <a:ext cx="8153400" cy="32918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Array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Description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3"/>
                        </a:rPr>
                        <a:t>$_REQUEST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parameters passed to any type of request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4"/>
                        </a:rPr>
                        <a:t>$_GET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>
                          <a:hlinkClick r:id="rId5"/>
                        </a:rPr>
                        <a:t>$_POST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parameters passed to GET and POST requests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6"/>
                        </a:rPr>
                        <a:t>$_SERVER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>
                          <a:hlinkClick r:id="rId7"/>
                        </a:rPr>
                        <a:t>$_ENV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information about the web server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hlinkClick r:id="rId8"/>
                        </a:rPr>
                        <a:t>$_FILES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files uploaded with the web request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9"/>
                        </a:rPr>
                        <a:t>$_SESSION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>
                          <a:hlinkClick r:id="rId10"/>
                        </a:rPr>
                        <a:t>$_COOKIE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"cookies" used to identify the user (seen later)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8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ssociative arrays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429000"/>
            <a:ext cx="8153400" cy="1219200"/>
          </a:xfrm>
        </p:spPr>
        <p:txBody>
          <a:bodyPr/>
          <a:lstStyle/>
          <a:p>
            <a:r>
              <a:rPr lang="en-US" dirty="0"/>
              <a:t>associative array (a.k.a. map, dictionary, hash table) : uses non-integer indexes</a:t>
            </a:r>
          </a:p>
          <a:p>
            <a:r>
              <a:rPr lang="en-US" dirty="0"/>
              <a:t>associates a particular index "key" with a value</a:t>
            </a:r>
          </a:p>
          <a:p>
            <a:pPr lvl="1"/>
            <a:r>
              <a:rPr lang="en-US" dirty="0"/>
              <a:t>key </a:t>
            </a:r>
            <a:r>
              <a:rPr lang="en-US" dirty="0" smtClean="0"/>
              <a:t>“xenia" </a:t>
            </a:r>
            <a:r>
              <a:rPr lang="en-US" dirty="0"/>
              <a:t>maps to value "206-685-2181</a:t>
            </a:r>
            <a:r>
              <a:rPr lang="en-US" dirty="0" smtClean="0"/>
              <a:t>"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524000"/>
            <a:ext cx="8153400" cy="1754326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blackbook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array();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blackbook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[“xenia”]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"206-685-2181";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blackbook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anne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”]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"206-685-9138";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“Xenia's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number is " . $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blackbook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[“xenia"]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 ".\n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";						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   PHP</a:t>
            </a:r>
          </a:p>
        </p:txBody>
      </p:sp>
    </p:spTree>
    <p:extLst>
      <p:ext uri="{BB962C8B-B14F-4D97-AF65-F5344CB8AC3E}">
        <p14:creationId xmlns:p14="http://schemas.microsoft.com/office/powerpoint/2010/main" val="239659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Reset 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5181600"/>
            <a:ext cx="8153400" cy="1219200"/>
          </a:xfrm>
        </p:spPr>
        <p:txBody>
          <a:bodyPr/>
          <a:lstStyle/>
          <a:p>
            <a:r>
              <a:rPr lang="en-US" dirty="0" smtClean="0"/>
              <a:t>specify </a:t>
            </a:r>
            <a:r>
              <a:rPr lang="en-US" dirty="0"/>
              <a:t>custom text on the button by setting its value attribute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Name: &lt;input type="text" name="name" /&gt;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Food: &lt;input type="text" name="meal" value="pizza" /&gt;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&lt;label&gt;Meat? &lt;input type="checkbox" name="meat" /&gt;&lt;/label&gt;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type="reset" /&gt;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52800"/>
            <a:ext cx="7305836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788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r>
              <a:rPr lang="en-US" smtClean="0"/>
              <a:t>: exponents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962400"/>
            <a:ext cx="8153400" cy="1219200"/>
          </a:xfrm>
        </p:spPr>
        <p:txBody>
          <a:bodyPr/>
          <a:lstStyle/>
          <a:p>
            <a:r>
              <a:rPr lang="en-US" sz="2800" dirty="0" smtClean="0"/>
              <a:t>What </a:t>
            </a:r>
            <a:r>
              <a:rPr lang="en-US" sz="2800" dirty="0"/>
              <a:t>should we </a:t>
            </a:r>
            <a:r>
              <a:rPr lang="en-US" sz="2800" dirty="0" smtClean="0"/>
              <a:t>do to run this with </a:t>
            </a:r>
            <a:r>
              <a:rPr lang="en-US" sz="2800" dirty="0" err="1" smtClean="0"/>
              <a:t>xampp</a:t>
            </a:r>
            <a:r>
              <a:rPr lang="en-US" sz="2800" dirty="0" smtClean="0"/>
              <a:t>?</a:t>
            </a:r>
            <a:endParaRPr lang="en-US" sz="28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031325"/>
          </a:xfrm>
          <a:prstGeom prst="rect">
            <a:avLst/>
          </a:prstGeom>
          <a:solidFill>
            <a:srgbClr val="DDC1DB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php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base = $_REQUEST["base"];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$_REQUEST["exponent"];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result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($base, $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?&gt;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&lt;?= $base ?&gt; ^ &lt;?= $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?&gt; = &lt;?= $result ?&gt;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   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4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Print all parameters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962400"/>
            <a:ext cx="8153400" cy="1219200"/>
          </a:xfrm>
        </p:spPr>
        <p:txBody>
          <a:bodyPr/>
          <a:lstStyle/>
          <a:p>
            <a:r>
              <a:rPr lang="en-US" sz="2800" dirty="0" smtClean="0"/>
              <a:t>What </a:t>
            </a:r>
            <a:r>
              <a:rPr lang="en-US" sz="2800" dirty="0"/>
              <a:t>should we </a:t>
            </a:r>
            <a:r>
              <a:rPr lang="en-US" sz="2800" dirty="0" smtClean="0"/>
              <a:t>do to run this with </a:t>
            </a:r>
            <a:r>
              <a:rPr lang="en-US" sz="2800" dirty="0" err="1" smtClean="0"/>
              <a:t>xampp</a:t>
            </a:r>
            <a:r>
              <a:rPr lang="en-US" sz="2800" dirty="0" smtClean="0"/>
              <a:t>?</a:t>
            </a:r>
            <a:endParaRPr lang="en-US" sz="28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031325"/>
          </a:xfrm>
          <a:prstGeom prst="rect">
            <a:avLst/>
          </a:prstGeom>
          <a:solidFill>
            <a:srgbClr val="DDC1DB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php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($_REQUEST as $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=&gt; $value)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?&gt;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&lt;p&gt;Parameter &lt;?= $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?&gt; has value &lt;?= $value ?&gt;&lt;/p&gt;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&lt;?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php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?&gt;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0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an uploaded file in PHP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1219200"/>
          </a:xfrm>
        </p:spPr>
        <p:txBody>
          <a:bodyPr/>
          <a:lstStyle/>
          <a:p>
            <a:r>
              <a:rPr lang="en-US" dirty="0"/>
              <a:t>uploaded files are placed into global array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$_FILES</a:t>
            </a:r>
            <a:r>
              <a:rPr lang="en-US" dirty="0"/>
              <a:t>, not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$_REQUEST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each element of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$_FILES </a:t>
            </a:r>
            <a:r>
              <a:rPr lang="en-US" dirty="0"/>
              <a:t>is itself an associative array, containing: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 smtClean="0"/>
              <a:t>: </a:t>
            </a:r>
            <a:r>
              <a:rPr lang="en-US" dirty="0"/>
              <a:t>the local filename that the user uploaded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dirty="0" smtClean="0"/>
              <a:t>: </a:t>
            </a:r>
            <a:r>
              <a:rPr lang="en-US" dirty="0"/>
              <a:t>the MIME type of data that was uploaded, such as image/jpeg</a:t>
            </a:r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/>
              <a:t> : file's size in bytes</a:t>
            </a:r>
          </a:p>
          <a:p>
            <a:pPr lvl="1"/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tmp_name</a:t>
            </a:r>
            <a:r>
              <a:rPr lang="en-US" dirty="0"/>
              <a:t> : a filename where PHP has temporarily saved the uploaded file</a:t>
            </a:r>
          </a:p>
          <a:p>
            <a:pPr lvl="2"/>
            <a:r>
              <a:rPr lang="en-US" dirty="0"/>
              <a:t>to permanently store the file, move it from this location into some other </a:t>
            </a: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3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Uploading files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514600"/>
            <a:ext cx="8153400" cy="1219200"/>
          </a:xfrm>
        </p:spPr>
        <p:txBody>
          <a:bodyPr/>
          <a:lstStyle/>
          <a:p>
            <a:r>
              <a:rPr lang="en-US" dirty="0"/>
              <a:t>example: if you upload </a:t>
            </a:r>
            <a:r>
              <a:rPr lang="en-US" dirty="0" smtClean="0"/>
              <a:t>tobby.jpg </a:t>
            </a:r>
            <a:r>
              <a:rPr lang="en-US" dirty="0"/>
              <a:t>as a parameter named avatar,</a:t>
            </a:r>
          </a:p>
          <a:p>
            <a:pPr lvl="1"/>
            <a:r>
              <a:rPr lang="en-US" dirty="0"/>
              <a:t>$_FILES["avatar"]["name"] will be </a:t>
            </a:r>
            <a:r>
              <a:rPr lang="en-US" dirty="0" smtClean="0"/>
              <a:t>“tobby.jpg</a:t>
            </a:r>
            <a:r>
              <a:rPr lang="en-US" dirty="0"/>
              <a:t>"</a:t>
            </a:r>
          </a:p>
          <a:p>
            <a:pPr lvl="1"/>
            <a:r>
              <a:rPr lang="en-US" dirty="0"/>
              <a:t>$_FILES["avatar"]["type"] will be "image/jpeg"</a:t>
            </a:r>
          </a:p>
          <a:p>
            <a:pPr lvl="1"/>
            <a:r>
              <a:rPr lang="en-US" dirty="0"/>
              <a:t>$_FILES["avatar"]["</a:t>
            </a:r>
            <a:r>
              <a:rPr lang="en-US" dirty="0" err="1"/>
              <a:t>tmp_name</a:t>
            </a:r>
            <a:r>
              <a:rPr lang="en-US" dirty="0"/>
              <a:t>"] will be something like "/</a:t>
            </a:r>
            <a:r>
              <a:rPr lang="en-US" dirty="0" err="1" smtClean="0"/>
              <a:t>var</a:t>
            </a:r>
            <a:r>
              <a:rPr lang="en-US" dirty="0" smtClean="0"/>
              <a:t>/</a:t>
            </a:r>
            <a:r>
              <a:rPr lang="en-US" dirty="0" err="1" smtClean="0"/>
              <a:t>tmp</a:t>
            </a:r>
            <a:r>
              <a:rPr lang="en-US" dirty="0" smtClean="0"/>
              <a:t>/phpZtR4TI</a:t>
            </a:r>
            <a:r>
              <a:rPr lang="en-US" dirty="0"/>
              <a:t>"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80103" y="1542932"/>
            <a:ext cx="81534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&lt;input type="file" name="avatar" /&gt;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       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105624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8A9D53-ED47-46FB-B911-D880C3ACD7C5}" type="slidenum">
              <a:rPr lang="en-US" smtClean="0"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80103" y="9100"/>
            <a:ext cx="8153400" cy="70480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Array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[file1] =&gt; Array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(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[name] =&gt; MyFile.txt (comes from the browser, so treat as tainted)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[type] =&gt; text/plain  (not sure where it gets this from - assume the browser, so treat as tainted)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tmp_name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 =&gt; 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/php1h4j1o (could be anywhere on your system, depending on your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config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settings, but the user has no control, so this isn't tainted)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[error] =&gt; UPLOAD_ERR_OK  (= 0)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[size] =&gt; 123   (the size in bytes)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[file2] =&gt; Array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(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[name] =&gt; MyFile.jpg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[type] =&gt; image/jpeg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tmp_name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 =&gt; 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/php6hst32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[error] =&gt; UPLOAD_ERR_OK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[size] =&gt; 98174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)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77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rocessing uploaded file example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962400"/>
            <a:ext cx="8153400" cy="1219200"/>
          </a:xfrm>
        </p:spPr>
        <p:txBody>
          <a:bodyPr/>
          <a:lstStyle/>
          <a:p>
            <a:r>
              <a:rPr lang="en-US" dirty="0"/>
              <a:t>functions for dealing with uploaded files:</a:t>
            </a:r>
          </a:p>
          <a:p>
            <a:pPr lvl="1"/>
            <a:r>
              <a:rPr lang="en-US" dirty="0" err="1" smtClean="0"/>
              <a:t>is_uploaded_file</a:t>
            </a:r>
            <a:r>
              <a:rPr lang="en-US" dirty="0" smtClean="0"/>
              <a:t>(filename)</a:t>
            </a:r>
            <a:br>
              <a:rPr lang="en-US" dirty="0" smtClean="0"/>
            </a:br>
            <a:r>
              <a:rPr lang="en-US" dirty="0" smtClean="0"/>
              <a:t>returns </a:t>
            </a:r>
            <a:r>
              <a:rPr lang="en-US" dirty="0"/>
              <a:t>TRUE if the given filename was uploaded by the user</a:t>
            </a:r>
          </a:p>
          <a:p>
            <a:pPr lvl="1"/>
            <a:r>
              <a:rPr lang="en-US" dirty="0" err="1"/>
              <a:t>move_uploaded_file</a:t>
            </a:r>
            <a:r>
              <a:rPr lang="en-US" dirty="0"/>
              <a:t>(from, </a:t>
            </a:r>
            <a:r>
              <a:rPr lang="en-US" dirty="0" smtClean="0"/>
              <a:t>to)</a:t>
            </a:r>
            <a:br>
              <a:rPr lang="en-US" dirty="0" smtClean="0"/>
            </a:br>
            <a:r>
              <a:rPr lang="en-US" dirty="0" smtClean="0"/>
              <a:t>moves </a:t>
            </a:r>
            <a:r>
              <a:rPr lang="en-US" dirty="0"/>
              <a:t>from a temporary file location to a more permanent file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529477"/>
            <a:ext cx="8153400" cy="2585323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$username = $_REQUEST["username"];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is_uploaded_file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($_FILES["avatar"]["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tmp_name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"])) {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move_uploaded_file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($_FILES["avatar"]["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tmp_name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"], "$username/avatar.jpg");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print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"Saved uploaded file as $username/avatar.jpg\n";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 else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print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"Error: required file not uploaded";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   PHP</a:t>
            </a:r>
          </a:p>
        </p:txBody>
      </p:sp>
    </p:spTree>
    <p:extLst>
      <p:ext uri="{BB962C8B-B14F-4D97-AF65-F5344CB8AC3E}">
        <p14:creationId xmlns:p14="http://schemas.microsoft.com/office/powerpoint/2010/main" val="220407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Including files: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n-US" dirty="0"/>
              <a:t>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667000"/>
            <a:ext cx="8153400" cy="1219200"/>
          </a:xfrm>
        </p:spPr>
        <p:txBody>
          <a:bodyPr/>
          <a:lstStyle/>
          <a:p>
            <a:r>
              <a:rPr lang="en-US" dirty="0"/>
              <a:t>inserts the entire contents of the given file into the PHP script's output page</a:t>
            </a:r>
          </a:p>
          <a:p>
            <a:r>
              <a:rPr lang="en-US" dirty="0"/>
              <a:t>encourages modularity</a:t>
            </a:r>
          </a:p>
          <a:p>
            <a:r>
              <a:rPr lang="en-US" dirty="0"/>
              <a:t>useful for defining reused functions needed by multiple pages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529477"/>
            <a:ext cx="8153400" cy="646331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include("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header.php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");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   								PHP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Grouping input: </a:t>
            </a:r>
            <a:r>
              <a:rPr lang="en-US" sz="3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fieldset</a:t>
            </a:r>
            <a:r>
              <a:rPr lang="en-US" sz="3600" dirty="0">
                <a:latin typeface="Courier New" pitchFamily="49" charset="0"/>
                <a:cs typeface="Courier New" pitchFamily="49" charset="0"/>
              </a:rPr>
              <a:t>&gt;, &lt;legend&gt;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5181600"/>
            <a:ext cx="8153400" cy="1219200"/>
          </a:xfrm>
        </p:spPr>
        <p:txBody>
          <a:bodyPr/>
          <a:lstStyle/>
          <a:p>
            <a:r>
              <a:rPr lang="en-US" dirty="0" err="1"/>
              <a:t>fieldset</a:t>
            </a:r>
            <a:r>
              <a:rPr lang="en-US" dirty="0"/>
              <a:t> groups related input fields, adds a border; legend supplies a caption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fieldset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&lt;legend&gt;Credit cards:&lt;/legend&gt;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&lt;input type="radio" name="cc" value="visa" 	checked="checked" /&gt; Visa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&lt;input type="radio" name="cc" value="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mastercard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 /&gt; 	MasterCard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&lt;input type="radio" name="cc" value="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amex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 /&gt; 	American Express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fieldset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289725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UI control errors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1219200"/>
          </a:xfrm>
        </p:spPr>
        <p:txBody>
          <a:bodyPr/>
          <a:lstStyle/>
          <a:p>
            <a:r>
              <a:rPr lang="en-US" dirty="0"/>
              <a:t>“I changed the form's HTML code ... but when I refresh, the page doesn't update</a:t>
            </a:r>
            <a:r>
              <a:rPr lang="en-US" dirty="0" smtClean="0"/>
              <a:t>!”</a:t>
            </a:r>
          </a:p>
          <a:p>
            <a:r>
              <a:rPr lang="en-US" dirty="0" smtClean="0"/>
              <a:t>By </a:t>
            </a:r>
            <a:r>
              <a:rPr lang="en-US" dirty="0"/>
              <a:t>default, when you refresh a page, it leaves the previous values in all form controls</a:t>
            </a:r>
          </a:p>
          <a:p>
            <a:pPr lvl="1"/>
            <a:r>
              <a:rPr lang="en-US" dirty="0"/>
              <a:t>it does this in case you were filling out a long form and needed to refresh/return to it</a:t>
            </a:r>
          </a:p>
          <a:p>
            <a:pPr lvl="1"/>
            <a:r>
              <a:rPr lang="en-US" dirty="0"/>
              <a:t>if you want it to clear out all UI controls' state and values, you must do a full refresh</a:t>
            </a:r>
          </a:p>
          <a:p>
            <a:pPr lvl="2"/>
            <a:r>
              <a:rPr lang="en-US" dirty="0"/>
              <a:t>Firefox: Shift-Ctrl-R</a:t>
            </a:r>
          </a:p>
          <a:p>
            <a:pPr lvl="2"/>
            <a:r>
              <a:rPr lang="en-US" dirty="0"/>
              <a:t>Mac: Shift-Command-R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0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Styling form controls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581400"/>
            <a:ext cx="8153400" cy="1219200"/>
          </a:xfrm>
        </p:spPr>
        <p:txBody>
          <a:bodyPr/>
          <a:lstStyle/>
          <a:p>
            <a:r>
              <a:rPr lang="en-US" dirty="0"/>
              <a:t>attribute selector: matches only elements that have a particular attribute value</a:t>
            </a:r>
          </a:p>
          <a:p>
            <a:r>
              <a:rPr lang="en-US" dirty="0"/>
              <a:t>useful for controls because many share the same element (input)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19071"/>
            <a:ext cx="8153400" cy="1200329"/>
          </a:xfrm>
          <a:prstGeom prst="rect">
            <a:avLst/>
          </a:prstGeom>
          <a:solidFill>
            <a:srgbClr val="B591B2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input[type="text"]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background-color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yellow;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font-weight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bold;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13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input parameters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581400"/>
            <a:ext cx="8153400" cy="1219200"/>
          </a:xfrm>
        </p:spPr>
        <p:txBody>
          <a:bodyPr/>
          <a:lstStyle/>
          <a:p>
            <a:r>
              <a:rPr lang="en-US" dirty="0"/>
              <a:t>an invisible parameter that is still passed to the server when form is submitted</a:t>
            </a:r>
          </a:p>
          <a:p>
            <a:r>
              <a:rPr lang="en-US" dirty="0"/>
              <a:t>useful for passing on additional state that isn't modified by the user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type="text" name="username" /&gt; Name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type="text" name="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 /&gt; SID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&lt;input type="hidden" name="school" value="UW" /&gt;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&lt;input type="hidden" name="year" value="2048" /&gt;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397981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A9D53-ED47-46FB-B911-D880C3ACD7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7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submitting data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343400"/>
            <a:ext cx="8153400" cy="12192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form may look correct, but when you submit it...</a:t>
            </a:r>
          </a:p>
          <a:p>
            <a:r>
              <a:rPr lang="en-US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[cc] =&gt; on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[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startrek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] =&gt; Jean-Luc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Picard</a:t>
            </a:r>
          </a:p>
          <a:p>
            <a:r>
              <a:rPr lang="en-US" sz="2800" dirty="0" smtClean="0">
                <a:cs typeface="Courier New" pitchFamily="49" charset="0"/>
              </a:rPr>
              <a:t>How can we resolve this conflict?</a:t>
            </a:r>
            <a:endParaRPr lang="en-US" sz="2800" dirty="0"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8623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&lt;form action="http://localhost/test1.php" method="get"&gt;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label&gt;&lt;input type="radio" name="cc" /&gt; Visa&lt;/label&gt;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&lt;label&gt;&lt;input type="radio" name="cc" /&gt; MasterCard&lt;/label&gt;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Favorite Star Trek captain: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&lt;select name="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startrek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&lt;option&gt;James T. Kirk&lt;/option&gt;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&lt;option&gt;Jean-Luc Picard&lt;/option&gt;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&lt;/select&gt;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&lt;/form&gt;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236544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 attribute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267200"/>
            <a:ext cx="8153400" cy="1219200"/>
          </a:xfrm>
        </p:spPr>
        <p:txBody>
          <a:bodyPr/>
          <a:lstStyle/>
          <a:p>
            <a:r>
              <a:rPr lang="en-US" dirty="0"/>
              <a:t>value attribute sets what will be submitted if a control is </a:t>
            </a:r>
            <a:r>
              <a:rPr lang="en-US" dirty="0" smtClean="0"/>
              <a:t>selected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[cc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] =&gt;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visa,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startrek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] =&gt;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picard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8623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&lt;label&gt;&lt;input type="radio" name="cc"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value="visa"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/&gt; Visa&lt;/label&gt;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&lt;label&gt;&lt;input type="radio" name="cc"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value="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mastercard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 MasterCard&lt;/label&gt;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Favorite Star Trek captain: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&lt;select name="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startrek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&lt;option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value="kirk"&gt;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James T. Kirk&lt;/option&gt;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&lt;option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value="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picard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Jean-Luc Picard&lt;/option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&lt;input type="submit" value="submit" /&gt;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&lt;/select&gt;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5066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8941</TotalTime>
  <Words>1667</Words>
  <Application>Microsoft Office PowerPoint</Application>
  <PresentationFormat>On-screen Show (4:3)</PresentationFormat>
  <Paragraphs>290</Paragraphs>
  <Slides>26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Theme2</vt:lpstr>
      <vt:lpstr>More forms </vt:lpstr>
      <vt:lpstr>Reset Buttons</vt:lpstr>
      <vt:lpstr>Grouping input: &lt;fieldset&gt;, &lt;legend&gt;</vt:lpstr>
      <vt:lpstr>Common UI control errors</vt:lpstr>
      <vt:lpstr>Styling form controls</vt:lpstr>
      <vt:lpstr>Hidden input parameters</vt:lpstr>
      <vt:lpstr>Submitting data</vt:lpstr>
      <vt:lpstr>Problems with submitting data</vt:lpstr>
      <vt:lpstr>The value attribute</vt:lpstr>
      <vt:lpstr>URL-encoding</vt:lpstr>
      <vt:lpstr>Submitting data to a web server</vt:lpstr>
      <vt:lpstr>HTTP GET vs. POST requests</vt:lpstr>
      <vt:lpstr>HTTP GET vs. POST requests</vt:lpstr>
      <vt:lpstr>Form POST example</vt:lpstr>
      <vt:lpstr>GET or POST?</vt:lpstr>
      <vt:lpstr>Uploading files</vt:lpstr>
      <vt:lpstr>Processing form data in PHP</vt:lpstr>
      <vt:lpstr>"Superglobal" arrays</vt:lpstr>
      <vt:lpstr>Associative arrays</vt:lpstr>
      <vt:lpstr>Example: exponents</vt:lpstr>
      <vt:lpstr>Example: Print all parameters</vt:lpstr>
      <vt:lpstr>Processing an uploaded file in PHP</vt:lpstr>
      <vt:lpstr>Uploading files</vt:lpstr>
      <vt:lpstr>PowerPoint Presentation</vt:lpstr>
      <vt:lpstr>Processing uploaded file example</vt:lpstr>
      <vt:lpstr>Including files: include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Xenia Mountrouidou</dc:creator>
  <cp:lastModifiedBy>Xenia Mountrouidou</cp:lastModifiedBy>
  <cp:revision>63</cp:revision>
  <dcterms:created xsi:type="dcterms:W3CDTF">2011-08-26T21:30:42Z</dcterms:created>
  <dcterms:modified xsi:type="dcterms:W3CDTF">2011-09-26T20:18:11Z</dcterms:modified>
</cp:coreProperties>
</file>