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C1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77921-A76E-45EA-AE3A-90B49392AFAC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62B5A-9644-416D-B4E5-5C7641FE1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7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above, parameter username has value xenia, and </a:t>
            </a:r>
            <a:r>
              <a:rPr lang="en-US" sz="2400" dirty="0" err="1" smtClean="0"/>
              <a:t>sid</a:t>
            </a:r>
            <a:r>
              <a:rPr lang="en-US" sz="2400" dirty="0" smtClean="0"/>
              <a:t> has value 1234567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05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8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8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JavaScript can be used to create</a:t>
            </a:r>
          </a:p>
          <a:p>
            <a:r>
              <a:rPr lang="en-US" dirty="0" smtClean="0"/>
              <a:t>interactive controls (seen later)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97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one page may contain many forms if so desired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30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Password means characters will not appear in screen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59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Play with the box,</a:t>
            </a:r>
            <a:r>
              <a:rPr lang="en-US" baseline="0" dirty="0" smtClean="0"/>
              <a:t> add more lines, can you add more lines?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8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8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8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8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62B5A-9644-416D-B4E5-5C7641FE162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8719456-FADE-4161-B140-DEBA592B1DEE}" type="datetime1">
              <a:rPr lang="en-US" smtClean="0"/>
              <a:t>9/26/2011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AE8EF-C940-4E83-B651-9E5D75C81F21}" type="datetime1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74ECC95E-00C0-4F8B-BF6F-F7723CAA9EAD}" type="datetime1">
              <a:rPr lang="en-US" smtClean="0"/>
              <a:t>9/26/2011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40BABE-1FE5-40EE-959A-811255119616}" type="datetime1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81201E-4855-4901-9ACE-137B1D5B5B5A}" type="datetime1">
              <a:rPr lang="en-US" smtClean="0"/>
              <a:t>9/26/2011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C9BB324-D4E8-4276-A69E-53B1D682DA25}" type="datetime1">
              <a:rPr lang="en-US" smtClean="0"/>
              <a:t>9/26/2011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414F83F-0FD7-4A6D-8806-1018051BE1D3}" type="datetime1">
              <a:rPr lang="en-US" smtClean="0"/>
              <a:t>9/26/2011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431AFC-4460-41B2-9426-97722DFC35ED}" type="datetime1">
              <a:rPr lang="en-US" smtClean="0"/>
              <a:t>9/26/2011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6DD1-DAF7-4E35-A49D-DC39760742E5}" type="datetime1">
              <a:rPr lang="en-US" smtClean="0"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4B3FA6-130F-4249-B938-D7754E9E595D}" type="datetime1">
              <a:rPr lang="en-US" smtClean="0"/>
              <a:t>9/26/2011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B0D8F20A-1681-4E46-A812-CA12547FB4D5}" type="datetime1">
              <a:rPr lang="en-US" smtClean="0"/>
              <a:t>9/26/2011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59A9F025-C5F7-46F8-B4AF-D2679052B1F7}" type="datetime1">
              <a:rPr lang="en-US" smtClean="0"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603ECA90-4926-4DCC-A018-BD0D4372A3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Basics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3ECA90-4926-4DCC-A018-BD0D4372A3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21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fields: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&lt;input&gt;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/>
              <a:t>input attributes: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disabled, maxlength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readonly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size, value</a:t>
            </a: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800" dirty="0"/>
              <a:t> attribute controls onscreen width of text field</a:t>
            </a:r>
          </a:p>
          <a:p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maxlength</a:t>
            </a:r>
            <a:r>
              <a:rPr lang="en-US" sz="2800" dirty="0"/>
              <a:t> limits how many characters user is able to type into field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type="text"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size="10"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="8"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NetID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type="password"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size="16" /&gt; Password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type="submit" value="Log In" /&gt;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19400"/>
            <a:ext cx="4876800" cy="1195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6002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</a:t>
            </a:r>
            <a:r>
              <a:rPr lang="en-US" dirty="0" smtClean="0"/>
              <a:t>boxes</a:t>
            </a:r>
            <a:r>
              <a:rPr lang="en-US" dirty="0"/>
              <a:t>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textarea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/>
              <a:t>initial text is placed inside </a:t>
            </a:r>
            <a:r>
              <a:rPr lang="en-US" sz="2800" dirty="0" err="1"/>
              <a:t>textarea</a:t>
            </a:r>
            <a:r>
              <a:rPr lang="en-US" sz="2800" dirty="0"/>
              <a:t> tag (optional)</a:t>
            </a:r>
          </a:p>
          <a:p>
            <a:r>
              <a:rPr lang="en-US" sz="2800" dirty="0"/>
              <a:t>required rows and cols attributes specify height/width in characters</a:t>
            </a:r>
          </a:p>
          <a:p>
            <a:r>
              <a:rPr lang="en-US" sz="2800" dirty="0"/>
              <a:t>optional </a:t>
            </a:r>
            <a:r>
              <a:rPr lang="en-US" sz="2800" dirty="0" smtClean="0"/>
              <a:t>read only </a:t>
            </a:r>
            <a:r>
              <a:rPr lang="en-US" sz="2800" dirty="0"/>
              <a:t>attribute means text cannot be modified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textarea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rows="4" cols="20"&gt;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Type your comments here.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textarea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        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25315"/>
            <a:ext cx="8153400" cy="1313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639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boxes</a:t>
            </a:r>
            <a:r>
              <a:rPr lang="en-US" dirty="0"/>
              <a:t>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/>
              <a:t>none, 1, or many checkboxes can be checked at same </a:t>
            </a:r>
            <a:r>
              <a:rPr lang="en-US" sz="2800" dirty="0" smtClean="0"/>
              <a:t>time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&lt;input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type="checkbox"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name="lettuce" /&gt; Lettuce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&lt;input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type="checkbox"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name="tomato"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checked="checked"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/&gt; Tomato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&lt;input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type="checkbox"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name="pickles" /&gt; Pickles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07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buttons: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/>
              <a:t>grouped by name attribute (only one can be checked at a time)</a:t>
            </a:r>
          </a:p>
          <a:p>
            <a:r>
              <a:rPr lang="en-US" sz="2800" dirty="0"/>
              <a:t>must specify a value for each one or else it will be sent as value 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&lt;input type="radio"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name="cc"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value="visa" checked="checked" /&gt; Visa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&lt;input type="radio"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name="cc"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value="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mastercard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/&gt; MasterCard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&lt;input type="radio"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name="cc"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value="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amex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/&gt; American Express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      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29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labels: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&lt;label&gt;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/>
              <a:t>associates nearby text with control, so you can click text to activate control</a:t>
            </a:r>
          </a:p>
          <a:p>
            <a:r>
              <a:rPr lang="en-US" sz="2800" dirty="0"/>
              <a:t>can be used with checkboxes or radio buttons</a:t>
            </a:r>
          </a:p>
          <a:p>
            <a:r>
              <a:rPr lang="en-US" sz="2800" i="1" dirty="0"/>
              <a:t>label element can be targeted by CSS style rules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&lt;label&gt;&lt;input type="radio" name="cc" value="visa" checked="checked" /&gt; Visa&lt;/label&gt;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&lt;label&gt;&lt;input type="radio" name="cc" value="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mastercard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/&gt; MasterCard&lt;/label&gt;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&lt;label&gt;&lt;input type="radio" name="cc" value="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amex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/&gt; American Express&lt;/label&gt;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      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58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 down lists: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&lt;select&gt;, &lt;option&gt;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/>
              <a:t>option element represents each choice</a:t>
            </a:r>
          </a:p>
          <a:p>
            <a:r>
              <a:rPr lang="en-US" sz="2800" dirty="0"/>
              <a:t>select optional attributes: disabled, multiple, size</a:t>
            </a:r>
          </a:p>
          <a:p>
            <a:r>
              <a:rPr lang="en-US" sz="2800" dirty="0"/>
              <a:t>optional selected attribute sets which one is initially chosen</a:t>
            </a:r>
            <a:endParaRPr lang="en-US" sz="28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&lt;select name="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favoritecharacter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option&gt;Frodo&lt;/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option&gt;Bilbo&lt;/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&lt;option selected="selected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"&gt;Gandalf&lt;/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Galandriel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&lt;/select&gt;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     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95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&lt;select&gt; </a:t>
            </a:r>
            <a:r>
              <a:rPr lang="en-US" dirty="0" smtClean="0">
                <a:cs typeface="Courier New" pitchFamily="49" charset="0"/>
              </a:rPr>
              <a:t>for lists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/>
              <a:t>optional multiple attribute allows selecting multiple items with shift- or ctrl-click</a:t>
            </a:r>
          </a:p>
          <a:p>
            <a:r>
              <a:rPr lang="en-US" sz="2800" dirty="0"/>
              <a:t>must declare parameter's </a:t>
            </a:r>
            <a:r>
              <a:rPr lang="en-US" sz="2800" i="1" dirty="0"/>
              <a:t>name with [] </a:t>
            </a:r>
            <a:r>
              <a:rPr lang="en-US" sz="2800" dirty="0"/>
              <a:t>if you allow multiple selections</a:t>
            </a:r>
          </a:p>
          <a:p>
            <a:r>
              <a:rPr lang="en-US" sz="2800" dirty="0"/>
              <a:t>option tags can be set to be initially selected</a:t>
            </a:r>
            <a:endParaRPr lang="en-US" sz="28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&lt;select name="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favoritecharacter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[]" size="3" multiple="multiple"&gt;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option&gt;Frodo&lt;/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option&gt;Bilbo&lt;/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option&gt;Gandalf&lt;/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Galandriel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&lt;option selected="selected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"&gt;Aragorn&lt;/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&lt;/select&gt;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     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3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groups: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optgroup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5486400"/>
            <a:ext cx="8153400" cy="1219200"/>
          </a:xfrm>
        </p:spPr>
        <p:txBody>
          <a:bodyPr/>
          <a:lstStyle/>
          <a:p>
            <a:r>
              <a:rPr lang="en-US" sz="2800" dirty="0" smtClean="0"/>
              <a:t>What </a:t>
            </a:r>
            <a:r>
              <a:rPr lang="en-US" sz="2800" dirty="0"/>
              <a:t>should we do if we don't like the bold italic?</a:t>
            </a:r>
            <a:endParaRPr lang="en-US" sz="28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36933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&lt;select name="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favoritecharacter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optgroup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label="Major Characters"&gt;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option&gt;Frodo&lt;/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option&gt;Sam&lt;/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option&gt;Gandalf&lt;/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option&gt;Aragorn&lt;/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optgroup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optgroup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label="Minor Characters"&gt;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Galandriel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option&gt;Bilbo&lt;/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optgroup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&lt;/select&gt;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     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7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Data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interesting web pages revolve around data</a:t>
            </a:r>
          </a:p>
          <a:p>
            <a:pPr lvl="1"/>
            <a:r>
              <a:rPr lang="en-US" dirty="0"/>
              <a:t>examples: Google, IMDB, </a:t>
            </a:r>
            <a:r>
              <a:rPr lang="en-US" dirty="0" err="1"/>
              <a:t>Digg</a:t>
            </a:r>
            <a:r>
              <a:rPr lang="en-US" dirty="0"/>
              <a:t>, Facebook, YouTube, Rotten Tomatoes</a:t>
            </a:r>
          </a:p>
          <a:p>
            <a:pPr lvl="1"/>
            <a:r>
              <a:rPr lang="en-US" dirty="0"/>
              <a:t>can take many formats: text, HTML, XML, multimedia</a:t>
            </a:r>
          </a:p>
          <a:p>
            <a:r>
              <a:rPr lang="en-US" dirty="0"/>
              <a:t>M</a:t>
            </a:r>
            <a:r>
              <a:rPr lang="en-US" dirty="0" smtClean="0"/>
              <a:t>any </a:t>
            </a:r>
            <a:r>
              <a:rPr lang="en-US" dirty="0"/>
              <a:t>of them allow us to access their data</a:t>
            </a:r>
          </a:p>
          <a:p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even allow us to </a:t>
            </a:r>
            <a:r>
              <a:rPr lang="en-US" i="1" dirty="0"/>
              <a:t>submit our own new data</a:t>
            </a:r>
          </a:p>
          <a:p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server-side web programs accept parameters that guide their execution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3ECA90-4926-4DCC-A018-BD0D4372A3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62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Reading/writing an entire file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2819400"/>
            <a:ext cx="8153400" cy="1066800"/>
          </a:xfrm>
        </p:spPr>
        <p:txBody>
          <a:bodyPr/>
          <a:lstStyle/>
          <a:p>
            <a:r>
              <a:rPr lang="en-US" sz="2800" b="1" dirty="0"/>
              <a:t>query string</a:t>
            </a:r>
            <a:r>
              <a:rPr lang="en-US" sz="2800" dirty="0"/>
              <a:t>: a set of parameters passed from a browser to a web server</a:t>
            </a:r>
          </a:p>
          <a:p>
            <a:pPr lvl="1"/>
            <a:r>
              <a:rPr lang="en-US" sz="2400" dirty="0"/>
              <a:t>o</a:t>
            </a:r>
            <a:r>
              <a:rPr lang="en-US" sz="2400" dirty="0" smtClean="0"/>
              <a:t>ften </a:t>
            </a:r>
            <a:r>
              <a:rPr lang="en-US" sz="2400" dirty="0"/>
              <a:t>passed by placing name/value pairs at the end of a URL</a:t>
            </a:r>
          </a:p>
          <a:p>
            <a:r>
              <a:rPr lang="en-US" sz="2800" dirty="0" smtClean="0"/>
              <a:t>PHP </a:t>
            </a:r>
            <a:r>
              <a:rPr lang="en-US" sz="2800" dirty="0"/>
              <a:t>code on the server can examine and utilize the value of parameters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76400"/>
            <a:ext cx="815340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URL?name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value&amp;name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=value...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	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2098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http://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example.com/student_login.php?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username=xenia&amp;sid=1234567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7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9" y="1600200"/>
            <a:ext cx="3730752" cy="4495800"/>
          </a:xfrm>
        </p:spPr>
        <p:txBody>
          <a:bodyPr/>
          <a:lstStyle/>
          <a:p>
            <a:r>
              <a:rPr lang="en-US" b="1" dirty="0"/>
              <a:t>form</a:t>
            </a:r>
            <a:r>
              <a:rPr lang="en-US" dirty="0"/>
              <a:t>: a group of UI controls that </a:t>
            </a:r>
            <a:r>
              <a:rPr lang="en-US" dirty="0" smtClean="0"/>
              <a:t>accepts information </a:t>
            </a:r>
            <a:r>
              <a:rPr lang="en-US" dirty="0"/>
              <a:t>from the user and sends </a:t>
            </a:r>
            <a:r>
              <a:rPr lang="en-US" dirty="0" smtClean="0"/>
              <a:t>the information </a:t>
            </a:r>
            <a:r>
              <a:rPr lang="en-US" dirty="0"/>
              <a:t>to a web server</a:t>
            </a:r>
          </a:p>
          <a:p>
            <a:r>
              <a:rPr lang="en-US" dirty="0"/>
              <a:t>the information is sent to the server as </a:t>
            </a:r>
            <a:r>
              <a:rPr lang="en-US" dirty="0" smtClean="0"/>
              <a:t>a query string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3ECA90-4926-4DCC-A018-BD0D4372A3D4}" type="slidenum">
              <a:rPr lang="en-US" smtClean="0"/>
              <a:t>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24001"/>
            <a:ext cx="504886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98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form: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&lt;form&gt;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200400"/>
            <a:ext cx="8153400" cy="1219200"/>
          </a:xfrm>
        </p:spPr>
        <p:txBody>
          <a:bodyPr/>
          <a:lstStyle/>
          <a:p>
            <a:r>
              <a:rPr lang="en-US" dirty="0"/>
              <a:t>required action attribute gives the URL of the page that will process this form's data</a:t>
            </a:r>
          </a:p>
          <a:p>
            <a:r>
              <a:rPr lang="en-US" dirty="0"/>
              <a:t>when form has been filled out and </a:t>
            </a:r>
            <a:r>
              <a:rPr lang="en-US" b="1" dirty="0"/>
              <a:t>submitted</a:t>
            </a:r>
            <a:r>
              <a:rPr lang="en-US" dirty="0"/>
              <a:t>, its data will be sent to the action's </a:t>
            </a:r>
            <a:r>
              <a:rPr lang="en-US" dirty="0" smtClean="0"/>
              <a:t>URL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&lt;form action="destination URL"&gt;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form controls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&lt;/form&gt;                                                        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52234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876800"/>
            <a:ext cx="8153400" cy="1219200"/>
          </a:xfrm>
        </p:spPr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rap </a:t>
            </a:r>
            <a:r>
              <a:rPr lang="en-US" dirty="0"/>
              <a:t>the form's controls in a block element such as div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&lt;form action="http://www.google.com/search"&gt;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&lt;div&gt;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Let's search Google: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&lt;input name="q"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&lt;input type="submit"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&lt;/div&gt;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&lt;/form&gt;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                                        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864114"/>
            <a:ext cx="8153400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First Paragraph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763000" y="3657600"/>
            <a:ext cx="0" cy="6463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86200"/>
            <a:ext cx="6705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788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controls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3ECA90-4926-4DCC-A018-BD0D4372A3D4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3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controls: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&lt;input&gt;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800" dirty="0"/>
              <a:t> element is used to create many UI controls</a:t>
            </a:r>
          </a:p>
          <a:p>
            <a:pPr lvl="1"/>
            <a:r>
              <a:rPr lang="en-US" sz="2400" dirty="0"/>
              <a:t>an inline element that MUST be self-closed</a:t>
            </a: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800" dirty="0"/>
              <a:t> attribute specifies name of query parameter to pass to </a:t>
            </a:r>
            <a:r>
              <a:rPr lang="en-US" sz="2800" dirty="0" smtClean="0"/>
              <a:t>server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&lt;!-- 'q' happens to be the name of Google's required parameter --&gt;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type="text" name="q" value="Colbert Report"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type="submit" value="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!" /&gt;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4195763" cy="88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33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controls: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&lt;input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cs typeface="Courier New" pitchFamily="49" charset="0"/>
              </a:rPr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1219200"/>
          </a:xfrm>
        </p:spPr>
        <p:txBody>
          <a:bodyPr/>
          <a:lstStyle/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800" dirty="0"/>
              <a:t> can be button, checkbox, file, hidden, password, radio, reset, submit, text, ...</a:t>
            </a: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800" dirty="0"/>
              <a:t> attribute specifies control's initial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&lt;!-- 'q' happens to be the name of Google's required parameter --&gt;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type="text" name="q" value="Colbert Report"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type="submit" value="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!" /&gt;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4195763" cy="88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06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8946</TotalTime>
  <Words>1144</Words>
  <Application>Microsoft Office PowerPoint</Application>
  <PresentationFormat>On-screen Show (4:3)</PresentationFormat>
  <Paragraphs>165</Paragraphs>
  <Slides>17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Theme2</vt:lpstr>
      <vt:lpstr>Form Basics</vt:lpstr>
      <vt:lpstr>Web Data</vt:lpstr>
      <vt:lpstr>Reading/writing an entire file</vt:lpstr>
      <vt:lpstr>HTML forms</vt:lpstr>
      <vt:lpstr>HTML form: &lt;form&gt;</vt:lpstr>
      <vt:lpstr>Form example</vt:lpstr>
      <vt:lpstr>Form controls</vt:lpstr>
      <vt:lpstr>Form controls: &lt;input&gt;</vt:lpstr>
      <vt:lpstr>Form controls: &lt;input&gt; (cont.)</vt:lpstr>
      <vt:lpstr>Text fields: &lt;input&gt;</vt:lpstr>
      <vt:lpstr>Text boxes: &lt;textarea&gt;</vt:lpstr>
      <vt:lpstr>Check boxes: &lt;input&gt;</vt:lpstr>
      <vt:lpstr>Radio buttons: &lt;input&gt;</vt:lpstr>
      <vt:lpstr>Text labels: &lt;label&gt;</vt:lpstr>
      <vt:lpstr>Drop down lists: &lt;select&gt;, &lt;option&gt;</vt:lpstr>
      <vt:lpstr>Using: &lt;select&gt; for lists</vt:lpstr>
      <vt:lpstr>Option groups: &lt;optgroup&gt;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 Basics</dc:title>
  <dc:creator>Xenia Mountrouidou</dc:creator>
  <cp:lastModifiedBy>Xenia Mountrouidou</cp:lastModifiedBy>
  <cp:revision>51</cp:revision>
  <dcterms:created xsi:type="dcterms:W3CDTF">2011-08-09T19:15:35Z</dcterms:created>
  <dcterms:modified xsi:type="dcterms:W3CDTF">2011-09-26T17:23:18Z</dcterms:modified>
</cp:coreProperties>
</file>