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62" r:id="rId6"/>
    <p:sldId id="271" r:id="rId7"/>
    <p:sldId id="272" r:id="rId8"/>
    <p:sldId id="278" r:id="rId9"/>
    <p:sldId id="280" r:id="rId10"/>
    <p:sldId id="279" r:id="rId11"/>
    <p:sldId id="257" r:id="rId12"/>
    <p:sldId id="263" r:id="rId13"/>
    <p:sldId id="264" r:id="rId14"/>
    <p:sldId id="265" r:id="rId15"/>
    <p:sldId id="266" r:id="rId16"/>
    <p:sldId id="267" r:id="rId17"/>
    <p:sldId id="268" r:id="rId18"/>
    <p:sldId id="273" r:id="rId19"/>
    <p:sldId id="274" r:id="rId20"/>
    <p:sldId id="281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07" autoAdjust="0"/>
    <p:restoredTop sz="94660"/>
  </p:normalViewPr>
  <p:slideViewPr>
    <p:cSldViewPr>
      <p:cViewPr>
        <p:scale>
          <a:sx n="66" d="100"/>
          <a:sy n="66" d="100"/>
        </p:scale>
        <p:origin x="-1296" y="-7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B5786-459D-4B63-AD17-DC7654C4D511}" type="datetimeFigureOut">
              <a:rPr lang="en-US" smtClean="0"/>
              <a:t>9/23/2012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D4BC2-F33D-40FA-BBDD-FB72887C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64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delete the comments that give out the output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("md",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kk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("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kk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("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kk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("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kk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("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kk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("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hm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kk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bad thing with </a:t>
            </a:r>
            <a:r>
              <a:rPr lang="en-US" dirty="0" err="1" smtClean="0"/>
              <a:t>foreach</a:t>
            </a:r>
            <a:r>
              <a:rPr lang="en-US" dirty="0" smtClean="0"/>
              <a:t>: you cannot change the value of the variable after “as”, you can just assign it a value, it does not have the value in the table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delete the comments that give out the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F264-A326-46FE-B27C-50EAD2E402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7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useful for embedding a small amount of PHP (a variable's or expression's value) in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large block of HTML without having to switch to "PHP-mode"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D4BC2-F33D-40FA-BBDD-FB72887CD5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3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D4D21B9-6B0F-4AD1-ABE9-AF63F0F75D1F}" type="datetime1">
              <a:rPr lang="en-US" smtClean="0"/>
              <a:t>9/23/2012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D8F0A1-1C88-4635-879D-A0FDC5C034C7}" type="datetime1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A7C0FBBC-8B87-4600-BFB4-1FA5111C49EA}" type="datetime1">
              <a:rPr lang="en-US" smtClean="0"/>
              <a:t>9/23/2012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E08D31-D33C-48E6-86AB-E4E9CAD457D7}" type="datetime1">
              <a:rPr lang="en-US" smtClean="0"/>
              <a:t>9/23/2012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D2A54-31C7-455E-8144-E8A5E16CDC2A}" type="datetime1">
              <a:rPr lang="en-US" smtClean="0"/>
              <a:t>9/23/2012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1286E5-6978-42CE-BDDF-A505ED49E60B}" type="datetime1">
              <a:rPr lang="en-US" smtClean="0"/>
              <a:t>9/23/2012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95BDF53-E686-483F-8F9C-4445BB319177}" type="datetime1">
              <a:rPr lang="en-US" smtClean="0"/>
              <a:t>9/23/2012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65A5C-8628-42ED-A9F4-48C397B52149}" type="datetime1">
              <a:rPr lang="en-US" smtClean="0"/>
              <a:t>9/23/2012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816A-5CD9-49C3-A09D-35C7DEA2FDC2}" type="datetime1">
              <a:rPr lang="en-US" smtClean="0"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0BF64E-B1B0-40FF-9CF6-A1BA37290846}" type="datetime1">
              <a:rPr lang="en-US" smtClean="0"/>
              <a:t>9/23/2012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07E33F43-ACE3-49D0-B78F-47E4FF649435}" type="datetime1">
              <a:rPr lang="en-US" smtClean="0"/>
              <a:t>9/23/2012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9BEFDC53-DC40-460F-8506-F578C52E3476}" type="datetime1">
              <a:rPr lang="en-US" smtClean="0"/>
              <a:t>9/23/2012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F905BDC9-4C5B-415A-90A4-0EB5D57E90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in-array" TargetMode="External"/><Relationship Id="rId13" Type="http://schemas.openxmlformats.org/officeDocument/2006/relationships/hyperlink" Target="http://www.php.net/shuffle" TargetMode="External"/><Relationship Id="rId18" Type="http://schemas.openxmlformats.org/officeDocument/2006/relationships/hyperlink" Target="http://www.php.net/array-slice" TargetMode="External"/><Relationship Id="rId3" Type="http://schemas.openxmlformats.org/officeDocument/2006/relationships/hyperlink" Target="http://www.php.net/print_r" TargetMode="External"/><Relationship Id="rId21" Type="http://schemas.openxmlformats.org/officeDocument/2006/relationships/hyperlink" Target="http://www.php.net/array-product" TargetMode="External"/><Relationship Id="rId7" Type="http://schemas.openxmlformats.org/officeDocument/2006/relationships/hyperlink" Target="http://www.php.net/array-unshift" TargetMode="External"/><Relationship Id="rId12" Type="http://schemas.openxmlformats.org/officeDocument/2006/relationships/hyperlink" Target="http://www.php.net/rsort" TargetMode="External"/><Relationship Id="rId17" Type="http://schemas.openxmlformats.org/officeDocument/2006/relationships/hyperlink" Target="http://www.php.net/array-diff" TargetMode="External"/><Relationship Id="rId2" Type="http://schemas.openxmlformats.org/officeDocument/2006/relationships/hyperlink" Target="http://www.php.net/count" TargetMode="External"/><Relationship Id="rId16" Type="http://schemas.openxmlformats.org/officeDocument/2006/relationships/hyperlink" Target="http://www.php.net/array-intersect" TargetMode="External"/><Relationship Id="rId20" Type="http://schemas.openxmlformats.org/officeDocument/2006/relationships/hyperlink" Target="http://www.php.net/array-s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array-shift" TargetMode="External"/><Relationship Id="rId11" Type="http://schemas.openxmlformats.org/officeDocument/2006/relationships/hyperlink" Target="http://www.php.net/sort" TargetMode="External"/><Relationship Id="rId5" Type="http://schemas.openxmlformats.org/officeDocument/2006/relationships/hyperlink" Target="http://www.php.net/array-push" TargetMode="External"/><Relationship Id="rId15" Type="http://schemas.openxmlformats.org/officeDocument/2006/relationships/hyperlink" Target="http://www.php.net/array-merge" TargetMode="External"/><Relationship Id="rId23" Type="http://schemas.openxmlformats.org/officeDocument/2006/relationships/hyperlink" Target="http://www.php.net/array-reduce" TargetMode="External"/><Relationship Id="rId10" Type="http://schemas.openxmlformats.org/officeDocument/2006/relationships/hyperlink" Target="http://www.php.net/array-reverse" TargetMode="External"/><Relationship Id="rId19" Type="http://schemas.openxmlformats.org/officeDocument/2006/relationships/hyperlink" Target="http://www.php.net/range" TargetMode="External"/><Relationship Id="rId4" Type="http://schemas.openxmlformats.org/officeDocument/2006/relationships/hyperlink" Target="http://www.php.net/array-pop" TargetMode="External"/><Relationship Id="rId9" Type="http://schemas.openxmlformats.org/officeDocument/2006/relationships/hyperlink" Target="http://www.php.net/array-search" TargetMode="External"/><Relationship Id="rId14" Type="http://schemas.openxmlformats.org/officeDocument/2006/relationships/hyperlink" Target="http://www.php.net/array-fill" TargetMode="External"/><Relationship Id="rId22" Type="http://schemas.openxmlformats.org/officeDocument/2006/relationships/hyperlink" Target="http://www.php.net/array-uniqu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manual/en/function.strcasecmp.php" TargetMode="External"/><Relationship Id="rId3" Type="http://schemas.openxmlformats.org/officeDocument/2006/relationships/hyperlink" Target="http://www.php.net/manual/en/function.strstr.php" TargetMode="External"/><Relationship Id="rId7" Type="http://schemas.openxmlformats.org/officeDocument/2006/relationships/hyperlink" Target="http://www.php.net/manual/en/function.substr-replace.php" TargetMode="External"/><Relationship Id="rId2" Type="http://schemas.openxmlformats.org/officeDocument/2006/relationships/hyperlink" Target="http://www.php.net/manual/en/function.strcmp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manual/en/function.str-replace.php" TargetMode="External"/><Relationship Id="rId5" Type="http://schemas.openxmlformats.org/officeDocument/2006/relationships/hyperlink" Target="http://www.php.net/manual/en/function.strpos.php" TargetMode="External"/><Relationship Id="rId4" Type="http://schemas.openxmlformats.org/officeDocument/2006/relationships/hyperlink" Target="http://www.php.net/manual/en/function.strchr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</a:p>
          <a:p>
            <a:r>
              <a:rPr lang="en-US" dirty="0" smtClean="0"/>
              <a:t>Strings and regular expressions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PHP Syntax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05BDC9-4C5B-415A-90A4-0EB5D57E90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2862322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Courier New" pitchFamily="49" charset="0"/>
                <a:cs typeface="Courier New" pitchFamily="49" charset="0"/>
              </a:rPr>
              <a:t>[a-z]at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#cat, rat, bat…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aeiou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[a-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-Z]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[^a-z]  		#not a-z		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[[: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alnum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:]]+ 	#at least one alphanumeric char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(very) *large 	#large, very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large…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(very){1, 3} 		#counting “very” up to 3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^bob 			#bob at the beginning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com$ 			#com at the 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PHPRegExp</a:t>
            </a:r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4495800"/>
            <a:ext cx="8153400" cy="1066800"/>
          </a:xfrm>
        </p:spPr>
        <p:txBody>
          <a:bodyPr/>
          <a:lstStyle/>
          <a:p>
            <a:r>
              <a:rPr lang="en-US" sz="2400" dirty="0" smtClean="0"/>
              <a:t>Regular expression: a pattern in  a piece of text</a:t>
            </a:r>
          </a:p>
          <a:p>
            <a:r>
              <a:rPr lang="en-US" sz="2400" dirty="0" smtClean="0"/>
              <a:t>PHP has:</a:t>
            </a:r>
          </a:p>
          <a:p>
            <a:pPr lvl="1"/>
            <a:r>
              <a:rPr lang="en-US" sz="2100" dirty="0" smtClean="0"/>
              <a:t>POSIX</a:t>
            </a:r>
          </a:p>
          <a:p>
            <a:pPr lvl="1"/>
            <a:r>
              <a:rPr lang="en-US" sz="2100" b="1" dirty="0" smtClean="0"/>
              <a:t>Perl regular expressions</a:t>
            </a:r>
            <a:endParaRPr lang="en-US" sz="21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9C494-EE57-4648-944B-B5DAF8C17B9E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8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HTML tags in PHP = bad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16314E3-73DD-47A1-A0F6-5E80C77B0D39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493"/>
            <a:ext cx="8153400" cy="3693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"&lt;!DOCTYPE html PUBLIC \"-//W3C//DTD XHTML 1.1//EN\"\n";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" \"http://www.w3.org/TR/xhtml11/DTD/xhtml11.dtd\"&gt;\n";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"&lt;html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=\"http://www.w3.org/1999/xhtml\"&gt;\n";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" &lt;head&gt;\n";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" &lt;title&gt;Geneva's web page&lt;/title&gt;\n";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($i = 1; $i &lt;= 10; $i++) {</a:t>
            </a:r>
          </a:p>
          <a:p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"&lt;p&gt; I can count to $i! &lt;/p&gt;\n";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?&gt;		                           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5257800"/>
            <a:ext cx="8153400" cy="1066800"/>
          </a:xfrm>
        </p:spPr>
        <p:txBody>
          <a:bodyPr/>
          <a:lstStyle/>
          <a:p>
            <a:r>
              <a:rPr lang="en-US" sz="2400" dirty="0" smtClean="0"/>
              <a:t>best </a:t>
            </a:r>
            <a:r>
              <a:rPr lang="en-US" sz="2400" dirty="0"/>
              <a:t>PHP style is to minimize print/echo statements in embedded PHP code</a:t>
            </a:r>
          </a:p>
          <a:p>
            <a:r>
              <a:rPr lang="en-US" sz="2400" dirty="0"/>
              <a:t>but without print, how do we insert dynamic content into the page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75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expression blocks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4267200"/>
            <a:ext cx="8153400" cy="1066800"/>
          </a:xfrm>
        </p:spPr>
        <p:txBody>
          <a:bodyPr/>
          <a:lstStyle/>
          <a:p>
            <a:r>
              <a:rPr lang="en-US" sz="2400" dirty="0"/>
              <a:t>PHP expression block: a small piece of PHP that evaluates and embeds an </a:t>
            </a:r>
            <a:r>
              <a:rPr lang="en-US" sz="2400" dirty="0" smtClean="0"/>
              <a:t>expression's value </a:t>
            </a:r>
            <a:r>
              <a:rPr lang="en-US" sz="2400" dirty="0"/>
              <a:t>into HTML</a:t>
            </a:r>
          </a:p>
          <a:p>
            <a:pPr lvl="1"/>
            <a:r>
              <a:rPr lang="en-US" sz="2100" dirty="0">
                <a:latin typeface="Courier New" pitchFamily="49" charset="0"/>
                <a:cs typeface="Courier New" pitchFamily="49" charset="0"/>
              </a:rPr>
              <a:t>&lt;?= expression ?&gt; </a:t>
            </a:r>
            <a:r>
              <a:rPr lang="en-US" sz="2100" dirty="0"/>
              <a:t>is equivalent to</a:t>
            </a:r>
            <a:r>
              <a:rPr lang="en-US" sz="2100" dirty="0" smtClean="0"/>
              <a:t>:</a:t>
            </a:r>
            <a:endParaRPr lang="en-US" sz="21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400110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&lt;?= expression ?&gt;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362200"/>
            <a:ext cx="8153400" cy="677108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&lt;h2&gt; The answer 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&lt;?= 6 * 7 ?&gt;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&lt;/h2&gt;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3285292"/>
            <a:ext cx="8153400" cy="7386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answer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42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 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      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543490"/>
            <a:ext cx="8153400" cy="677108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print expression; ?&gt;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225926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block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33465"/>
            <a:ext cx="8153400" cy="532453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&lt;!DOCTYPE html PUBLIC "-//W3C//DTD XHTML 1.1//EN"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"http://www.w3.org/TR/xhtml11/DTD/xhtml11.dtd"&gt;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&lt;html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="http://www.w3.org/1999/xhtml"&gt;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&lt;head&gt;&lt;title&gt;CSE 190 M: Embedded PHP&lt;/title&gt;&lt;/head&gt;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($i = 99; $i &gt;= 1; $i--) {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&lt;p&gt;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&lt;?= $i ?&gt;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bottles of beer on the wall,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&lt;?= $i ?&gt;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bottles of beer.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Take one down, pass it around,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/&gt;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&lt;?= $i - 1 ?&gt;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bottles of beer on the wall. &lt;/p&gt;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&lt;/html&gt;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4999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errors: unclosed braces, missing = 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33465"/>
            <a:ext cx="8153400" cy="3170099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&lt;p&gt;Watch how high I can count: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php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nn-NO" sz="2000" dirty="0">
                <a:latin typeface="Courier New" pitchFamily="49" charset="0"/>
                <a:cs typeface="Courier New" pitchFamily="49" charset="0"/>
              </a:rPr>
              <a:t>for ($i = 1; $i &lt;= 10; $i++) {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$i ?&gt;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&lt;/p&gt;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&lt;/html&gt;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4724400"/>
            <a:ext cx="8153400" cy="1066800"/>
          </a:xfrm>
        </p:spPr>
        <p:txBody>
          <a:bodyPr/>
          <a:lstStyle/>
          <a:p>
            <a:r>
              <a:rPr lang="en-US" sz="2400" dirty="0" smtClean="0"/>
              <a:t>if </a:t>
            </a:r>
            <a:r>
              <a:rPr lang="en-US" sz="2400" dirty="0"/>
              <a:t>you forget to close your braces, you'll see an error about 'unexpected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$end</a:t>
            </a:r>
            <a:r>
              <a:rPr lang="en-US" sz="2400" dirty="0"/>
              <a:t>'</a:t>
            </a:r>
          </a:p>
          <a:p>
            <a:r>
              <a:rPr lang="en-US" sz="2400" dirty="0"/>
              <a:t>if you forget = in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&lt;?=</a:t>
            </a:r>
            <a:r>
              <a:rPr lang="en-US" sz="2400" dirty="0"/>
              <a:t>, the expression does not produce any output</a:t>
            </a:r>
            <a:endParaRPr lang="en-US" sz="21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expression blocks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447800"/>
            <a:ext cx="8153400" cy="347787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($i = 1; $i &lt;= 3; $i++)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&lt;?= $i ?&gt;&gt;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This is a level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&lt;?= $i ?&gt;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heading.&lt;/h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&lt;?= $i ?&gt;&gt;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&lt;/body&gt;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4953000"/>
            <a:ext cx="815340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0" i="0" u="none" strike="noStrike" baseline="0" dirty="0" smtClean="0">
                <a:latin typeface="TimesNewRoman"/>
              </a:rPr>
              <a:t>This is a level 1 heading.</a:t>
            </a:r>
          </a:p>
          <a:p>
            <a:r>
              <a:rPr lang="en-US" sz="2000" b="0" i="0" u="none" strike="noStrike" baseline="0" dirty="0" smtClean="0">
                <a:latin typeface="TimesNewRoman"/>
              </a:rPr>
              <a:t>This is a level 2 heading.</a:t>
            </a:r>
          </a:p>
          <a:p>
            <a:r>
              <a:rPr lang="en-US" b="0" i="0" u="none" strike="noStrike" baseline="0" dirty="0" smtClean="0">
                <a:latin typeface="TimesNewRoman"/>
              </a:rPr>
              <a:t>This is a level 3 heading.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55531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PHP Syntax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05BDC9-4C5B-415A-90A4-0EB5D57E9088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2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447800"/>
            <a:ext cx="8153400" cy="1015663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function name(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parameterName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...,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parameterName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statements;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2667000"/>
            <a:ext cx="8153400" cy="1323439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function quadratic($a, $b, $c)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 -$b +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($b * $b - 4 * $a * $c) / (2 * $a);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4267200"/>
            <a:ext cx="8153400" cy="1066800"/>
          </a:xfrm>
        </p:spPr>
        <p:txBody>
          <a:bodyPr/>
          <a:lstStyle/>
          <a:p>
            <a:r>
              <a:rPr lang="en-US" sz="2400" dirty="0"/>
              <a:t>parameter types and return types are not written</a:t>
            </a:r>
          </a:p>
          <a:p>
            <a:r>
              <a:rPr lang="en-US" sz="2400" dirty="0"/>
              <a:t>a function with no return statements implicitly returns NULL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5116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Parameter Values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60255"/>
            <a:ext cx="8153400" cy="255454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print_separated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$separator = ", ")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&gt; 0)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print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for ($i = 1; $i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$i++)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	print $separator .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[$i];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4191000"/>
            <a:ext cx="8153400" cy="98488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print_separated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("hello"); # h, e, l, l, o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print_separated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("hello", "-"); # h-e-l-l-o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5257800"/>
            <a:ext cx="8153400" cy="1066800"/>
          </a:xfrm>
        </p:spPr>
        <p:txBody>
          <a:bodyPr/>
          <a:lstStyle/>
          <a:p>
            <a:r>
              <a:rPr lang="en-US" sz="2400" dirty="0"/>
              <a:t>if no value is passed, the default will be </a:t>
            </a:r>
            <a:r>
              <a:rPr lang="en-US" sz="2400" dirty="0" smtClean="0"/>
              <a:t>used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83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5181600"/>
            <a:ext cx="8153400" cy="1066800"/>
          </a:xfrm>
        </p:spPr>
        <p:txBody>
          <a:bodyPr/>
          <a:lstStyle/>
          <a:p>
            <a:r>
              <a:rPr lang="en-US" sz="2400" dirty="0" smtClean="0"/>
              <a:t>Append</a:t>
            </a:r>
            <a:r>
              <a:rPr lang="en-US" sz="2400" dirty="0"/>
              <a:t>:</a:t>
            </a:r>
            <a:r>
              <a:rPr lang="en-US" sz="2400" dirty="0" smtClean="0"/>
              <a:t> </a:t>
            </a:r>
            <a:r>
              <a:rPr lang="en-US" sz="2400" dirty="0"/>
              <a:t>use bracket notation without specifying an index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lement </a:t>
            </a:r>
            <a:r>
              <a:rPr lang="en-US" sz="2400" dirty="0"/>
              <a:t>type is not specified; can mix types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631216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$name = array(); 		# create</a:t>
            </a:r>
          </a:p>
          <a:p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$name = array(value0, value1, ...,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valueN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$name[index] 		# get element value</a:t>
            </a:r>
          </a:p>
          <a:p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$name[index] = value;   # set element value</a:t>
            </a:r>
          </a:p>
          <a:p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$name[] = value; 		# append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352800"/>
            <a:ext cx="8153400" cy="1631216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$a = array(); 	# empty array (length 0)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$a[0] = 23; 	# stores 23 at index 0 (length 1)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$a2 = array("some", "strings", "in", "an", "array");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$a2[] = "Ooh!";   # add string to end (at index 5)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9577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Arrays Ex.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i="1" dirty="0"/>
              <a:t>Arrays allow you to assign multiple values to one variable. For this PHP exercise, write an array variable of weather conditions with the following values: rain, sunshine, clouds, hail, sleet, snow, wind. Using the array variable for all the weather conditions, echo the following statement to the browser:</a:t>
            </a:r>
            <a:endParaRPr lang="en-US" sz="2400" dirty="0"/>
          </a:p>
          <a:p>
            <a:pPr marL="0" indent="0">
              <a:buNone/>
            </a:pPr>
            <a:r>
              <a:rPr lang="en-US" sz="2400" i="1" dirty="0"/>
              <a:t>We've seen all kinds of weather this month. At the beginning of the month, we had snow and wind. Then came sunshine with a few clouds and some rain. At least we didn't get any hail or sleet.</a:t>
            </a:r>
            <a:endParaRPr lang="en-US" sz="2400" dirty="0"/>
          </a:p>
          <a:p>
            <a:r>
              <a:rPr lang="en-US" sz="2400" i="1" dirty="0"/>
              <a:t>Don't forget to include a title for your page, both in the header and on the page itself.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05BDC9-4C5B-415A-90A4-0EB5D57E908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15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Arrays Ex.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i="1" dirty="0"/>
              <a:t>For this exercise, you will use a list of ten of the largest cities in the world. (Please note, these are not the ten largest, just a selection of ten from the largest cities.) Create an array with the following values: Tokyo, Mexico City, New York City, Mumbai, Seoul, Shanghai, Lagos, Buenos Aires, Cairo, London.</a:t>
            </a:r>
          </a:p>
          <a:p>
            <a:r>
              <a:rPr lang="en-US" sz="2400" i="1" dirty="0"/>
              <a:t>Print these values to the browser separated by commas, using a loop to iterate over the array. Sort the array, then print the values to the browser in an unordered list, again using a loop.</a:t>
            </a:r>
          </a:p>
          <a:p>
            <a:r>
              <a:rPr lang="en-US" sz="2400" i="1" dirty="0"/>
              <a:t>Add the following cities to the array: Los Angeles, Calcutta, Osaka, Beijing. </a:t>
            </a:r>
            <a:r>
              <a:rPr lang="en-US" sz="2400" i="1"/>
              <a:t>Sort the array again, and print it once more to the browser in an unordered list.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05BDC9-4C5B-415A-90A4-0EB5D57E908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4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155590"/>
              </p:ext>
            </p:extLst>
          </p:nvPr>
        </p:nvGraphicFramePr>
        <p:xfrm>
          <a:off x="685800" y="1524000"/>
          <a:ext cx="8153400" cy="53340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200" b="1" dirty="0"/>
                        <a:t>function name(s)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>
                          <a:hlinkClick r:id="rId2"/>
                        </a:rPr>
                        <a:t>count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number of elements in the array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 err="1">
                          <a:hlinkClick r:id="rId3"/>
                        </a:rPr>
                        <a:t>print_r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print array's contents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 err="1">
                          <a:hlinkClick r:id="rId4"/>
                        </a:rPr>
                        <a:t>array_pop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5"/>
                        </a:rPr>
                        <a:t>array_push</a:t>
                      </a:r>
                      <a:r>
                        <a:rPr lang="en-US" sz="2200" dirty="0"/>
                        <a:t>, </a:t>
                      </a:r>
                      <a:br>
                        <a:rPr lang="en-US" sz="2200" dirty="0"/>
                      </a:br>
                      <a:r>
                        <a:rPr lang="en-US" sz="2200" dirty="0" err="1">
                          <a:hlinkClick r:id="rId6"/>
                        </a:rPr>
                        <a:t>array_shift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7"/>
                        </a:rPr>
                        <a:t>array_unshift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/>
                        <a:t>using array as a stack/queue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 err="1">
                          <a:hlinkClick r:id="rId8"/>
                        </a:rPr>
                        <a:t>in_array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9"/>
                        </a:rPr>
                        <a:t>array_search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10"/>
                        </a:rPr>
                        <a:t>array_reverse</a:t>
                      </a:r>
                      <a:r>
                        <a:rPr lang="en-US" sz="2200" dirty="0"/>
                        <a:t>, </a:t>
                      </a:r>
                      <a:br>
                        <a:rPr lang="en-US" sz="2200" dirty="0"/>
                      </a:br>
                      <a:r>
                        <a:rPr lang="en-US" sz="2200" dirty="0">
                          <a:hlinkClick r:id="rId11"/>
                        </a:rPr>
                        <a:t>sort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12"/>
                        </a:rPr>
                        <a:t>rsort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>
                          <a:hlinkClick r:id="rId13"/>
                        </a:rPr>
                        <a:t>shuffle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searching and reordering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 err="1">
                          <a:hlinkClick r:id="rId14"/>
                        </a:rPr>
                        <a:t>array_fill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15"/>
                        </a:rPr>
                        <a:t>array_merge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16"/>
                        </a:rPr>
                        <a:t>array_intersect</a:t>
                      </a:r>
                      <a:r>
                        <a:rPr lang="en-US" sz="2200" dirty="0"/>
                        <a:t>, </a:t>
                      </a:r>
                      <a:br>
                        <a:rPr lang="en-US" sz="2200" dirty="0"/>
                      </a:br>
                      <a:r>
                        <a:rPr lang="en-US" sz="2200" dirty="0" err="1">
                          <a:hlinkClick r:id="rId17"/>
                        </a:rPr>
                        <a:t>array_diff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18"/>
                        </a:rPr>
                        <a:t>array_slice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>
                          <a:hlinkClick r:id="rId19"/>
                        </a:rPr>
                        <a:t>range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creating, filling, filtering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200" dirty="0" err="1">
                          <a:hlinkClick r:id="rId20"/>
                        </a:rPr>
                        <a:t>array_sum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21"/>
                        </a:rPr>
                        <a:t>array_product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22"/>
                        </a:rPr>
                        <a:t>array_unique</a:t>
                      </a:r>
                      <a:r>
                        <a:rPr lang="en-US" sz="2200" dirty="0"/>
                        <a:t>, </a:t>
                      </a:r>
                      <a:br>
                        <a:rPr lang="en-US" sz="2200" dirty="0"/>
                      </a:br>
                      <a:r>
                        <a:rPr lang="en-US" sz="2200" dirty="0" err="1">
                          <a:hlinkClick r:id="rId22"/>
                        </a:rPr>
                        <a:t>array_filter</a:t>
                      </a:r>
                      <a:r>
                        <a:rPr lang="en-US" sz="2200" dirty="0"/>
                        <a:t>, </a:t>
                      </a:r>
                      <a:r>
                        <a:rPr lang="en-US" sz="2200" dirty="0" err="1">
                          <a:hlinkClick r:id="rId23"/>
                        </a:rPr>
                        <a:t>array_reduce</a:t>
                      </a:r>
                      <a:r>
                        <a:rPr lang="en-US" sz="2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processing elements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3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function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85800" y="5257800"/>
            <a:ext cx="8153400" cy="1066800"/>
          </a:xfrm>
        </p:spPr>
        <p:txBody>
          <a:bodyPr/>
          <a:lstStyle/>
          <a:p>
            <a:r>
              <a:rPr lang="en-US" sz="2400" dirty="0"/>
              <a:t>the array in PHP replaces many other collections in Java</a:t>
            </a:r>
          </a:p>
          <a:p>
            <a:pPr lvl="1"/>
            <a:r>
              <a:rPr lang="en-US" sz="2100" dirty="0"/>
              <a:t>list, stack, queue, set, map, 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3447098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array("MD", "BH", "KK", "HM", "JP");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for ($i = 0; $i &lt; count($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 $i++) {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[$i]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strtolower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[$i]);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morgan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array_shift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array_pop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       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array_push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"); 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array_reverse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   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sort($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             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$best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array_slice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1, 2);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04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oreach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015663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($array as $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...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770525"/>
            <a:ext cx="8153400" cy="347787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$fellowship = array(“Frodo", “Sam", “Gandalf", “Strider", 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Gimli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", 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Legolas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", 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Boromir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“The fellowship of the ring members are: \n";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($i = 0; $i &lt; count($fellowship); $i++)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print "{$fellowship[$i]}\n";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“The fellowship of the ring members are: \n";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($fellowship as $fellow) {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print "$fellow\n";  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  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4275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4678204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AmazonProducts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array( array(“BOOK", "Books", 50),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           array("DVDs", “Movies", 15),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           array(“CDs", “Music", 20)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   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($row = 0; $row &lt; 3; $row++) {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($column = 0; $column &lt; 3; $column++) { ?&gt;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 &lt;p&gt; | &lt;?=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AmazonProducts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[$row][$column] ?&gt; 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} ?&gt;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&lt;/p&gt;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} ?&gt; 	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Arrays (cont.)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400109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AmazonProducts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array( array(“Code” =&gt;“BOOK", “Description” =&gt; "Books", “Price” =&gt; 50),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           array(“Code” =&gt; "DVDs", “Description” =&gt; “Movies", “Price” =&gt; 15),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           array(“Code” =&gt; “CDs", “Description” =&gt; “Music", “Price” =&gt; 20)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    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($row = 0; $row &lt; 3; $row++) { ?&gt;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&lt;p&gt; | &lt;?=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AmazonProducts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[$row][“Code”] ?&gt; | &lt;?=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AmazonProducts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[$row][“Description”] ?&gt; | &lt;?=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AmazonProducts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[$row][“Price”] ?&gt;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&lt;/p&gt;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} ?&gt;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			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1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 smtClean="0"/>
              <a:t> compare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384964"/>
              </p:ext>
            </p:extLst>
          </p:nvPr>
        </p:nvGraphicFramePr>
        <p:xfrm>
          <a:off x="762000" y="1600200"/>
          <a:ext cx="8153400" cy="23622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Function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baseline="0" dirty="0" err="1" smtClean="0">
                          <a:hlinkClick r:id="rId2"/>
                        </a:rPr>
                        <a:t>strcmp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compareTo</a:t>
                      </a:r>
                      <a:endParaRPr lang="en-US" sz="2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hlinkClick r:id="rId3"/>
                        </a:rPr>
                        <a:t>strstr</a:t>
                      </a:r>
                      <a:r>
                        <a:rPr lang="en-US" sz="2400" dirty="0" smtClean="0"/>
                        <a:t>,  </a:t>
                      </a:r>
                      <a:r>
                        <a:rPr lang="en-US" sz="2400" dirty="0" err="1" smtClean="0">
                          <a:hlinkClick r:id="rId4"/>
                        </a:rPr>
                        <a:t>strchr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find</a:t>
                      </a:r>
                      <a:r>
                        <a:rPr lang="en-US" sz="2400" baseline="0" dirty="0" smtClean="0"/>
                        <a:t> string/char within a string</a:t>
                      </a:r>
                      <a:endParaRPr lang="en-US" sz="2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hlinkClick r:id="rId5"/>
                        </a:rPr>
                        <a:t>strpos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find</a:t>
                      </a:r>
                      <a:r>
                        <a:rPr lang="en-US" sz="2400" baseline="0" dirty="0" smtClean="0"/>
                        <a:t> n</a:t>
                      </a:r>
                      <a:r>
                        <a:rPr lang="en-US" sz="2400" dirty="0" smtClean="0"/>
                        <a:t>umerical position of string</a:t>
                      </a:r>
                      <a:endParaRPr lang="en-US" sz="2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hlinkClick r:id="rId6"/>
                        </a:rPr>
                        <a:t>str_replace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>
                          <a:hlinkClick r:id="rId7"/>
                        </a:rPr>
                        <a:t>substr_replace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replace string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114800"/>
            <a:ext cx="8153400" cy="1676400"/>
          </a:xfrm>
        </p:spPr>
        <p:txBody>
          <a:bodyPr/>
          <a:lstStyle/>
          <a:p>
            <a:r>
              <a:rPr lang="en-US" dirty="0" smtClean="0"/>
              <a:t>Comparison can be:</a:t>
            </a:r>
          </a:p>
          <a:p>
            <a:pPr lvl="1"/>
            <a:r>
              <a:rPr lang="en-US" dirty="0" smtClean="0"/>
              <a:t>Partial matches</a:t>
            </a:r>
          </a:p>
          <a:p>
            <a:pPr lvl="1"/>
            <a:r>
              <a:rPr lang="en-US" dirty="0" smtClean="0"/>
              <a:t>Others</a:t>
            </a:r>
          </a:p>
          <a:p>
            <a:r>
              <a:rPr lang="en-US" dirty="0" smtClean="0"/>
              <a:t>Variations with non case sensitive functions</a:t>
            </a:r>
          </a:p>
          <a:p>
            <a:pPr lvl="1"/>
            <a:r>
              <a:rPr lang="en-US" sz="2800" dirty="0" err="1" smtClean="0">
                <a:hlinkClick r:id="rId8"/>
              </a:rPr>
              <a:t>strcasecmp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compare functions examples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A9C494-EE57-4648-944B-B5DAF8C17B9E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71171"/>
            <a:ext cx="8153400" cy="1631216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$offensive = array( offensive word1, offensive word2);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$feedback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str_replace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offcolor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“%!@*”, $feedback);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397984"/>
            <a:ext cx="8153400" cy="1015663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$test = “Hello World! \n”;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strpos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($test, “o”);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strpos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($test, “o”, 5);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4699337"/>
            <a:ext cx="8153400" cy="1908215"/>
          </a:xfrm>
          <a:prstGeom prst="rect">
            <a:avLst/>
          </a:prstGeom>
          <a:solidFill>
            <a:srgbClr val="EEC4EE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toaddress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“feedback@example.com”;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($feedback, “shop”)</a:t>
            </a: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toaddress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“shop@example.com”;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lse if(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strstr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($feedback, “delivery”)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toaddress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“fulfillment@example.com”;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4973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4256</TotalTime>
  <Words>1294</Words>
  <Application>Microsoft Office PowerPoint</Application>
  <PresentationFormat>On-screen Show (4:3)</PresentationFormat>
  <Paragraphs>280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Theme2</vt:lpstr>
      <vt:lpstr>Basic PHP Syntax</vt:lpstr>
      <vt:lpstr>Arrays</vt:lpstr>
      <vt:lpstr>Array functions</vt:lpstr>
      <vt:lpstr>Array function example</vt:lpstr>
      <vt:lpstr>foreach loop</vt:lpstr>
      <vt:lpstr>Multidimensional Arrays</vt:lpstr>
      <vt:lpstr>Multidimensional Arrays (cont.)</vt:lpstr>
      <vt:lpstr>String compare functions</vt:lpstr>
      <vt:lpstr>String compare functions examples</vt:lpstr>
      <vt:lpstr>Regular expressions</vt:lpstr>
      <vt:lpstr>Embedded PHP</vt:lpstr>
      <vt:lpstr>Printing HTML tags in PHP = bad style</vt:lpstr>
      <vt:lpstr>PHP expression blocks</vt:lpstr>
      <vt:lpstr>Expression block example</vt:lpstr>
      <vt:lpstr>Common errors: unclosed braces, missing = sign</vt:lpstr>
      <vt:lpstr>Complex expression blocks</vt:lpstr>
      <vt:lpstr>Advanced PHP Syntax</vt:lpstr>
      <vt:lpstr>Functions</vt:lpstr>
      <vt:lpstr>Default Parameter Values</vt:lpstr>
      <vt:lpstr>PHP Arrays Ex. 1</vt:lpstr>
      <vt:lpstr>PHP Arrays Ex.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Xenia Mountrouidou</dc:creator>
  <cp:lastModifiedBy>Xenia Mountrouidou</cp:lastModifiedBy>
  <cp:revision>108</cp:revision>
  <dcterms:created xsi:type="dcterms:W3CDTF">2011-07-29T21:46:04Z</dcterms:created>
  <dcterms:modified xsi:type="dcterms:W3CDTF">2012-09-23T20:42:59Z</dcterms:modified>
</cp:coreProperties>
</file>