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257" r:id="rId3"/>
    <p:sldId id="262" r:id="rId4"/>
    <p:sldId id="258" r:id="rId5"/>
    <p:sldId id="259" r:id="rId6"/>
    <p:sldId id="261" r:id="rId7"/>
    <p:sldId id="260" r:id="rId8"/>
    <p:sldId id="263" r:id="rId9"/>
    <p:sldId id="264" r:id="rId10"/>
    <p:sldId id="265" r:id="rId11"/>
    <p:sldId id="266" r:id="rId12"/>
    <p:sldId id="267" r:id="rId13"/>
    <p:sldId id="268" r:id="rId14"/>
    <p:sldId id="289" r:id="rId15"/>
    <p:sldId id="269" r:id="rId16"/>
    <p:sldId id="270" r:id="rId17"/>
    <p:sldId id="271" r:id="rId18"/>
    <p:sldId id="272" r:id="rId19"/>
    <p:sldId id="273" r:id="rId20"/>
    <p:sldId id="285" r:id="rId21"/>
    <p:sldId id="286" r:id="rId22"/>
    <p:sldId id="287" r:id="rId23"/>
    <p:sldId id="274" r:id="rId24"/>
    <p:sldId id="275" r:id="rId25"/>
    <p:sldId id="288" r:id="rId26"/>
    <p:sldId id="276" r:id="rId27"/>
    <p:sldId id="277" r:id="rId28"/>
    <p:sldId id="278" r:id="rId29"/>
    <p:sldId id="279" r:id="rId30"/>
    <p:sldId id="280" r:id="rId31"/>
    <p:sldId id="283" r:id="rId32"/>
    <p:sldId id="281" r:id="rId33"/>
    <p:sldId id="290" r:id="rId34"/>
    <p:sldId id="291" r:id="rId35"/>
    <p:sldId id="292" r:id="rId36"/>
    <p:sldId id="293" r:id="rId37"/>
    <p:sldId id="294" r:id="rId38"/>
    <p:sldId id="295" r:id="rId39"/>
    <p:sldId id="29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C4EE"/>
    <a:srgbClr val="C9A4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080" y="-84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361945-F91E-4707-91EF-BDF810CE038C}" type="datetimeFigureOut">
              <a:rPr lang="en-US" smtClean="0"/>
              <a:t>9/16/2012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D1D5FC-6908-4932-AE1E-6816DDF9EF73}" type="slidenum">
              <a:rPr lang="en-US" smtClean="0"/>
              <a:t>‹#›</a:t>
            </a:fld>
            <a:endParaRPr lang="en-US"/>
          </a:p>
        </p:txBody>
      </p:sp>
    </p:spTree>
    <p:extLst>
      <p:ext uri="{BB962C8B-B14F-4D97-AF65-F5344CB8AC3E}">
        <p14:creationId xmlns:p14="http://schemas.microsoft.com/office/powerpoint/2010/main" val="1549504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browser requests a .html file (static content): server just sends that file</a:t>
            </a:r>
          </a:p>
          <a:p>
            <a:r>
              <a:rPr lang="en-US" sz="1200" b="0" i="0" u="none" strike="noStrike" kern="1200" baseline="0" dirty="0" smtClean="0">
                <a:solidFill>
                  <a:schemeClr val="tx1"/>
                </a:solidFill>
                <a:latin typeface="+mn-lt"/>
                <a:ea typeface="+mn-ea"/>
                <a:cs typeface="+mn-cs"/>
              </a:rPr>
              <a:t>browser requests a .</a:t>
            </a:r>
            <a:r>
              <a:rPr lang="en-US" sz="1200" b="0" i="0" u="none" strike="noStrike" kern="1200" baseline="0" dirty="0" err="1" smtClean="0">
                <a:solidFill>
                  <a:schemeClr val="tx1"/>
                </a:solidFill>
                <a:latin typeface="+mn-lt"/>
                <a:ea typeface="+mn-ea"/>
                <a:cs typeface="+mn-cs"/>
              </a:rPr>
              <a:t>php</a:t>
            </a:r>
            <a:r>
              <a:rPr lang="en-US" sz="1200" b="0" i="0" u="none" strike="noStrike" kern="1200" baseline="0" dirty="0" smtClean="0">
                <a:solidFill>
                  <a:schemeClr val="tx1"/>
                </a:solidFill>
                <a:latin typeface="+mn-lt"/>
                <a:ea typeface="+mn-ea"/>
                <a:cs typeface="+mn-cs"/>
              </a:rPr>
              <a:t> file (dynamic content): server reads it, runs any script code inside</a:t>
            </a:r>
          </a:p>
          <a:p>
            <a:r>
              <a:rPr lang="en-US" sz="1200" b="0" i="0" u="none" strike="noStrike" kern="1200" baseline="0" dirty="0" smtClean="0">
                <a:solidFill>
                  <a:schemeClr val="tx1"/>
                </a:solidFill>
                <a:latin typeface="+mn-lt"/>
                <a:ea typeface="+mn-ea"/>
                <a:cs typeface="+mn-cs"/>
              </a:rPr>
              <a:t>it, then sends result across the network</a:t>
            </a:r>
          </a:p>
          <a:p>
            <a:r>
              <a:rPr lang="en-US" sz="1200" b="0" i="0" u="none" strike="noStrike" kern="1200" baseline="0" dirty="0" smtClean="0">
                <a:solidFill>
                  <a:schemeClr val="tx1"/>
                </a:solidFill>
                <a:latin typeface="+mn-lt"/>
                <a:ea typeface="+mn-ea"/>
                <a:cs typeface="+mn-cs"/>
              </a:rPr>
              <a:t>script produces output that becomes the response sent back</a:t>
            </a:r>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9</a:t>
            </a:fld>
            <a:endParaRPr lang="en-US"/>
          </a:p>
        </p:txBody>
      </p:sp>
    </p:spTree>
    <p:extLst>
      <p:ext uri="{BB962C8B-B14F-4D97-AF65-F5344CB8AC3E}">
        <p14:creationId xmlns:p14="http://schemas.microsoft.com/office/powerpoint/2010/main" val="31808723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19</a:t>
            </a:fld>
            <a:endParaRPr lang="en-US"/>
          </a:p>
        </p:txBody>
      </p:sp>
    </p:spTree>
    <p:extLst>
      <p:ext uri="{BB962C8B-B14F-4D97-AF65-F5344CB8AC3E}">
        <p14:creationId xmlns:p14="http://schemas.microsoft.com/office/powerpoint/2010/main" val="4256019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23</a:t>
            </a:fld>
            <a:endParaRPr lang="en-US"/>
          </a:p>
        </p:txBody>
      </p:sp>
    </p:spTree>
    <p:extLst>
      <p:ext uri="{BB962C8B-B14F-4D97-AF65-F5344CB8AC3E}">
        <p14:creationId xmlns:p14="http://schemas.microsoft.com/office/powerpoint/2010/main" val="42560192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24</a:t>
            </a:fld>
            <a:endParaRPr lang="en-US"/>
          </a:p>
        </p:txBody>
      </p:sp>
    </p:spTree>
    <p:extLst>
      <p:ext uri="{BB962C8B-B14F-4D97-AF65-F5344CB8AC3E}">
        <p14:creationId xmlns:p14="http://schemas.microsoft.com/office/powerpoint/2010/main" val="42560192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25</a:t>
            </a:fld>
            <a:endParaRPr lang="en-US"/>
          </a:p>
        </p:txBody>
      </p:sp>
    </p:spTree>
    <p:extLst>
      <p:ext uri="{BB962C8B-B14F-4D97-AF65-F5344CB8AC3E}">
        <p14:creationId xmlns:p14="http://schemas.microsoft.com/office/powerpoint/2010/main" val="4256019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26</a:t>
            </a:fld>
            <a:endParaRPr lang="en-US"/>
          </a:p>
        </p:txBody>
      </p:sp>
    </p:spTree>
    <p:extLst>
      <p:ext uri="{BB962C8B-B14F-4D97-AF65-F5344CB8AC3E}">
        <p14:creationId xmlns:p14="http://schemas.microsoft.com/office/powerpoint/2010/main" val="42560192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can cast to </a:t>
            </a:r>
            <a:r>
              <a:rPr lang="en-US" dirty="0" err="1" smtClean="0"/>
              <a:t>boolean</a:t>
            </a:r>
            <a:r>
              <a:rPr lang="en-US" dirty="0" smtClean="0"/>
              <a:t> using (</a:t>
            </a:r>
            <a:r>
              <a:rPr lang="en-US" dirty="0" err="1" smtClean="0"/>
              <a:t>bool</a:t>
            </a:r>
            <a:r>
              <a:rPr lang="en-US"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TRUE and FALSE keywords are case insensitive</a:t>
            </a:r>
          </a:p>
          <a:p>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27</a:t>
            </a:fld>
            <a:endParaRPr lang="en-US"/>
          </a:p>
        </p:txBody>
      </p:sp>
    </p:spTree>
    <p:extLst>
      <p:ext uri="{BB962C8B-B14F-4D97-AF65-F5344CB8AC3E}">
        <p14:creationId xmlns:p14="http://schemas.microsoft.com/office/powerpoint/2010/main" val="42560192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NOTE: although </a:t>
            </a:r>
            <a:r>
              <a:rPr lang="en-US" sz="1200" b="0" i="0" u="none" strike="noStrike" kern="1200" baseline="0" dirty="0" err="1" smtClean="0">
                <a:solidFill>
                  <a:schemeClr val="tx1"/>
                </a:solidFill>
                <a:latin typeface="+mn-lt"/>
                <a:ea typeface="+mn-ea"/>
                <a:cs typeface="+mn-cs"/>
              </a:rPr>
              <a:t>elseif</a:t>
            </a:r>
            <a:r>
              <a:rPr lang="en-US" sz="1200" b="0" i="0" u="none" strike="noStrike" kern="1200" baseline="0" dirty="0" smtClean="0">
                <a:solidFill>
                  <a:schemeClr val="tx1"/>
                </a:solidFill>
                <a:latin typeface="+mn-lt"/>
                <a:ea typeface="+mn-ea"/>
                <a:cs typeface="+mn-cs"/>
              </a:rPr>
              <a:t> keyword is much more common, else if is also supported</a:t>
            </a:r>
            <a:endParaRPr lang="en-US" dirty="0" smtClean="0"/>
          </a:p>
          <a:p>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28</a:t>
            </a:fld>
            <a:endParaRPr lang="en-US"/>
          </a:p>
        </p:txBody>
      </p:sp>
    </p:spTree>
    <p:extLst>
      <p:ext uri="{BB962C8B-B14F-4D97-AF65-F5344CB8AC3E}">
        <p14:creationId xmlns:p14="http://schemas.microsoft.com/office/powerpoint/2010/main" val="42560192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break and continue keywords also behave as in Java</a:t>
            </a:r>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29</a:t>
            </a:fld>
            <a:endParaRPr lang="en-US"/>
          </a:p>
        </p:txBody>
      </p:sp>
    </p:spTree>
    <p:extLst>
      <p:ext uri="{BB962C8B-B14F-4D97-AF65-F5344CB8AC3E}">
        <p14:creationId xmlns:p14="http://schemas.microsoft.com/office/powerpoint/2010/main" val="42560192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smtClean="0">
                <a:solidFill>
                  <a:schemeClr val="tx1"/>
                </a:solidFill>
                <a:latin typeface="+mn-lt"/>
                <a:ea typeface="+mn-ea"/>
                <a:cs typeface="+mn-cs"/>
              </a:rPr>
              <a:t>break and continue keywords also behave as in Java</a:t>
            </a:r>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30</a:t>
            </a:fld>
            <a:endParaRPr lang="en-US"/>
          </a:p>
        </p:txBody>
      </p:sp>
    </p:spTree>
    <p:extLst>
      <p:ext uri="{BB962C8B-B14F-4D97-AF65-F5344CB8AC3E}">
        <p14:creationId xmlns:p14="http://schemas.microsoft.com/office/powerpoint/2010/main" val="4256019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Interpreted, not compiled.</a:t>
            </a:r>
            <a:r>
              <a:rPr lang="en-US" baseline="0" dirty="0" smtClean="0"/>
              <a:t> </a:t>
            </a:r>
            <a:r>
              <a:rPr lang="en-US" dirty="0" smtClean="0"/>
              <a:t>Procedural, not OO.</a:t>
            </a:r>
            <a:r>
              <a:rPr lang="en-US" baseline="0" dirty="0" smtClean="0"/>
              <a:t> </a:t>
            </a:r>
            <a:r>
              <a:rPr lang="en-US" dirty="0" smtClean="0"/>
              <a:t>Not standalone.</a:t>
            </a:r>
            <a:r>
              <a:rPr lang="en-US" baseline="0" dirty="0" smtClean="0"/>
              <a:t> </a:t>
            </a:r>
            <a:r>
              <a:rPr lang="en-US" dirty="0" smtClean="0"/>
              <a:t>Relaxed syntax: fewer,</a:t>
            </a:r>
            <a:r>
              <a:rPr lang="en-US" baseline="0" dirty="0" smtClean="0"/>
              <a:t> looser data types</a:t>
            </a:r>
          </a:p>
          <a:p>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10</a:t>
            </a:fld>
            <a:endParaRPr lang="en-US"/>
          </a:p>
        </p:txBody>
      </p:sp>
    </p:spTree>
    <p:extLst>
      <p:ext uri="{BB962C8B-B14F-4D97-AF65-F5344CB8AC3E}">
        <p14:creationId xmlns:p14="http://schemas.microsoft.com/office/powerpoint/2010/main" val="1015123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block or file of PHP code begins with &lt;?</a:t>
            </a:r>
            <a:r>
              <a:rPr lang="en-US" sz="1200" b="0" i="0" u="none" strike="noStrike" kern="1200" baseline="0" dirty="0" err="1" smtClean="0">
                <a:solidFill>
                  <a:schemeClr val="tx1"/>
                </a:solidFill>
                <a:latin typeface="+mn-lt"/>
                <a:ea typeface="+mn-ea"/>
                <a:cs typeface="+mn-cs"/>
              </a:rPr>
              <a:t>php</a:t>
            </a:r>
            <a:r>
              <a:rPr lang="en-US" sz="1200" b="0" i="0" u="none" strike="noStrike" kern="1200" baseline="0" dirty="0" smtClean="0">
                <a:solidFill>
                  <a:schemeClr val="tx1"/>
                </a:solidFill>
                <a:latin typeface="+mn-lt"/>
                <a:ea typeface="+mn-ea"/>
                <a:cs typeface="+mn-cs"/>
              </a:rPr>
              <a:t> and ends with ?&gt;</a:t>
            </a:r>
          </a:p>
          <a:p>
            <a:r>
              <a:rPr lang="en-US" sz="1200" b="0" i="0" u="none" strike="noStrike" kern="1200" baseline="0" dirty="0" smtClean="0">
                <a:solidFill>
                  <a:schemeClr val="tx1"/>
                </a:solidFill>
                <a:latin typeface="+mn-lt"/>
                <a:ea typeface="+mn-ea"/>
                <a:cs typeface="+mn-cs"/>
              </a:rPr>
              <a:t>PHP statements, function declarations, etc. appear between these endpoints</a:t>
            </a:r>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11</a:t>
            </a:fld>
            <a:endParaRPr lang="en-US"/>
          </a:p>
        </p:txBody>
      </p:sp>
    </p:spTree>
    <p:extLst>
      <p:ext uri="{BB962C8B-B14F-4D97-AF65-F5344CB8AC3E}">
        <p14:creationId xmlns:p14="http://schemas.microsoft.com/office/powerpoint/2010/main" val="4256019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you can't view your .</a:t>
            </a:r>
            <a:r>
              <a:rPr lang="en-US" sz="1200" b="0" i="0" u="none" strike="noStrike" kern="1200" baseline="0" dirty="0" err="1" smtClean="0">
                <a:solidFill>
                  <a:schemeClr val="tx1"/>
                </a:solidFill>
                <a:latin typeface="+mn-lt"/>
                <a:ea typeface="+mn-ea"/>
                <a:cs typeface="+mn-cs"/>
              </a:rPr>
              <a:t>php</a:t>
            </a:r>
            <a:r>
              <a:rPr lang="en-US" sz="1200" b="0" i="0" u="none" strike="noStrike" kern="1200" baseline="0" dirty="0" smtClean="0">
                <a:solidFill>
                  <a:schemeClr val="tx1"/>
                </a:solidFill>
                <a:latin typeface="+mn-lt"/>
                <a:ea typeface="+mn-ea"/>
                <a:cs typeface="+mn-cs"/>
              </a:rPr>
              <a:t> page on your local hard drive; you'll either see nothing or see the</a:t>
            </a:r>
          </a:p>
          <a:p>
            <a:r>
              <a:rPr lang="en-US" sz="1200" b="0" i="0" u="none" strike="noStrike" kern="1200" baseline="0" dirty="0" smtClean="0">
                <a:solidFill>
                  <a:schemeClr val="tx1"/>
                </a:solidFill>
                <a:latin typeface="+mn-lt"/>
                <a:ea typeface="+mn-ea"/>
                <a:cs typeface="+mn-cs"/>
              </a:rPr>
              <a:t>PHP source code</a:t>
            </a:r>
          </a:p>
          <a:p>
            <a:r>
              <a:rPr lang="en-US" sz="1200" b="0" i="0" u="none" strike="noStrike" kern="1200" baseline="0" dirty="0" smtClean="0">
                <a:solidFill>
                  <a:schemeClr val="tx1"/>
                </a:solidFill>
                <a:latin typeface="+mn-lt"/>
                <a:ea typeface="+mn-ea"/>
                <a:cs typeface="+mn-cs"/>
              </a:rPr>
              <a:t>if you upload the file to a PHP-enabled web server, requesting the .</a:t>
            </a:r>
            <a:r>
              <a:rPr lang="en-US" sz="1200" b="0" i="0" u="none" strike="noStrike" kern="1200" baseline="0" dirty="0" err="1" smtClean="0">
                <a:solidFill>
                  <a:schemeClr val="tx1"/>
                </a:solidFill>
                <a:latin typeface="+mn-lt"/>
                <a:ea typeface="+mn-ea"/>
                <a:cs typeface="+mn-cs"/>
              </a:rPr>
              <a:t>php</a:t>
            </a:r>
            <a:r>
              <a:rPr lang="en-US" sz="1200" b="0" i="0" u="none" strike="noStrike" kern="1200" baseline="0" dirty="0" smtClean="0">
                <a:solidFill>
                  <a:schemeClr val="tx1"/>
                </a:solidFill>
                <a:latin typeface="+mn-lt"/>
                <a:ea typeface="+mn-ea"/>
                <a:cs typeface="+mn-cs"/>
              </a:rPr>
              <a:t> file will run the</a:t>
            </a:r>
          </a:p>
          <a:p>
            <a:r>
              <a:rPr lang="en-US" sz="1200" b="0" i="0" u="none" strike="noStrike" kern="1200" baseline="0" dirty="0" smtClean="0">
                <a:solidFill>
                  <a:schemeClr val="tx1"/>
                </a:solidFill>
                <a:latin typeface="+mn-lt"/>
                <a:ea typeface="+mn-ea"/>
                <a:cs typeface="+mn-cs"/>
              </a:rPr>
              <a:t>program and send you back its output</a:t>
            </a:r>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12</a:t>
            </a:fld>
            <a:endParaRPr lang="en-US"/>
          </a:p>
        </p:txBody>
      </p:sp>
    </p:spTree>
    <p:extLst>
      <p:ext uri="{BB962C8B-B14F-4D97-AF65-F5344CB8AC3E}">
        <p14:creationId xmlns:p14="http://schemas.microsoft.com/office/powerpoint/2010/main" val="3884967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Mode</a:t>
            </a:r>
            <a:r>
              <a:rPr lang="en-US" baseline="0" dirty="0" smtClean="0"/>
              <a:t> switchers</a:t>
            </a:r>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14</a:t>
            </a:fld>
            <a:endParaRPr lang="en-US"/>
          </a:p>
        </p:txBody>
      </p:sp>
    </p:spTree>
    <p:extLst>
      <p:ext uri="{BB962C8B-B14F-4D97-AF65-F5344CB8AC3E}">
        <p14:creationId xmlns:p14="http://schemas.microsoft.com/office/powerpoint/2010/main" val="1634681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some PHP programmers use the equivalent echo instead of print</a:t>
            </a:r>
          </a:p>
          <a:p>
            <a:r>
              <a:rPr lang="en-US" sz="1200" b="0" i="0" u="none" strike="noStrike" kern="1200" baseline="0" dirty="0" smtClean="0">
                <a:solidFill>
                  <a:schemeClr val="tx1"/>
                </a:solidFill>
                <a:latin typeface="+mn-lt"/>
                <a:ea typeface="+mn-ea"/>
                <a:cs typeface="+mn-cs"/>
              </a:rPr>
              <a:t>What is weird with this slide? \n has no effect, no line change</a:t>
            </a:r>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15</a:t>
            </a:fld>
            <a:endParaRPr lang="en-US"/>
          </a:p>
        </p:txBody>
      </p:sp>
    </p:spTree>
    <p:extLst>
      <p:ext uri="{BB962C8B-B14F-4D97-AF65-F5344CB8AC3E}">
        <p14:creationId xmlns:p14="http://schemas.microsoft.com/office/powerpoint/2010/main" val="4256019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names are case sensitive; separate multiple words with _</a:t>
            </a:r>
          </a:p>
          <a:p>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16</a:t>
            </a:fld>
            <a:endParaRPr lang="en-US"/>
          </a:p>
        </p:txBody>
      </p:sp>
    </p:spTree>
    <p:extLst>
      <p:ext uri="{BB962C8B-B14F-4D97-AF65-F5344CB8AC3E}">
        <p14:creationId xmlns:p14="http://schemas.microsoft.com/office/powerpoint/2010/main" val="4256019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17</a:t>
            </a:fld>
            <a:endParaRPr lang="en-US"/>
          </a:p>
        </p:txBody>
      </p:sp>
    </p:spTree>
    <p:extLst>
      <p:ext uri="{BB962C8B-B14F-4D97-AF65-F5344CB8AC3E}">
        <p14:creationId xmlns:p14="http://schemas.microsoft.com/office/powerpoint/2010/main" val="42560192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mtClean="0"/>
          </a:p>
          <a:p>
            <a:endParaRPr lang="en-US" dirty="0"/>
          </a:p>
        </p:txBody>
      </p:sp>
      <p:sp>
        <p:nvSpPr>
          <p:cNvPr id="4" name="Slide Number Placeholder 3"/>
          <p:cNvSpPr>
            <a:spLocks noGrp="1"/>
          </p:cNvSpPr>
          <p:nvPr>
            <p:ph type="sldNum" sz="quarter" idx="10"/>
          </p:nvPr>
        </p:nvSpPr>
        <p:spPr/>
        <p:txBody>
          <a:bodyPr/>
          <a:lstStyle/>
          <a:p>
            <a:fld id="{C9D1D5FC-6908-4932-AE1E-6816DDF9EF73}" type="slidenum">
              <a:rPr lang="en-US" smtClean="0"/>
              <a:t>18</a:t>
            </a:fld>
            <a:endParaRPr lang="en-US"/>
          </a:p>
        </p:txBody>
      </p:sp>
    </p:spTree>
    <p:extLst>
      <p:ext uri="{BB962C8B-B14F-4D97-AF65-F5344CB8AC3E}">
        <p14:creationId xmlns:p14="http://schemas.microsoft.com/office/powerpoint/2010/main" val="4256019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fld id="{12A59B1E-2FF6-4B3B-8D8D-B08AD38EB820}" type="datetime1">
              <a:rPr lang="en-US" smtClean="0"/>
              <a:t>9/16/2012</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r>
              <a:rPr lang="en-US" smtClean="0"/>
              <a:t>CS380</a:t>
            </a: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BA9C494-EE57-4648-944B-B5DAF8C17B9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83B05EFC-C3F8-4E9C-B0B5-30D3BF548048}" type="datetime1">
              <a:rPr lang="en-US" smtClean="0"/>
              <a:t>9/16/2012</a:t>
            </a:fld>
            <a:endParaRPr lang="en-US"/>
          </a:p>
        </p:txBody>
      </p:sp>
      <p:sp>
        <p:nvSpPr>
          <p:cNvPr id="5" name="Footer Placeholder 2"/>
          <p:cNvSpPr>
            <a:spLocks noGrp="1"/>
          </p:cNvSpPr>
          <p:nvPr>
            <p:ph type="ftr" sz="quarter" idx="11"/>
          </p:nvPr>
        </p:nvSpPr>
        <p:spPr/>
        <p:txBody>
          <a:bodyPr/>
          <a:lstStyle>
            <a:lvl1pPr>
              <a:defRPr/>
            </a:lvl1pPr>
          </a:lstStyle>
          <a:p>
            <a:r>
              <a:rPr lang="en-US" smtClean="0"/>
              <a:t>CS380</a:t>
            </a:r>
            <a:endParaRPr lang="en-US"/>
          </a:p>
        </p:txBody>
      </p:sp>
      <p:sp>
        <p:nvSpPr>
          <p:cNvPr id="6" name="Slide Number Placeholder 22"/>
          <p:cNvSpPr>
            <a:spLocks noGrp="1"/>
          </p:cNvSpPr>
          <p:nvPr>
            <p:ph type="sldNum" sz="quarter" idx="12"/>
          </p:nvPr>
        </p:nvSpPr>
        <p:spPr/>
        <p:txBody>
          <a:bodyPr/>
          <a:lstStyle>
            <a:lvl1pPr>
              <a:defRPr/>
            </a:lvl1pPr>
          </a:lstStyle>
          <a:p>
            <a:fld id="{3BA9C494-EE57-4648-944B-B5DAF8C17B9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fld id="{63AF7E1B-8744-4D70-8CCC-FDBD8248B8BF}" type="datetime1">
              <a:rPr lang="en-US" smtClean="0"/>
              <a:t>9/16/2012</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r>
              <a:rPr lang="en-US" smtClean="0"/>
              <a:t>CS380</a:t>
            </a: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fld id="{3BA9C494-EE57-4648-944B-B5DAF8C17B9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0DA1C4BB-30C8-4EBC-A85E-B1827A00FA60}" type="datetime1">
              <a:rPr lang="en-US" smtClean="0"/>
              <a:t>9/16/2012</a:t>
            </a:fld>
            <a:endParaRPr lang="en-US"/>
          </a:p>
        </p:txBody>
      </p:sp>
      <p:sp>
        <p:nvSpPr>
          <p:cNvPr id="5" name="Footer Placeholder 2"/>
          <p:cNvSpPr>
            <a:spLocks noGrp="1"/>
          </p:cNvSpPr>
          <p:nvPr>
            <p:ph type="ftr" sz="quarter" idx="11"/>
          </p:nvPr>
        </p:nvSpPr>
        <p:spPr/>
        <p:txBody>
          <a:bodyPr/>
          <a:lstStyle>
            <a:lvl1pPr algn="l">
              <a:defRPr/>
            </a:lvl1pPr>
          </a:lstStyle>
          <a:p>
            <a:r>
              <a:rPr lang="en-US" smtClean="0"/>
              <a:t>CS380</a:t>
            </a:r>
            <a:endParaRPr lang="en-US"/>
          </a:p>
        </p:txBody>
      </p:sp>
      <p:sp>
        <p:nvSpPr>
          <p:cNvPr id="6" name="Slide Number Placeholder 22"/>
          <p:cNvSpPr>
            <a:spLocks noGrp="1"/>
          </p:cNvSpPr>
          <p:nvPr>
            <p:ph type="sldNum" sz="quarter" idx="12"/>
          </p:nvPr>
        </p:nvSpPr>
        <p:spPr/>
        <p:txBody>
          <a:bodyPr/>
          <a:lstStyle>
            <a:lvl1pPr>
              <a:defRPr/>
            </a:lvl1pPr>
          </a:lstStyle>
          <a:p>
            <a:fld id="{3BA9C494-EE57-4648-944B-B5DAF8C17B9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fld id="{91104F71-DA2F-47D9-99CA-3CB18A01251F}" type="datetime1">
              <a:rPr lang="en-US" smtClean="0"/>
              <a:t>9/16/2012</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fld id="{3BA9C494-EE57-4648-944B-B5DAF8C17B9E}" type="slidenum">
              <a:rPr lang="en-US" smtClean="0"/>
              <a:t>‹#›</a:t>
            </a:fld>
            <a:endParaRPr lang="en-US"/>
          </a:p>
        </p:txBody>
      </p:sp>
      <p:sp>
        <p:nvSpPr>
          <p:cNvPr id="9" name="Footer Placeholder 13"/>
          <p:cNvSpPr>
            <a:spLocks noGrp="1"/>
          </p:cNvSpPr>
          <p:nvPr>
            <p:ph type="ftr" sz="quarter" idx="12"/>
          </p:nvPr>
        </p:nvSpPr>
        <p:spPr/>
        <p:txBody>
          <a:bodyPr/>
          <a:lstStyle>
            <a:lvl1pPr>
              <a:defRPr/>
            </a:lvl1pPr>
          </a:lstStyle>
          <a:p>
            <a:r>
              <a:rPr lang="en-US" smtClean="0"/>
              <a:t>CS380</a:t>
            </a:r>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fld id="{6D5F3684-FC9E-4021-BD22-C9E5B91F4924}" type="datetime1">
              <a:rPr lang="en-US" smtClean="0"/>
              <a:t>9/16/2012</a:t>
            </a:fld>
            <a:endParaRPr lang="en-US"/>
          </a:p>
        </p:txBody>
      </p:sp>
      <p:sp>
        <p:nvSpPr>
          <p:cNvPr id="6" name="Slide Number Placeholder 9"/>
          <p:cNvSpPr>
            <a:spLocks noGrp="1"/>
          </p:cNvSpPr>
          <p:nvPr>
            <p:ph type="sldNum" sz="quarter" idx="11"/>
          </p:nvPr>
        </p:nvSpPr>
        <p:spPr/>
        <p:txBody>
          <a:bodyPr rtlCol="0"/>
          <a:lstStyle>
            <a:lvl1pPr>
              <a:defRPr/>
            </a:lvl1pPr>
          </a:lstStyle>
          <a:p>
            <a:fld id="{3BA9C494-EE57-4648-944B-B5DAF8C17B9E}" type="slidenum">
              <a:rPr lang="en-US" smtClean="0"/>
              <a:t>‹#›</a:t>
            </a:fld>
            <a:endParaRPr lang="en-US"/>
          </a:p>
        </p:txBody>
      </p:sp>
      <p:sp>
        <p:nvSpPr>
          <p:cNvPr id="7" name="Footer Placeholder 11"/>
          <p:cNvSpPr>
            <a:spLocks noGrp="1"/>
          </p:cNvSpPr>
          <p:nvPr>
            <p:ph type="ftr" sz="quarter" idx="12"/>
          </p:nvPr>
        </p:nvSpPr>
        <p:spPr/>
        <p:txBody>
          <a:bodyPr rtlCol="0"/>
          <a:lstStyle>
            <a:lvl1pPr>
              <a:defRPr/>
            </a:lvl1pPr>
          </a:lstStyle>
          <a:p>
            <a:r>
              <a:rPr lang="en-US" smtClean="0"/>
              <a:t>CS380</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fld id="{B9717240-46C3-48EE-824A-25527F125900}" type="datetime1">
              <a:rPr lang="en-US" smtClean="0"/>
              <a:t>9/16/2012</a:t>
            </a:fld>
            <a:endParaRPr lang="en-US"/>
          </a:p>
        </p:txBody>
      </p:sp>
      <p:sp>
        <p:nvSpPr>
          <p:cNvPr id="8" name="Slide Number Placeholder 11"/>
          <p:cNvSpPr>
            <a:spLocks noGrp="1"/>
          </p:cNvSpPr>
          <p:nvPr>
            <p:ph type="sldNum" sz="quarter" idx="11"/>
          </p:nvPr>
        </p:nvSpPr>
        <p:spPr/>
        <p:txBody>
          <a:bodyPr rtlCol="0"/>
          <a:lstStyle>
            <a:lvl1pPr>
              <a:defRPr/>
            </a:lvl1pPr>
          </a:lstStyle>
          <a:p>
            <a:fld id="{3BA9C494-EE57-4648-944B-B5DAF8C17B9E}" type="slidenum">
              <a:rPr lang="en-US" smtClean="0"/>
              <a:t>‹#›</a:t>
            </a:fld>
            <a:endParaRPr lang="en-US"/>
          </a:p>
        </p:txBody>
      </p:sp>
      <p:sp>
        <p:nvSpPr>
          <p:cNvPr id="9" name="Footer Placeholder 13"/>
          <p:cNvSpPr>
            <a:spLocks noGrp="1"/>
          </p:cNvSpPr>
          <p:nvPr>
            <p:ph type="ftr" sz="quarter" idx="12"/>
          </p:nvPr>
        </p:nvSpPr>
        <p:spPr/>
        <p:txBody>
          <a:bodyPr rtlCol="0"/>
          <a:lstStyle>
            <a:lvl1pPr>
              <a:defRPr/>
            </a:lvl1pPr>
          </a:lstStyle>
          <a:p>
            <a:r>
              <a:rPr lang="en-US" smtClean="0"/>
              <a:t>CS380</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fld id="{8C85E5F5-726B-430A-9656-C436A1649043}" type="datetime1">
              <a:rPr lang="en-US" smtClean="0"/>
              <a:t>9/16/2012</a:t>
            </a:fld>
            <a:endParaRPr lang="en-US"/>
          </a:p>
        </p:txBody>
      </p:sp>
      <p:sp>
        <p:nvSpPr>
          <p:cNvPr id="4" name="Footer Placeholder 2"/>
          <p:cNvSpPr>
            <a:spLocks noGrp="1"/>
          </p:cNvSpPr>
          <p:nvPr>
            <p:ph type="ftr" sz="quarter" idx="11"/>
          </p:nvPr>
        </p:nvSpPr>
        <p:spPr/>
        <p:txBody>
          <a:bodyPr/>
          <a:lstStyle>
            <a:lvl1pPr>
              <a:defRPr/>
            </a:lvl1pPr>
          </a:lstStyle>
          <a:p>
            <a:r>
              <a:rPr lang="en-US" smtClean="0"/>
              <a:t>CS380</a:t>
            </a:r>
            <a:endParaRPr lang="en-US"/>
          </a:p>
        </p:txBody>
      </p:sp>
      <p:sp>
        <p:nvSpPr>
          <p:cNvPr id="5" name="Slide Number Placeholder 22"/>
          <p:cNvSpPr>
            <a:spLocks noGrp="1"/>
          </p:cNvSpPr>
          <p:nvPr>
            <p:ph type="sldNum" sz="quarter" idx="12"/>
          </p:nvPr>
        </p:nvSpPr>
        <p:spPr/>
        <p:txBody>
          <a:bodyPr/>
          <a:lstStyle>
            <a:lvl1pPr>
              <a:defRPr/>
            </a:lvl1pPr>
          </a:lstStyle>
          <a:p>
            <a:fld id="{3BA9C494-EE57-4648-944B-B5DAF8C17B9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2F88B9A-FCD3-4BB7-8AF2-84F7B0BD4E81}" type="datetime1">
              <a:rPr lang="en-US" smtClean="0"/>
              <a:t>9/16/2012</a:t>
            </a:fld>
            <a:endParaRPr lang="en-US"/>
          </a:p>
        </p:txBody>
      </p:sp>
      <p:sp>
        <p:nvSpPr>
          <p:cNvPr id="3" name="Footer Placeholder 2"/>
          <p:cNvSpPr>
            <a:spLocks noGrp="1"/>
          </p:cNvSpPr>
          <p:nvPr>
            <p:ph type="ftr" sz="quarter" idx="11"/>
          </p:nvPr>
        </p:nvSpPr>
        <p:spPr/>
        <p:txBody>
          <a:bodyPr/>
          <a:lstStyle>
            <a:lvl1pPr>
              <a:defRPr/>
            </a:lvl1pPr>
          </a:lstStyle>
          <a:p>
            <a:r>
              <a:rPr lang="en-US" smtClean="0"/>
              <a:t>CS380</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BA9C494-EE57-4648-944B-B5DAF8C17B9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fld id="{02434F47-C4E6-437F-80D3-9E036847A0F3}" type="datetime1">
              <a:rPr lang="en-US" smtClean="0"/>
              <a:t>9/16/2012</a:t>
            </a:fld>
            <a:endParaRPr lang="en-US"/>
          </a:p>
        </p:txBody>
      </p:sp>
      <p:sp>
        <p:nvSpPr>
          <p:cNvPr id="6" name="Footer Placeholder 2"/>
          <p:cNvSpPr>
            <a:spLocks noGrp="1"/>
          </p:cNvSpPr>
          <p:nvPr>
            <p:ph type="ftr" sz="quarter" idx="11"/>
          </p:nvPr>
        </p:nvSpPr>
        <p:spPr/>
        <p:txBody>
          <a:bodyPr/>
          <a:lstStyle>
            <a:lvl1pPr>
              <a:defRPr/>
            </a:lvl1pPr>
          </a:lstStyle>
          <a:p>
            <a:r>
              <a:rPr lang="en-US" smtClean="0"/>
              <a:t>CS380</a:t>
            </a:r>
            <a:endParaRPr lang="en-US"/>
          </a:p>
        </p:txBody>
      </p:sp>
      <p:sp>
        <p:nvSpPr>
          <p:cNvPr id="7" name="Slide Number Placeholder 22"/>
          <p:cNvSpPr>
            <a:spLocks noGrp="1"/>
          </p:cNvSpPr>
          <p:nvPr>
            <p:ph type="sldNum" sz="quarter" idx="12"/>
          </p:nvPr>
        </p:nvSpPr>
        <p:spPr/>
        <p:txBody>
          <a:bodyPr/>
          <a:lstStyle>
            <a:lvl1pPr>
              <a:defRPr/>
            </a:lvl1pPr>
          </a:lstStyle>
          <a:p>
            <a:fld id="{3BA9C494-EE57-4648-944B-B5DAF8C17B9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fld id="{1F329CCC-61AE-4989-AABD-D3B9E195578A}" type="datetime1">
              <a:rPr lang="en-US" smtClean="0"/>
              <a:t>9/16/2012</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fld id="{3BA9C494-EE57-4648-944B-B5DAF8C17B9E}" type="slidenum">
              <a:rPr lang="en-US" smtClean="0"/>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r>
              <a:rPr lang="en-US" smtClean="0"/>
              <a:t>CS380</a:t>
            </a:r>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cs typeface="+mn-cs"/>
              </a:defRPr>
            </a:lvl1pPr>
          </a:lstStyle>
          <a:p>
            <a:fld id="{E85B2D12-0A7C-45AB-99AF-7A4AF81796D7}" type="datetime1">
              <a:rPr lang="en-US" smtClean="0"/>
              <a:t>9/16/2012</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cs typeface="+mn-cs"/>
              </a:defRPr>
            </a:lvl1pPr>
          </a:lstStyle>
          <a:p>
            <a:r>
              <a:rPr lang="en-US" smtClean="0"/>
              <a:t>CS380</a:t>
            </a: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cs typeface="+mn-cs"/>
              </a:defRPr>
            </a:lvl1pPr>
          </a:lstStyle>
          <a:p>
            <a:fld id="{3BA9C494-EE57-4648-944B-B5DAF8C17B9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fontAlgn="base" hangingPunct="1">
        <a:spcBef>
          <a:spcPct val="0"/>
        </a:spcBef>
        <a:spcAft>
          <a:spcPct val="0"/>
        </a:spcAft>
        <a:defRPr sz="4400" kern="12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w Cen MT" pitchFamily="34" charset="0"/>
        </a:defRPr>
      </a:lvl2pPr>
      <a:lvl3pPr algn="l" rtl="0" eaLnBrk="1" fontAlgn="base" hangingPunct="1">
        <a:spcBef>
          <a:spcPct val="0"/>
        </a:spcBef>
        <a:spcAft>
          <a:spcPct val="0"/>
        </a:spcAft>
        <a:defRPr sz="4400">
          <a:solidFill>
            <a:schemeClr val="tx2"/>
          </a:solidFill>
          <a:latin typeface="Tw Cen MT" pitchFamily="34" charset="0"/>
        </a:defRPr>
      </a:lvl3pPr>
      <a:lvl4pPr algn="l" rtl="0" eaLnBrk="1" fontAlgn="base" hangingPunct="1">
        <a:spcBef>
          <a:spcPct val="0"/>
        </a:spcBef>
        <a:spcAft>
          <a:spcPct val="0"/>
        </a:spcAft>
        <a:defRPr sz="4400">
          <a:solidFill>
            <a:schemeClr val="tx2"/>
          </a:solidFill>
          <a:latin typeface="Tw Cen MT" pitchFamily="34" charset="0"/>
        </a:defRPr>
      </a:lvl4pPr>
      <a:lvl5pPr algn="l" rtl="0" eaLnBrk="1" fontAlgn="base" hangingPunct="1">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www.php.net/usage.ph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php.net/manual/en/function.explode.php" TargetMode="External"/><Relationship Id="rId3" Type="http://schemas.openxmlformats.org/officeDocument/2006/relationships/hyperlink" Target="http://www.php.net/manual/en/function.strpos.php" TargetMode="External"/><Relationship Id="rId7" Type="http://schemas.openxmlformats.org/officeDocument/2006/relationships/hyperlink" Target="http://www.php.net/manual/en/function.trim.php" TargetMode="External"/><Relationship Id="rId2" Type="http://schemas.openxmlformats.org/officeDocument/2006/relationships/hyperlink" Target="http://www.php.net/manual/en/function.strlen.php" TargetMode="External"/><Relationship Id="rId1" Type="http://schemas.openxmlformats.org/officeDocument/2006/relationships/slideLayout" Target="../slideLayouts/slideLayout2.xml"/><Relationship Id="rId6" Type="http://schemas.openxmlformats.org/officeDocument/2006/relationships/hyperlink" Target="http://www.php.net/manual/en/function.strtoupper.php" TargetMode="External"/><Relationship Id="rId5" Type="http://schemas.openxmlformats.org/officeDocument/2006/relationships/hyperlink" Target="http://www.php.net/manual/en/function.strtolower.php" TargetMode="External"/><Relationship Id="rId10" Type="http://schemas.openxmlformats.org/officeDocument/2006/relationships/hyperlink" Target="http://www.php.net/manual/en/function.strcmp.php" TargetMode="External"/><Relationship Id="rId4" Type="http://schemas.openxmlformats.org/officeDocument/2006/relationships/hyperlink" Target="http://www.php.net/manual/en/function.substr.php" TargetMode="External"/><Relationship Id="rId9" Type="http://schemas.openxmlformats.org/officeDocument/2006/relationships/hyperlink" Target="http://www.php.net/manual/en/function.implode.php"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8" Type="http://schemas.openxmlformats.org/officeDocument/2006/relationships/hyperlink" Target="http://www.php.net/log10" TargetMode="External"/><Relationship Id="rId13" Type="http://schemas.openxmlformats.org/officeDocument/2006/relationships/hyperlink" Target="http://www.php.net/round" TargetMode="External"/><Relationship Id="rId3" Type="http://schemas.openxmlformats.org/officeDocument/2006/relationships/hyperlink" Target="http://www.php.net/abs" TargetMode="External"/><Relationship Id="rId7" Type="http://schemas.openxmlformats.org/officeDocument/2006/relationships/hyperlink" Target="http://www.php.net/log" TargetMode="External"/><Relationship Id="rId12" Type="http://schemas.openxmlformats.org/officeDocument/2006/relationships/hyperlink" Target="http://www.php.net/rand" TargetMode="External"/><Relationship Id="rId2" Type="http://schemas.openxmlformats.org/officeDocument/2006/relationships/notesSlide" Target="../notesSlides/notesSlide18.xml"/><Relationship Id="rId16" Type="http://schemas.openxmlformats.org/officeDocument/2006/relationships/hyperlink" Target="http://www.php.net/tan" TargetMode="External"/><Relationship Id="rId1" Type="http://schemas.openxmlformats.org/officeDocument/2006/relationships/slideLayout" Target="../slideLayouts/slideLayout6.xml"/><Relationship Id="rId6" Type="http://schemas.openxmlformats.org/officeDocument/2006/relationships/hyperlink" Target="http://www.php.net/floor" TargetMode="External"/><Relationship Id="rId11" Type="http://schemas.openxmlformats.org/officeDocument/2006/relationships/hyperlink" Target="http://www.php.net/pow" TargetMode="External"/><Relationship Id="rId5" Type="http://schemas.openxmlformats.org/officeDocument/2006/relationships/hyperlink" Target="http://www.php.net/cos" TargetMode="External"/><Relationship Id="rId15" Type="http://schemas.openxmlformats.org/officeDocument/2006/relationships/hyperlink" Target="http://www.php.net/sqrt" TargetMode="External"/><Relationship Id="rId10" Type="http://schemas.openxmlformats.org/officeDocument/2006/relationships/hyperlink" Target="http://www.php.net/min" TargetMode="External"/><Relationship Id="rId4" Type="http://schemas.openxmlformats.org/officeDocument/2006/relationships/hyperlink" Target="http://www.php.net/ceil" TargetMode="External"/><Relationship Id="rId9" Type="http://schemas.openxmlformats.org/officeDocument/2006/relationships/hyperlink" Target="http://www.php.net/max" TargetMode="External"/><Relationship Id="rId14" Type="http://schemas.openxmlformats.org/officeDocument/2006/relationships/hyperlink" Target="http://www.php.net/sin"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Server side basics</a:t>
            </a:r>
            <a:endParaRPr lang="en-US" dirty="0"/>
          </a:p>
        </p:txBody>
      </p:sp>
      <p:sp>
        <p:nvSpPr>
          <p:cNvPr id="6" name="Footer Placeholder 5"/>
          <p:cNvSpPr>
            <a:spLocks noGrp="1"/>
          </p:cNvSpPr>
          <p:nvPr>
            <p:ph type="ftr" sz="quarter" idx="12"/>
          </p:nvPr>
        </p:nvSpPr>
        <p:spPr/>
        <p:txBody>
          <a:bodyPr/>
          <a:lstStyle/>
          <a:p>
            <a:r>
              <a:rPr lang="en-US" smtClean="0"/>
              <a:t>CS380</a:t>
            </a:r>
            <a:endParaRPr lang="en-US"/>
          </a:p>
        </p:txBody>
      </p:sp>
      <p:sp>
        <p:nvSpPr>
          <p:cNvPr id="7" name="Slide Number Placeholder 6"/>
          <p:cNvSpPr>
            <a:spLocks noGrp="1"/>
          </p:cNvSpPr>
          <p:nvPr>
            <p:ph type="sldNum" sz="quarter" idx="11"/>
          </p:nvPr>
        </p:nvSpPr>
        <p:spPr/>
        <p:txBody>
          <a:bodyPr/>
          <a:lstStyle/>
          <a:p>
            <a:fld id="{3BA9C494-EE57-4648-944B-B5DAF8C17B9E}" type="slidenum">
              <a:rPr lang="en-US" smtClean="0"/>
              <a:t>1</a:t>
            </a:fld>
            <a:endParaRPr lang="en-US"/>
          </a:p>
        </p:txBody>
      </p:sp>
    </p:spTree>
    <p:extLst>
      <p:ext uri="{BB962C8B-B14F-4D97-AF65-F5344CB8AC3E}">
        <p14:creationId xmlns:p14="http://schemas.microsoft.com/office/powerpoint/2010/main" val="4052928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PHP?</a:t>
            </a:r>
            <a:endParaRPr lang="en-US" dirty="0"/>
          </a:p>
        </p:txBody>
      </p:sp>
      <p:sp>
        <p:nvSpPr>
          <p:cNvPr id="3" name="Content Placeholder 2"/>
          <p:cNvSpPr>
            <a:spLocks noGrp="1"/>
          </p:cNvSpPr>
          <p:nvPr>
            <p:ph sz="quarter" idx="1"/>
          </p:nvPr>
        </p:nvSpPr>
        <p:spPr/>
        <p:txBody>
          <a:bodyPr/>
          <a:lstStyle/>
          <a:p>
            <a:r>
              <a:rPr lang="en-US" dirty="0" smtClean="0"/>
              <a:t>Free and open source</a:t>
            </a:r>
          </a:p>
          <a:p>
            <a:r>
              <a:rPr lang="en-US" dirty="0" smtClean="0"/>
              <a:t>Compatible</a:t>
            </a:r>
          </a:p>
          <a:p>
            <a:pPr lvl="1"/>
            <a:r>
              <a:rPr lang="en-US" dirty="0" smtClean="0"/>
              <a:t>as </a:t>
            </a:r>
            <a:r>
              <a:rPr lang="en-US" dirty="0"/>
              <a:t>of November 2006, there were </a:t>
            </a:r>
            <a:r>
              <a:rPr lang="en-US" dirty="0">
                <a:hlinkClick r:id="rId3"/>
              </a:rPr>
              <a:t>more than 19 million websites (domain names) using </a:t>
            </a:r>
            <a:r>
              <a:rPr lang="en-US" dirty="0" smtClean="0">
                <a:hlinkClick r:id="rId3"/>
              </a:rPr>
              <a:t>PHP</a:t>
            </a:r>
            <a:r>
              <a:rPr lang="en-US" dirty="0" smtClean="0"/>
              <a:t>.</a:t>
            </a:r>
          </a:p>
          <a:p>
            <a:r>
              <a:rPr lang="en-US" dirty="0" smtClean="0"/>
              <a:t>Simple</a:t>
            </a:r>
            <a:endParaRPr lang="en-US" dirty="0"/>
          </a:p>
          <a:p>
            <a:endParaRPr lang="en-US" dirty="0"/>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10</a:t>
            </a:fld>
            <a:endParaRPr lang="en-US"/>
          </a:p>
        </p:txBody>
      </p:sp>
    </p:spTree>
    <p:extLst>
      <p:ext uri="{BB962C8B-B14F-4D97-AF65-F5344CB8AC3E}">
        <p14:creationId xmlns:p14="http://schemas.microsoft.com/office/powerpoint/2010/main" val="1179785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Hello World!</a:t>
            </a:r>
            <a:endParaRPr lang="en-US" dirty="0"/>
          </a:p>
        </p:txBody>
      </p:sp>
      <p:sp>
        <p:nvSpPr>
          <p:cNvPr id="3" name="Footer Placeholder 2"/>
          <p:cNvSpPr>
            <a:spLocks noGrp="1"/>
          </p:cNvSpPr>
          <p:nvPr>
            <p:ph type="ftr" sz="quarter" idx="11"/>
          </p:nvPr>
        </p:nvSpPr>
        <p:spPr/>
        <p:txBody>
          <a:bodyPr/>
          <a:lstStyle/>
          <a:p>
            <a:pPr algn="l"/>
            <a:r>
              <a:rPr lang="en-US" dirty="0" smtClean="0"/>
              <a:t>CS380</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B16314E3-73DD-47A1-A0F6-5E80C77B0D39}" type="slidenum">
              <a:rPr lang="en-US" smtClean="0"/>
              <a:t>11</a:t>
            </a:fld>
            <a:endParaRPr lang="en-US"/>
          </a:p>
        </p:txBody>
      </p:sp>
      <p:sp>
        <p:nvSpPr>
          <p:cNvPr id="5" name="TextBox 4"/>
          <p:cNvSpPr txBox="1"/>
          <p:nvPr/>
        </p:nvSpPr>
        <p:spPr>
          <a:xfrm>
            <a:off x="609600" y="1591270"/>
            <a:ext cx="8153400" cy="923330"/>
          </a:xfrm>
          <a:prstGeom prst="rect">
            <a:avLst/>
          </a:prstGeom>
          <a:solidFill>
            <a:srgbClr val="EEC4EE"/>
          </a:solidFill>
          <a:ln w="19050">
            <a:solidFill>
              <a:schemeClr val="tx1"/>
            </a:solidFill>
          </a:ln>
        </p:spPr>
        <p:txBody>
          <a:bodyPr wrap="square" rtlCol="0">
            <a:spAutoFit/>
          </a:bodyPr>
          <a:lstStyle/>
          <a:p>
            <a:r>
              <a:rPr lang="en-US" dirty="0" smtClean="0">
                <a:latin typeface="Courier New" pitchFamily="49" charset="0"/>
                <a:cs typeface="Courier New" pitchFamily="49" charset="0"/>
              </a:rPr>
              <a:t>&lt;?</a:t>
            </a:r>
            <a:r>
              <a:rPr lang="en-US" dirty="0" err="1" smtClean="0">
                <a:latin typeface="Courier New" pitchFamily="49" charset="0"/>
                <a:cs typeface="Courier New" pitchFamily="49" charset="0"/>
              </a:rPr>
              <a:t>php</a:t>
            </a:r>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print "Hello, world!";</a:t>
            </a:r>
          </a:p>
          <a:p>
            <a:r>
              <a:rPr lang="en-US" dirty="0" smtClean="0">
                <a:latin typeface="Courier New" pitchFamily="49" charset="0"/>
                <a:cs typeface="Courier New" pitchFamily="49" charset="0"/>
              </a:rPr>
              <a:t>?&gt;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10" name="TextBox 9"/>
          <p:cNvSpPr txBox="1"/>
          <p:nvPr/>
        </p:nvSpPr>
        <p:spPr>
          <a:xfrm>
            <a:off x="609600" y="2819400"/>
            <a:ext cx="8153400" cy="677108"/>
          </a:xfrm>
          <a:prstGeom prst="rect">
            <a:avLst/>
          </a:prstGeom>
          <a:solidFill>
            <a:schemeClr val="bg1"/>
          </a:solidFill>
          <a:ln w="19050">
            <a:solidFill>
              <a:schemeClr val="tx1"/>
            </a:solidFill>
          </a:ln>
        </p:spPr>
        <p:txBody>
          <a:bodyPr wrap="square" rtlCol="0">
            <a:spAutoFit/>
          </a:bodyPr>
          <a:lstStyle/>
          <a:p>
            <a:r>
              <a:rPr lang="en-US" sz="2000" dirty="0" smtClean="0">
                <a:latin typeface="Times New Roman" pitchFamily="18" charset="0"/>
                <a:cs typeface="Times New Roman" pitchFamily="18" charset="0"/>
              </a:rPr>
              <a:t>Hello world!</a:t>
            </a:r>
            <a:r>
              <a:rPr lang="en-US" dirty="0">
                <a:solidFill>
                  <a:schemeClr val="tx1">
                    <a:lumMod val="50000"/>
                    <a:lumOff val="50000"/>
                  </a:schemeClr>
                </a:solidFill>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				</a:t>
            </a:r>
          </a:p>
          <a:p>
            <a:r>
              <a:rPr lang="en-US" i="1" dirty="0">
                <a:solidFill>
                  <a:schemeClr val="tx1">
                    <a:lumMod val="50000"/>
                    <a:lumOff val="50000"/>
                  </a:schemeClr>
                </a:solidFill>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						      output</a:t>
            </a:r>
          </a:p>
        </p:txBody>
      </p:sp>
    </p:spTree>
    <p:extLst>
      <p:ext uri="{BB962C8B-B14F-4D97-AF65-F5344CB8AC3E}">
        <p14:creationId xmlns:p14="http://schemas.microsoft.com/office/powerpoint/2010/main" val="2772640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Viewing PHP output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12</a:t>
            </a:fld>
            <a:endParaRPr lang="en-US"/>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562606"/>
            <a:ext cx="7138988" cy="51429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447800" y="5334000"/>
            <a:ext cx="1370888" cy="369332"/>
          </a:xfrm>
          <a:prstGeom prst="rect">
            <a:avLst/>
          </a:prstGeom>
          <a:solidFill>
            <a:schemeClr val="bg1"/>
          </a:solidFill>
        </p:spPr>
        <p:txBody>
          <a:bodyPr wrap="none" rtlCol="0">
            <a:spAutoFit/>
          </a:bodyPr>
          <a:lstStyle/>
          <a:p>
            <a:r>
              <a:rPr lang="en-US" dirty="0" smtClean="0">
                <a:latin typeface="Times New Roman" pitchFamily="18" charset="0"/>
                <a:cs typeface="Times New Roman" pitchFamily="18" charset="0"/>
              </a:rPr>
              <a:t>Hello world!</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79818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smtClean="0"/>
              <a:t>PHP Basic Syntax</a:t>
            </a:r>
            <a:endParaRPr lang="en-US" dirty="0"/>
          </a:p>
        </p:txBody>
      </p:sp>
      <p:sp>
        <p:nvSpPr>
          <p:cNvPr id="4" name="Slide Number Placeholder 3"/>
          <p:cNvSpPr>
            <a:spLocks noGrp="1"/>
          </p:cNvSpPr>
          <p:nvPr>
            <p:ph type="sldNum" sz="quarter" idx="11"/>
          </p:nvPr>
        </p:nvSpPr>
        <p:spPr/>
        <p:txBody>
          <a:bodyPr/>
          <a:lstStyle/>
          <a:p>
            <a:fld id="{3BA9C494-EE57-4648-944B-B5DAF8C17B9E}" type="slidenum">
              <a:rPr lang="en-US" smtClean="0"/>
              <a:t>13</a:t>
            </a:fld>
            <a:endParaRPr lang="en-US"/>
          </a:p>
        </p:txBody>
      </p:sp>
      <p:sp>
        <p:nvSpPr>
          <p:cNvPr id="5" name="Footer Placeholder 4"/>
          <p:cNvSpPr>
            <a:spLocks noGrp="1"/>
          </p:cNvSpPr>
          <p:nvPr>
            <p:ph type="ftr" sz="quarter" idx="12"/>
          </p:nvPr>
        </p:nvSpPr>
        <p:spPr/>
        <p:txBody>
          <a:bodyPr/>
          <a:lstStyle/>
          <a:p>
            <a:r>
              <a:rPr lang="en-US" smtClean="0"/>
              <a:t>CS380</a:t>
            </a:r>
            <a:endParaRPr lang="en-US"/>
          </a:p>
        </p:txBody>
      </p:sp>
    </p:spTree>
    <p:extLst>
      <p:ext uri="{BB962C8B-B14F-4D97-AF65-F5344CB8AC3E}">
        <p14:creationId xmlns:p14="http://schemas.microsoft.com/office/powerpoint/2010/main" val="4340097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PHP syntax template</a:t>
            </a:r>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14</a:t>
            </a:fld>
            <a:endParaRPr lang="en-US"/>
          </a:p>
        </p:txBody>
      </p:sp>
      <p:sp>
        <p:nvSpPr>
          <p:cNvPr id="7" name="Content Placeholder 6"/>
          <p:cNvSpPr>
            <a:spLocks noGrp="1"/>
          </p:cNvSpPr>
          <p:nvPr>
            <p:ph sz="quarter" idx="1"/>
          </p:nvPr>
        </p:nvSpPr>
        <p:spPr>
          <a:xfrm>
            <a:off x="612648" y="4648200"/>
            <a:ext cx="8153400" cy="1066800"/>
          </a:xfrm>
        </p:spPr>
        <p:txBody>
          <a:bodyPr/>
          <a:lstStyle/>
          <a:p>
            <a:r>
              <a:rPr lang="en-US" sz="2400" dirty="0" smtClean="0"/>
              <a:t>Contents </a:t>
            </a:r>
            <a:r>
              <a:rPr lang="en-US" sz="2400" dirty="0"/>
              <a:t>of a .</a:t>
            </a:r>
            <a:r>
              <a:rPr lang="en-US" sz="2400" dirty="0" err="1"/>
              <a:t>php</a:t>
            </a:r>
            <a:r>
              <a:rPr lang="en-US" sz="2400" dirty="0"/>
              <a:t> file between </a:t>
            </a:r>
            <a:r>
              <a:rPr lang="en-US" sz="2400" dirty="0">
                <a:latin typeface="Courier New" pitchFamily="49" charset="0"/>
                <a:cs typeface="Courier New" pitchFamily="49" charset="0"/>
              </a:rPr>
              <a:t>&lt;?</a:t>
            </a:r>
            <a:r>
              <a:rPr lang="en-US" sz="2400" dirty="0" err="1">
                <a:latin typeface="Courier New" pitchFamily="49" charset="0"/>
                <a:cs typeface="Courier New" pitchFamily="49" charset="0"/>
              </a:rPr>
              <a:t>php</a:t>
            </a:r>
            <a:r>
              <a:rPr lang="en-US" sz="2400" dirty="0"/>
              <a:t> and </a:t>
            </a:r>
            <a:r>
              <a:rPr lang="en-US" sz="2400" dirty="0">
                <a:latin typeface="Courier New" pitchFamily="49" charset="0"/>
                <a:cs typeface="Courier New" pitchFamily="49" charset="0"/>
              </a:rPr>
              <a:t>?&gt;</a:t>
            </a:r>
            <a:r>
              <a:rPr lang="en-US" sz="2400" dirty="0"/>
              <a:t> are executed as PHP code</a:t>
            </a:r>
          </a:p>
          <a:p>
            <a:r>
              <a:rPr lang="en-US" sz="2400" dirty="0"/>
              <a:t>A</a:t>
            </a:r>
            <a:r>
              <a:rPr lang="en-US" sz="2400" dirty="0" smtClean="0"/>
              <a:t>ll </a:t>
            </a:r>
            <a:r>
              <a:rPr lang="en-US" sz="2400" dirty="0"/>
              <a:t>other contents are output as pure HTML</a:t>
            </a:r>
          </a:p>
          <a:p>
            <a:r>
              <a:rPr lang="en-US" sz="2400" dirty="0" smtClean="0"/>
              <a:t>We can </a:t>
            </a:r>
            <a:r>
              <a:rPr lang="en-US" sz="2400" dirty="0"/>
              <a:t>switch back and forth between HTML and PHP "modes"</a:t>
            </a:r>
          </a:p>
        </p:txBody>
      </p:sp>
      <p:sp>
        <p:nvSpPr>
          <p:cNvPr id="8" name="TextBox 7"/>
          <p:cNvSpPr txBox="1"/>
          <p:nvPr/>
        </p:nvSpPr>
        <p:spPr>
          <a:xfrm>
            <a:off x="609600" y="1600200"/>
            <a:ext cx="8153400" cy="2862322"/>
          </a:xfrm>
          <a:prstGeom prst="rect">
            <a:avLst/>
          </a:prstGeom>
          <a:solidFill>
            <a:srgbClr val="EEC4EE"/>
          </a:solidFill>
          <a:ln w="19050">
            <a:solidFill>
              <a:schemeClr val="tx1"/>
            </a:solidFill>
          </a:ln>
        </p:spPr>
        <p:txBody>
          <a:bodyPr wrap="square" rtlCol="0">
            <a:spAutoFit/>
          </a:bodyPr>
          <a:lstStyle/>
          <a:p>
            <a:r>
              <a:rPr lang="en-US" sz="2000" i="1" dirty="0">
                <a:latin typeface="Courier New" pitchFamily="49" charset="0"/>
                <a:cs typeface="Courier New" pitchFamily="49" charset="0"/>
              </a:rPr>
              <a:t>HTML content</a:t>
            </a:r>
          </a:p>
          <a:p>
            <a:r>
              <a:rPr lang="en-US" sz="2000" b="1" dirty="0">
                <a:latin typeface="Courier New" pitchFamily="49" charset="0"/>
                <a:cs typeface="Courier New" pitchFamily="49" charset="0"/>
              </a:rPr>
              <a:t>&lt;?</a:t>
            </a:r>
            <a:r>
              <a:rPr lang="en-US" sz="2000" b="1" dirty="0" err="1">
                <a:latin typeface="Courier New" pitchFamily="49" charset="0"/>
                <a:cs typeface="Courier New" pitchFamily="49" charset="0"/>
              </a:rPr>
              <a:t>php</a:t>
            </a:r>
            <a:endParaRPr lang="en-US" sz="2000" b="1" dirty="0">
              <a:latin typeface="Courier New" pitchFamily="49" charset="0"/>
              <a:cs typeface="Courier New" pitchFamily="49" charset="0"/>
            </a:endParaRPr>
          </a:p>
          <a:p>
            <a:r>
              <a:rPr lang="en-US" sz="2000" i="1" dirty="0">
                <a:latin typeface="Courier New" pitchFamily="49" charset="0"/>
                <a:cs typeface="Courier New" pitchFamily="49" charset="0"/>
              </a:rPr>
              <a:t>PHP code</a:t>
            </a:r>
          </a:p>
          <a:p>
            <a:r>
              <a:rPr lang="en-US" sz="2000" b="1" dirty="0">
                <a:latin typeface="Courier New" pitchFamily="49" charset="0"/>
                <a:cs typeface="Courier New" pitchFamily="49" charset="0"/>
              </a:rPr>
              <a:t>?&gt;</a:t>
            </a:r>
          </a:p>
          <a:p>
            <a:r>
              <a:rPr lang="en-US" sz="2000" i="1" dirty="0">
                <a:latin typeface="Courier New" pitchFamily="49" charset="0"/>
                <a:cs typeface="Courier New" pitchFamily="49" charset="0"/>
              </a:rPr>
              <a:t>HTML content</a:t>
            </a:r>
          </a:p>
          <a:p>
            <a:r>
              <a:rPr lang="en-US" sz="2000" b="1" dirty="0">
                <a:latin typeface="Courier New" pitchFamily="49" charset="0"/>
                <a:cs typeface="Courier New" pitchFamily="49" charset="0"/>
              </a:rPr>
              <a:t>&lt;?</a:t>
            </a:r>
            <a:r>
              <a:rPr lang="en-US" sz="2000" b="1" dirty="0" err="1">
                <a:latin typeface="Courier New" pitchFamily="49" charset="0"/>
                <a:cs typeface="Courier New" pitchFamily="49" charset="0"/>
              </a:rPr>
              <a:t>php</a:t>
            </a:r>
            <a:endParaRPr lang="en-US" sz="2000" b="1" dirty="0">
              <a:latin typeface="Courier New" pitchFamily="49" charset="0"/>
              <a:cs typeface="Courier New" pitchFamily="49" charset="0"/>
            </a:endParaRPr>
          </a:p>
          <a:p>
            <a:r>
              <a:rPr lang="en-US" sz="2000" i="1" dirty="0">
                <a:latin typeface="Courier New" pitchFamily="49" charset="0"/>
                <a:cs typeface="Courier New" pitchFamily="49" charset="0"/>
              </a:rPr>
              <a:t>PHP code</a:t>
            </a:r>
          </a:p>
          <a:p>
            <a:r>
              <a:rPr lang="en-US" sz="2000" b="1" dirty="0">
                <a:latin typeface="Courier New" pitchFamily="49" charset="0"/>
                <a:cs typeface="Courier New" pitchFamily="49" charset="0"/>
              </a:rPr>
              <a:t>?&gt;</a:t>
            </a:r>
          </a:p>
          <a:p>
            <a:r>
              <a:rPr lang="en-US" sz="2000" i="1" dirty="0">
                <a:latin typeface="Courier New" pitchFamily="49" charset="0"/>
                <a:cs typeface="Courier New" pitchFamily="49" charset="0"/>
              </a:rPr>
              <a:t>HTML content </a:t>
            </a:r>
            <a:r>
              <a:rPr lang="en-US" sz="2000" dirty="0">
                <a:latin typeface="Courier New" pitchFamily="49" charset="0"/>
                <a:cs typeface="Courier New" pitchFamily="49" charset="0"/>
              </a:rPr>
              <a: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Tree>
    <p:extLst>
      <p:ext uri="{BB962C8B-B14F-4D97-AF65-F5344CB8AC3E}">
        <p14:creationId xmlns:p14="http://schemas.microsoft.com/office/powerpoint/2010/main" val="41725949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Console output: </a:t>
            </a:r>
            <a:r>
              <a:rPr lang="en-US" dirty="0">
                <a:latin typeface="Courier New" pitchFamily="49" charset="0"/>
                <a:cs typeface="Courier New" pitchFamily="49" charset="0"/>
              </a:rPr>
              <a:t>print</a:t>
            </a:r>
          </a:p>
        </p:txBody>
      </p:sp>
      <p:sp>
        <p:nvSpPr>
          <p:cNvPr id="3" name="Footer Placeholder 2"/>
          <p:cNvSpPr>
            <a:spLocks noGrp="1"/>
          </p:cNvSpPr>
          <p:nvPr>
            <p:ph type="ftr" sz="quarter" idx="11"/>
          </p:nvPr>
        </p:nvSpPr>
        <p:spPr/>
        <p:txBody>
          <a:bodyPr/>
          <a:lstStyle/>
          <a:p>
            <a:pPr algn="l"/>
            <a:r>
              <a:rPr lang="en-US" dirty="0" smtClean="0"/>
              <a:t>CS380</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B16314E3-73DD-47A1-A0F6-5E80C77B0D39}" type="slidenum">
              <a:rPr lang="en-US" smtClean="0"/>
              <a:t>15</a:t>
            </a:fld>
            <a:endParaRPr lang="en-US"/>
          </a:p>
        </p:txBody>
      </p:sp>
      <p:sp>
        <p:nvSpPr>
          <p:cNvPr id="5" name="TextBox 4"/>
          <p:cNvSpPr txBox="1"/>
          <p:nvPr/>
        </p:nvSpPr>
        <p:spPr>
          <a:xfrm>
            <a:off x="609600" y="2436674"/>
            <a:ext cx="8153400" cy="1754326"/>
          </a:xfrm>
          <a:prstGeom prst="rect">
            <a:avLst/>
          </a:prstGeom>
          <a:solidFill>
            <a:srgbClr val="EEC4EE"/>
          </a:solidFill>
          <a:ln w="19050">
            <a:solidFill>
              <a:schemeClr val="tx1"/>
            </a:solidFill>
          </a:ln>
        </p:spPr>
        <p:txBody>
          <a:bodyPr wrap="square" rtlCol="0">
            <a:spAutoFit/>
          </a:bodyPr>
          <a:lstStyle/>
          <a:p>
            <a:r>
              <a:rPr lang="en-US" dirty="0">
                <a:latin typeface="Courier New" pitchFamily="49" charset="0"/>
                <a:cs typeface="Courier New" pitchFamily="49" charset="0"/>
              </a:rPr>
              <a:t>print "Hello, World!\n";</a:t>
            </a:r>
          </a:p>
          <a:p>
            <a:r>
              <a:rPr lang="en-US" dirty="0">
                <a:latin typeface="Courier New" pitchFamily="49" charset="0"/>
                <a:cs typeface="Courier New" pitchFamily="49" charset="0"/>
              </a:rPr>
              <a:t>print "Escape \"chars\" are the SAME as in Java!\n";</a:t>
            </a:r>
          </a:p>
          <a:p>
            <a:r>
              <a:rPr lang="en-US" dirty="0">
                <a:latin typeface="Courier New" pitchFamily="49" charset="0"/>
                <a:cs typeface="Courier New" pitchFamily="49" charset="0"/>
              </a:rPr>
              <a:t>print "You can have</a:t>
            </a:r>
          </a:p>
          <a:p>
            <a:r>
              <a:rPr lang="en-US" dirty="0">
                <a:latin typeface="Courier New" pitchFamily="49" charset="0"/>
                <a:cs typeface="Courier New" pitchFamily="49" charset="0"/>
              </a:rPr>
              <a:t>line breaks in a string.";</a:t>
            </a:r>
          </a:p>
          <a:p>
            <a:r>
              <a:rPr lang="en-US" dirty="0">
                <a:latin typeface="Courier New" pitchFamily="49" charset="0"/>
                <a:cs typeface="Courier New" pitchFamily="49" charset="0"/>
              </a:rPr>
              <a:t>print 'A string can use "single-quotes". It\'s cool!';</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10" name="TextBox 9"/>
          <p:cNvSpPr txBox="1"/>
          <p:nvPr/>
        </p:nvSpPr>
        <p:spPr>
          <a:xfrm>
            <a:off x="609600" y="4501515"/>
            <a:ext cx="8153400" cy="984885"/>
          </a:xfrm>
          <a:prstGeom prst="rect">
            <a:avLst/>
          </a:prstGeom>
          <a:solidFill>
            <a:schemeClr val="bg1"/>
          </a:solidFill>
          <a:ln w="19050">
            <a:solidFill>
              <a:schemeClr val="tx1"/>
            </a:solidFill>
          </a:ln>
        </p:spPr>
        <p:txBody>
          <a:bodyPr wrap="square" rtlCol="0">
            <a:spAutoFit/>
          </a:bodyPr>
          <a:lstStyle/>
          <a:p>
            <a:r>
              <a:rPr lang="en-US" sz="2000" dirty="0" smtClean="0">
                <a:latin typeface="Times New Roman" pitchFamily="18" charset="0"/>
                <a:cs typeface="Times New Roman" pitchFamily="18" charset="0"/>
              </a:rPr>
              <a:t>Hello world!</a:t>
            </a:r>
            <a:r>
              <a:rPr lang="en-US" dirty="0">
                <a:solidFill>
                  <a:schemeClr val="tx1">
                    <a:lumMod val="50000"/>
                    <a:lumOff val="50000"/>
                  </a:schemeClr>
                </a:solidFill>
                <a:latin typeface="Consolas" pitchFamily="49" charset="0"/>
                <a:cs typeface="Consolas" pitchFamily="49" charset="0"/>
              </a:rPr>
              <a:t> </a:t>
            </a:r>
            <a:r>
              <a:rPr lang="en-US" sz="2000" dirty="0">
                <a:latin typeface="Times New Roman" pitchFamily="18" charset="0"/>
                <a:cs typeface="Times New Roman" pitchFamily="18" charset="0"/>
              </a:rPr>
              <a:t>Escape "chars" are the SAME as in Java! You can have line breaks in a string. A string can </a:t>
            </a:r>
            <a:r>
              <a:rPr lang="en-US" sz="2000" dirty="0" smtClean="0">
                <a:latin typeface="Times New Roman" pitchFamily="18" charset="0"/>
                <a:cs typeface="Times New Roman" pitchFamily="18" charset="0"/>
              </a:rPr>
              <a:t>use "single-quotes</a:t>
            </a:r>
            <a:r>
              <a:rPr lang="en-US" sz="2000" dirty="0">
                <a:latin typeface="Times New Roman" pitchFamily="18" charset="0"/>
                <a:cs typeface="Times New Roman" pitchFamily="18" charset="0"/>
              </a:rPr>
              <a:t>". It's cool!</a:t>
            </a:r>
            <a:r>
              <a:rPr lang="en-US" i="1" dirty="0" smtClean="0">
                <a:solidFill>
                  <a:schemeClr val="tx1">
                    <a:lumMod val="50000"/>
                    <a:lumOff val="50000"/>
                  </a:schemeClr>
                </a:solidFill>
                <a:latin typeface="Consolas" pitchFamily="49" charset="0"/>
                <a:cs typeface="Consolas" pitchFamily="49" charset="0"/>
              </a:rPr>
              <a:t>		</a:t>
            </a:r>
          </a:p>
          <a:p>
            <a:r>
              <a:rPr lang="en-US" i="1" dirty="0">
                <a:solidFill>
                  <a:schemeClr val="tx1">
                    <a:lumMod val="50000"/>
                    <a:lumOff val="50000"/>
                  </a:schemeClr>
                </a:solidFill>
                <a:latin typeface="Consolas" pitchFamily="49" charset="0"/>
                <a:cs typeface="Consolas" pitchFamily="49" charset="0"/>
              </a:rPr>
              <a:t>	</a:t>
            </a:r>
            <a:r>
              <a:rPr lang="en-US" i="1" dirty="0" smtClean="0">
                <a:solidFill>
                  <a:schemeClr val="tx1">
                    <a:lumMod val="50000"/>
                    <a:lumOff val="50000"/>
                  </a:schemeClr>
                </a:solidFill>
                <a:latin typeface="Consolas" pitchFamily="49" charset="0"/>
                <a:cs typeface="Consolas" pitchFamily="49" charset="0"/>
              </a:rPr>
              <a:t>						      output</a:t>
            </a:r>
          </a:p>
        </p:txBody>
      </p:sp>
      <p:sp>
        <p:nvSpPr>
          <p:cNvPr id="7" name="TextBox 6"/>
          <p:cNvSpPr txBox="1"/>
          <p:nvPr/>
        </p:nvSpPr>
        <p:spPr>
          <a:xfrm>
            <a:off x="609600" y="1639669"/>
            <a:ext cx="8153400" cy="646331"/>
          </a:xfrm>
          <a:prstGeom prst="rect">
            <a:avLst/>
          </a:prstGeom>
          <a:solidFill>
            <a:srgbClr val="EEC4EE"/>
          </a:solidFill>
          <a:ln w="19050">
            <a:solidFill>
              <a:schemeClr val="tx1"/>
            </a:solidFill>
          </a:ln>
        </p:spPr>
        <p:txBody>
          <a:bodyPr wrap="square" rtlCol="0">
            <a:spAutoFit/>
          </a:bodyPr>
          <a:lstStyle/>
          <a:p>
            <a:r>
              <a:rPr lang="en-US" dirty="0">
                <a:latin typeface="Courier New" pitchFamily="49" charset="0"/>
                <a:cs typeface="Courier New" pitchFamily="49" charset="0"/>
              </a:rPr>
              <a:t>print "text";</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Tree>
    <p:extLst>
      <p:ext uri="{BB962C8B-B14F-4D97-AF65-F5344CB8AC3E}">
        <p14:creationId xmlns:p14="http://schemas.microsoft.com/office/powerpoint/2010/main" val="2611460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normAutofit fontScale="85000" lnSpcReduction="20000"/>
          </a:bodyPr>
          <a:lstStyle/>
          <a:p>
            <a:fld id="{B16314E3-73DD-47A1-A0F6-5E80C77B0D39}" type="slidenum">
              <a:rPr lang="en-US" smtClean="0"/>
              <a:t>16</a:t>
            </a:fld>
            <a:endParaRPr lang="en-US"/>
          </a:p>
        </p:txBody>
      </p:sp>
      <p:sp>
        <p:nvSpPr>
          <p:cNvPr id="5" name="TextBox 4"/>
          <p:cNvSpPr txBox="1"/>
          <p:nvPr/>
        </p:nvSpPr>
        <p:spPr>
          <a:xfrm>
            <a:off x="609600" y="2057400"/>
            <a:ext cx="8153400" cy="1200329"/>
          </a:xfrm>
          <a:prstGeom prst="rect">
            <a:avLst/>
          </a:prstGeom>
          <a:solidFill>
            <a:srgbClr val="EEC4EE"/>
          </a:solidFill>
          <a:ln w="19050">
            <a:solidFill>
              <a:schemeClr val="tx1"/>
            </a:solidFill>
          </a:ln>
        </p:spPr>
        <p:txBody>
          <a:bodyPr wrap="square" rtlCol="0">
            <a:spAutoFit/>
          </a:bodyPr>
          <a:lstStyle/>
          <a:p>
            <a:r>
              <a:rPr lang="en-US" dirty="0">
                <a:latin typeface="Courier New" pitchFamily="49" charset="0"/>
                <a:cs typeface="Courier New" pitchFamily="49" charset="0"/>
              </a:rPr>
              <a:t>$</a:t>
            </a:r>
            <a:r>
              <a:rPr lang="en-US" dirty="0" err="1">
                <a:latin typeface="Courier New" pitchFamily="49" charset="0"/>
                <a:cs typeface="Courier New" pitchFamily="49" charset="0"/>
              </a:rPr>
              <a:t>user_name</a:t>
            </a:r>
            <a:r>
              <a:rPr lang="en-US" dirty="0">
                <a:latin typeface="Courier New" pitchFamily="49" charset="0"/>
                <a:cs typeface="Courier New" pitchFamily="49" charset="0"/>
              </a:rPr>
              <a:t> = </a:t>
            </a:r>
            <a:r>
              <a:rPr lang="en-US" dirty="0" smtClean="0">
                <a:latin typeface="Courier New" pitchFamily="49" charset="0"/>
                <a:cs typeface="Courier New" pitchFamily="49" charset="0"/>
              </a:rPr>
              <a:t>“mundruid78</a:t>
            </a:r>
            <a:r>
              <a:rPr lang="en-US" dirty="0">
                <a:latin typeface="Courier New" pitchFamily="49" charset="0"/>
                <a:cs typeface="Courier New" pitchFamily="49" charset="0"/>
              </a:rPr>
              <a:t>";</a:t>
            </a:r>
          </a:p>
          <a:p>
            <a:r>
              <a:rPr lang="en-US" dirty="0">
                <a:latin typeface="Courier New" pitchFamily="49" charset="0"/>
                <a:cs typeface="Courier New" pitchFamily="49" charset="0"/>
              </a:rPr>
              <a:t>$age = 16;</a:t>
            </a:r>
          </a:p>
          <a:p>
            <a:r>
              <a:rPr lang="en-US" dirty="0">
                <a:latin typeface="Courier New" pitchFamily="49" charset="0"/>
                <a:cs typeface="Courier New" pitchFamily="49" charset="0"/>
              </a:rPr>
              <a:t>$</a:t>
            </a:r>
            <a:r>
              <a:rPr lang="en-US" dirty="0" err="1">
                <a:latin typeface="Courier New" pitchFamily="49" charset="0"/>
                <a:cs typeface="Courier New" pitchFamily="49" charset="0"/>
              </a:rPr>
              <a:t>drinking_age</a:t>
            </a:r>
            <a:r>
              <a:rPr lang="en-US" dirty="0">
                <a:latin typeface="Courier New" pitchFamily="49" charset="0"/>
                <a:cs typeface="Courier New" pitchFamily="49" charset="0"/>
              </a:rPr>
              <a:t> = $age + 5;</a:t>
            </a:r>
          </a:p>
          <a:p>
            <a:r>
              <a:rPr lang="en-US" dirty="0">
                <a:latin typeface="Courier New" pitchFamily="49" charset="0"/>
                <a:cs typeface="Courier New" pitchFamily="49" charset="0"/>
              </a:rPr>
              <a:t>$</a:t>
            </a:r>
            <a:r>
              <a:rPr lang="en-US" dirty="0" err="1">
                <a:latin typeface="Courier New" pitchFamily="49" charset="0"/>
                <a:cs typeface="Courier New" pitchFamily="49" charset="0"/>
              </a:rPr>
              <a:t>this_class_rocks</a:t>
            </a:r>
            <a:r>
              <a:rPr lang="en-US" dirty="0">
                <a:latin typeface="Courier New" pitchFamily="49" charset="0"/>
                <a:cs typeface="Courier New" pitchFamily="49" charset="0"/>
              </a:rPr>
              <a:t> = TRUE;</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7" name="TextBox 6"/>
          <p:cNvSpPr txBox="1"/>
          <p:nvPr/>
        </p:nvSpPr>
        <p:spPr>
          <a:xfrm>
            <a:off x="609600" y="1524000"/>
            <a:ext cx="8153400" cy="369332"/>
          </a:xfrm>
          <a:prstGeom prst="rect">
            <a:avLst/>
          </a:prstGeom>
          <a:solidFill>
            <a:srgbClr val="EEC4EE"/>
          </a:solidFill>
          <a:ln w="19050">
            <a:solidFill>
              <a:schemeClr val="tx1"/>
            </a:solidFill>
          </a:ln>
        </p:spPr>
        <p:txBody>
          <a:bodyPr wrap="square" rtlCol="0">
            <a:spAutoFit/>
          </a:bodyPr>
          <a:lstStyle/>
          <a:p>
            <a:r>
              <a:rPr lang="en-US" dirty="0">
                <a:latin typeface="Courier New" pitchFamily="49" charset="0"/>
                <a:cs typeface="Courier New" pitchFamily="49" charset="0"/>
              </a:rPr>
              <a:t>$name = expression;</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8" name="Content Placeholder 2"/>
          <p:cNvSpPr txBox="1">
            <a:spLocks/>
          </p:cNvSpPr>
          <p:nvPr/>
        </p:nvSpPr>
        <p:spPr>
          <a:xfrm>
            <a:off x="612648" y="3352800"/>
            <a:ext cx="8153400" cy="4495800"/>
          </a:xfrm>
          <a:prstGeom prst="rect">
            <a:avLst/>
          </a:prstGeom>
        </p:spPr>
        <p:txBody>
          <a:bodyPr/>
          <a:lst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t>names are case </a:t>
            </a:r>
            <a:r>
              <a:rPr lang="en-US" dirty="0" smtClean="0"/>
              <a:t>sensitive</a:t>
            </a:r>
          </a:p>
          <a:p>
            <a:r>
              <a:rPr lang="en-US" dirty="0" smtClean="0"/>
              <a:t>names </a:t>
            </a:r>
            <a:r>
              <a:rPr lang="en-US" dirty="0"/>
              <a:t>always begin with $, on both declaration and usage</a:t>
            </a:r>
          </a:p>
          <a:p>
            <a:r>
              <a:rPr lang="en-US" dirty="0"/>
              <a:t>always implicitly declared by assignment (type is not written)</a:t>
            </a:r>
          </a:p>
          <a:p>
            <a:r>
              <a:rPr lang="en-US" dirty="0"/>
              <a:t>a loosely typed language (like JavaScript or Python)</a:t>
            </a:r>
            <a:endParaRPr lang="en-US" dirty="0" smtClean="0"/>
          </a:p>
        </p:txBody>
      </p:sp>
    </p:spTree>
    <p:extLst>
      <p:ext uri="{BB962C8B-B14F-4D97-AF65-F5344CB8AC3E}">
        <p14:creationId xmlns:p14="http://schemas.microsoft.com/office/powerpoint/2010/main" val="36313063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normAutofit fontScale="85000" lnSpcReduction="20000"/>
          </a:bodyPr>
          <a:lstStyle/>
          <a:p>
            <a:fld id="{B16314E3-73DD-47A1-A0F6-5E80C77B0D39}" type="slidenum">
              <a:rPr lang="en-US" smtClean="0"/>
              <a:t>17</a:t>
            </a:fld>
            <a:endParaRPr lang="en-US"/>
          </a:p>
        </p:txBody>
      </p:sp>
      <p:sp>
        <p:nvSpPr>
          <p:cNvPr id="8" name="Content Placeholder 2"/>
          <p:cNvSpPr txBox="1">
            <a:spLocks/>
          </p:cNvSpPr>
          <p:nvPr/>
        </p:nvSpPr>
        <p:spPr>
          <a:xfrm>
            <a:off x="612648" y="1524000"/>
            <a:ext cx="8153400" cy="4495800"/>
          </a:xfrm>
          <a:prstGeom prst="rect">
            <a:avLst/>
          </a:prstGeom>
        </p:spPr>
        <p:txBody>
          <a:bodyPr/>
          <a:lst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t>basic types: </a:t>
            </a:r>
            <a:r>
              <a:rPr lang="en-US" i="1" dirty="0" err="1"/>
              <a:t>int</a:t>
            </a:r>
            <a:r>
              <a:rPr lang="en-US" i="1" dirty="0"/>
              <a:t>, float, </a:t>
            </a:r>
            <a:r>
              <a:rPr lang="en-US" i="1" dirty="0" err="1"/>
              <a:t>boolean</a:t>
            </a:r>
            <a:r>
              <a:rPr lang="en-US" i="1" dirty="0"/>
              <a:t>, string, array, object, NULL</a:t>
            </a:r>
          </a:p>
          <a:p>
            <a:pPr lvl="1"/>
            <a:r>
              <a:rPr lang="en-US" dirty="0" smtClean="0"/>
              <a:t>test </a:t>
            </a:r>
            <a:r>
              <a:rPr lang="en-US" dirty="0"/>
              <a:t>type </a:t>
            </a:r>
            <a:r>
              <a:rPr lang="en-US" dirty="0" smtClean="0"/>
              <a:t>of </a:t>
            </a:r>
            <a:r>
              <a:rPr lang="en-US" dirty="0"/>
              <a:t>variable </a:t>
            </a:r>
            <a:r>
              <a:rPr lang="en-US" dirty="0" smtClean="0"/>
              <a:t>with </a:t>
            </a:r>
            <a:r>
              <a:rPr lang="en-US" dirty="0" err="1">
                <a:latin typeface="Courier New" pitchFamily="49" charset="0"/>
                <a:cs typeface="Courier New" pitchFamily="49" charset="0"/>
              </a:rPr>
              <a:t>is_type</a:t>
            </a:r>
            <a:r>
              <a:rPr lang="en-US" dirty="0"/>
              <a:t> functions, e.g. </a:t>
            </a:r>
            <a:r>
              <a:rPr lang="en-US" dirty="0" err="1">
                <a:latin typeface="Courier New" pitchFamily="49" charset="0"/>
                <a:cs typeface="Courier New" pitchFamily="49" charset="0"/>
              </a:rPr>
              <a:t>is_string</a:t>
            </a:r>
            <a:endParaRPr lang="en-US" dirty="0">
              <a:latin typeface="Courier New" pitchFamily="49" charset="0"/>
              <a:cs typeface="Courier New" pitchFamily="49" charset="0"/>
            </a:endParaRPr>
          </a:p>
          <a:p>
            <a:pPr lvl="1"/>
            <a:r>
              <a:rPr lang="en-US" dirty="0" err="1">
                <a:latin typeface="Courier New" pitchFamily="49" charset="0"/>
                <a:cs typeface="Courier New" pitchFamily="49" charset="0"/>
              </a:rPr>
              <a:t>gettype</a:t>
            </a:r>
            <a:r>
              <a:rPr lang="en-US" dirty="0"/>
              <a:t> function returns a variable's type as a string </a:t>
            </a:r>
            <a:endParaRPr lang="en-US" dirty="0" smtClean="0"/>
          </a:p>
          <a:p>
            <a:r>
              <a:rPr lang="en-US" dirty="0" smtClean="0"/>
              <a:t>PHP </a:t>
            </a:r>
            <a:r>
              <a:rPr lang="en-US" i="1" dirty="0"/>
              <a:t>converts between types automatically </a:t>
            </a:r>
            <a:r>
              <a:rPr lang="en-US" dirty="0"/>
              <a:t>in many </a:t>
            </a:r>
            <a:r>
              <a:rPr lang="en-US" dirty="0" smtClean="0"/>
              <a:t>cases:</a:t>
            </a:r>
          </a:p>
          <a:p>
            <a:pPr lvl="1"/>
            <a:r>
              <a:rPr lang="en-US" dirty="0" smtClean="0"/>
              <a:t>string </a:t>
            </a:r>
            <a:r>
              <a:rPr lang="en-US" dirty="0"/>
              <a:t>→ </a:t>
            </a:r>
            <a:r>
              <a:rPr lang="en-US" dirty="0" err="1"/>
              <a:t>int</a:t>
            </a:r>
            <a:r>
              <a:rPr lang="en-US" dirty="0"/>
              <a:t> auto-conversion on +</a:t>
            </a:r>
          </a:p>
          <a:p>
            <a:pPr lvl="1"/>
            <a:r>
              <a:rPr lang="en-US" dirty="0" err="1"/>
              <a:t>int</a:t>
            </a:r>
            <a:r>
              <a:rPr lang="en-US" dirty="0"/>
              <a:t> → float auto-conversion on /</a:t>
            </a:r>
          </a:p>
          <a:p>
            <a:r>
              <a:rPr lang="en-US" dirty="0"/>
              <a:t>type-cast with </a:t>
            </a:r>
            <a:r>
              <a:rPr lang="en-US" b="1" dirty="0"/>
              <a:t>(type):</a:t>
            </a:r>
          </a:p>
          <a:p>
            <a:pPr lvl="1"/>
            <a:r>
              <a:rPr lang="en-US" dirty="0">
                <a:latin typeface="Courier New" pitchFamily="49" charset="0"/>
                <a:cs typeface="Courier New" pitchFamily="49" charset="0"/>
              </a:rPr>
              <a:t>$age = </a:t>
            </a:r>
            <a:r>
              <a:rPr lang="en-US" b="1" dirty="0">
                <a:latin typeface="Courier New" pitchFamily="49" charset="0"/>
                <a:cs typeface="Courier New" pitchFamily="49" charset="0"/>
              </a:rPr>
              <a:t>(</a:t>
            </a:r>
            <a:r>
              <a:rPr lang="en-US" b="1" dirty="0" err="1">
                <a:latin typeface="Courier New" pitchFamily="49" charset="0"/>
                <a:cs typeface="Courier New" pitchFamily="49" charset="0"/>
              </a:rPr>
              <a:t>int</a:t>
            </a:r>
            <a:r>
              <a:rPr lang="en-US" b="1" dirty="0">
                <a:latin typeface="Courier New" pitchFamily="49" charset="0"/>
                <a:cs typeface="Courier New" pitchFamily="49" charset="0"/>
              </a:rPr>
              <a:t>) </a:t>
            </a:r>
            <a:r>
              <a:rPr lang="en-US" dirty="0">
                <a:latin typeface="Courier New" pitchFamily="49" charset="0"/>
                <a:cs typeface="Courier New" pitchFamily="49" charset="0"/>
              </a:rPr>
              <a:t>"21</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4003173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Arithmetic operators</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normAutofit fontScale="85000" lnSpcReduction="20000"/>
          </a:bodyPr>
          <a:lstStyle/>
          <a:p>
            <a:fld id="{B16314E3-73DD-47A1-A0F6-5E80C77B0D39}" type="slidenum">
              <a:rPr lang="en-US" smtClean="0"/>
              <a:t>18</a:t>
            </a:fld>
            <a:endParaRPr lang="en-US"/>
          </a:p>
        </p:txBody>
      </p:sp>
      <p:sp>
        <p:nvSpPr>
          <p:cNvPr id="8" name="Content Placeholder 2"/>
          <p:cNvSpPr txBox="1">
            <a:spLocks/>
          </p:cNvSpPr>
          <p:nvPr/>
        </p:nvSpPr>
        <p:spPr>
          <a:xfrm>
            <a:off x="612648" y="1524000"/>
            <a:ext cx="8153400" cy="4495800"/>
          </a:xfrm>
          <a:prstGeom prst="rect">
            <a:avLst/>
          </a:prstGeom>
        </p:spPr>
        <p:txBody>
          <a:bodyPr/>
          <a:lst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t>+ </a:t>
            </a:r>
            <a:r>
              <a:rPr lang="en-US" dirty="0" smtClean="0"/>
              <a:t>	- 	* 	/ 	% 	. 	++ 	--</a:t>
            </a:r>
            <a:endParaRPr lang="en-US" dirty="0"/>
          </a:p>
          <a:p>
            <a:r>
              <a:rPr lang="en-US" dirty="0"/>
              <a:t>= </a:t>
            </a:r>
            <a:r>
              <a:rPr lang="en-US" dirty="0" smtClean="0"/>
              <a:t>	+= 	-= 	*= 	/= 	%= 	.=</a:t>
            </a:r>
            <a:endParaRPr lang="en-US" dirty="0"/>
          </a:p>
          <a:p>
            <a:r>
              <a:rPr lang="en-US" dirty="0"/>
              <a:t>many operators auto-convert types: 5 + "7" is 12</a:t>
            </a:r>
            <a:endParaRPr lang="en-US" dirty="0">
              <a:latin typeface="Courier New" pitchFamily="49" charset="0"/>
              <a:cs typeface="Courier New" pitchFamily="49" charset="0"/>
            </a:endParaRPr>
          </a:p>
        </p:txBody>
      </p:sp>
      <p:sp>
        <p:nvSpPr>
          <p:cNvPr id="3" name="Footer Placeholder 2"/>
          <p:cNvSpPr>
            <a:spLocks noGrp="1"/>
          </p:cNvSpPr>
          <p:nvPr>
            <p:ph type="ftr" sz="quarter" idx="11"/>
          </p:nvPr>
        </p:nvSpPr>
        <p:spPr/>
        <p:txBody>
          <a:bodyPr/>
          <a:lstStyle/>
          <a:p>
            <a:pPr algn="l"/>
            <a:r>
              <a:rPr lang="en-US" dirty="0" smtClean="0"/>
              <a:t>CS380</a:t>
            </a:r>
            <a:endParaRPr lang="en-US" dirty="0"/>
          </a:p>
        </p:txBody>
      </p:sp>
    </p:spTree>
    <p:extLst>
      <p:ext uri="{BB962C8B-B14F-4D97-AF65-F5344CB8AC3E}">
        <p14:creationId xmlns:p14="http://schemas.microsoft.com/office/powerpoint/2010/main" val="9645142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normAutofit fontScale="85000" lnSpcReduction="20000"/>
          </a:bodyPr>
          <a:lstStyle/>
          <a:p>
            <a:fld id="{B16314E3-73DD-47A1-A0F6-5E80C77B0D39}" type="slidenum">
              <a:rPr lang="en-US" smtClean="0"/>
              <a:t>19</a:t>
            </a:fld>
            <a:endParaRPr lang="en-US"/>
          </a:p>
        </p:txBody>
      </p:sp>
      <p:sp>
        <p:nvSpPr>
          <p:cNvPr id="5" name="TextBox 4"/>
          <p:cNvSpPr txBox="1"/>
          <p:nvPr/>
        </p:nvSpPr>
        <p:spPr>
          <a:xfrm>
            <a:off x="609600" y="1676400"/>
            <a:ext cx="8153400" cy="1477328"/>
          </a:xfrm>
          <a:prstGeom prst="rect">
            <a:avLst/>
          </a:prstGeom>
          <a:solidFill>
            <a:srgbClr val="EEC4EE"/>
          </a:solidFill>
          <a:ln w="19050">
            <a:solidFill>
              <a:schemeClr val="tx1"/>
            </a:solidFill>
          </a:ln>
        </p:spPr>
        <p:txBody>
          <a:bodyPr wrap="square" rtlCol="0">
            <a:spAutoFit/>
          </a:bodyPr>
          <a:lstStyle/>
          <a:p>
            <a:r>
              <a:rPr lang="en-US" dirty="0">
                <a:latin typeface="Courier New" pitchFamily="49" charset="0"/>
                <a:cs typeface="Courier New" pitchFamily="49" charset="0"/>
              </a:rPr>
              <a:t># single-line comment</a:t>
            </a:r>
          </a:p>
          <a:p>
            <a:r>
              <a:rPr lang="en-US" dirty="0">
                <a:latin typeface="Courier New" pitchFamily="49" charset="0"/>
                <a:cs typeface="Courier New" pitchFamily="49" charset="0"/>
              </a:rPr>
              <a:t>// single-line comment</a:t>
            </a:r>
          </a:p>
          <a:p>
            <a:r>
              <a:rPr lang="en-US" dirty="0">
                <a:latin typeface="Courier New" pitchFamily="49" charset="0"/>
                <a:cs typeface="Courier New" pitchFamily="49" charset="0"/>
              </a:rPr>
              <a:t>/*</a:t>
            </a:r>
          </a:p>
          <a:p>
            <a:r>
              <a:rPr lang="en-US" dirty="0">
                <a:latin typeface="Courier New" pitchFamily="49" charset="0"/>
                <a:cs typeface="Courier New" pitchFamily="49" charset="0"/>
              </a:rPr>
              <a:t>multi-line comment</a:t>
            </a:r>
          </a:p>
          <a:p>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8" name="Content Placeholder 2"/>
          <p:cNvSpPr txBox="1">
            <a:spLocks/>
          </p:cNvSpPr>
          <p:nvPr/>
        </p:nvSpPr>
        <p:spPr>
          <a:xfrm>
            <a:off x="612648" y="3352800"/>
            <a:ext cx="8153400" cy="4495800"/>
          </a:xfrm>
          <a:prstGeom prst="rect">
            <a:avLst/>
          </a:prstGeom>
        </p:spPr>
        <p:txBody>
          <a:bodyPr/>
          <a:lst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t>like Java, but # is also allowed</a:t>
            </a:r>
          </a:p>
          <a:p>
            <a:pPr lvl="1"/>
            <a:r>
              <a:rPr lang="en-US" dirty="0"/>
              <a:t>a lot of PHP code uses # comments instead of //</a:t>
            </a:r>
          </a:p>
          <a:p>
            <a:pPr marL="0" indent="0">
              <a:buNone/>
            </a:pPr>
            <a:endParaRPr lang="en-US" dirty="0" smtClean="0"/>
          </a:p>
        </p:txBody>
      </p:sp>
      <p:sp>
        <p:nvSpPr>
          <p:cNvPr id="3" name="Footer Placeholder 2"/>
          <p:cNvSpPr>
            <a:spLocks noGrp="1"/>
          </p:cNvSpPr>
          <p:nvPr>
            <p:ph type="ftr" sz="quarter" idx="11"/>
          </p:nvPr>
        </p:nvSpPr>
        <p:spPr/>
        <p:txBody>
          <a:bodyPr/>
          <a:lstStyle/>
          <a:p>
            <a:pPr algn="l"/>
            <a:r>
              <a:rPr lang="en-US" dirty="0" smtClean="0"/>
              <a:t>CS380</a:t>
            </a:r>
            <a:endParaRPr lang="en-US" dirty="0"/>
          </a:p>
        </p:txBody>
      </p:sp>
    </p:spTree>
    <p:extLst>
      <p:ext uri="{BB962C8B-B14F-4D97-AF65-F5344CB8AC3E}">
        <p14:creationId xmlns:p14="http://schemas.microsoft.com/office/powerpoint/2010/main" val="728478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URLs and web servers</a:t>
            </a:r>
          </a:p>
        </p:txBody>
      </p:sp>
      <p:sp>
        <p:nvSpPr>
          <p:cNvPr id="3" name="Content Placeholder 2"/>
          <p:cNvSpPr>
            <a:spLocks noGrp="1"/>
          </p:cNvSpPr>
          <p:nvPr>
            <p:ph sz="quarter" idx="1"/>
          </p:nvPr>
        </p:nvSpPr>
        <p:spPr>
          <a:xfrm>
            <a:off x="612648" y="2438400"/>
            <a:ext cx="8153400" cy="3657600"/>
          </a:xfrm>
        </p:spPr>
        <p:txBody>
          <a:bodyPr/>
          <a:lstStyle/>
          <a:p>
            <a:r>
              <a:rPr lang="en-US" dirty="0"/>
              <a:t>U</a:t>
            </a:r>
            <a:r>
              <a:rPr lang="en-US" dirty="0" smtClean="0"/>
              <a:t>sually </a:t>
            </a:r>
            <a:r>
              <a:rPr lang="en-US" dirty="0"/>
              <a:t>when you type a URL in your browser:</a:t>
            </a:r>
          </a:p>
          <a:p>
            <a:pPr lvl="1"/>
            <a:r>
              <a:rPr lang="en-US" dirty="0"/>
              <a:t>Y</a:t>
            </a:r>
            <a:r>
              <a:rPr lang="en-US" dirty="0" smtClean="0"/>
              <a:t>our </a:t>
            </a:r>
            <a:r>
              <a:rPr lang="en-US" dirty="0"/>
              <a:t>computer looks up the server's IP address using DNS</a:t>
            </a:r>
          </a:p>
          <a:p>
            <a:pPr lvl="1"/>
            <a:r>
              <a:rPr lang="en-US" dirty="0"/>
              <a:t>Y</a:t>
            </a:r>
            <a:r>
              <a:rPr lang="en-US" dirty="0" smtClean="0"/>
              <a:t>our </a:t>
            </a:r>
            <a:r>
              <a:rPr lang="en-US" dirty="0"/>
              <a:t>browser connects to that IP address and requests the given file</a:t>
            </a:r>
          </a:p>
          <a:p>
            <a:pPr lvl="1"/>
            <a:r>
              <a:rPr lang="en-US" dirty="0"/>
              <a:t>T</a:t>
            </a:r>
            <a:r>
              <a:rPr lang="en-US" dirty="0" smtClean="0"/>
              <a:t>he </a:t>
            </a:r>
            <a:r>
              <a:rPr lang="en-US" dirty="0"/>
              <a:t>web server software (e.g. Apache) grabs that file from the server's local file </a:t>
            </a:r>
            <a:r>
              <a:rPr lang="en-US" dirty="0" smtClean="0"/>
              <a:t>system</a:t>
            </a:r>
            <a:endParaRPr lang="en-US" dirty="0"/>
          </a:p>
          <a:p>
            <a:pPr lvl="1"/>
            <a:r>
              <a:rPr lang="en-US" dirty="0" smtClean="0"/>
              <a:t>The server </a:t>
            </a:r>
            <a:r>
              <a:rPr lang="en-US" dirty="0"/>
              <a:t>sends back its contents to </a:t>
            </a:r>
            <a:r>
              <a:rPr lang="en-US" dirty="0" smtClean="0"/>
              <a:t>you</a:t>
            </a:r>
            <a:endParaRPr lang="en-US" dirty="0"/>
          </a:p>
        </p:txBody>
      </p:sp>
      <p:sp>
        <p:nvSpPr>
          <p:cNvPr id="4" name="Footer Placeholder 3"/>
          <p:cNvSpPr>
            <a:spLocks noGrp="1"/>
          </p:cNvSpPr>
          <p:nvPr>
            <p:ph type="ftr" sz="quarter" idx="11"/>
          </p:nvPr>
        </p:nvSpPr>
        <p:spPr/>
        <p:txBody>
          <a:bodyPr/>
          <a:lstStyle/>
          <a:p>
            <a:r>
              <a:rPr lang="en-US" dirty="0" smtClean="0"/>
              <a:t>CS380</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2</a:t>
            </a:fld>
            <a:endParaRPr lang="en-US"/>
          </a:p>
        </p:txBody>
      </p:sp>
      <p:sp>
        <p:nvSpPr>
          <p:cNvPr id="6" name="Rectangle 5"/>
          <p:cNvSpPr/>
          <p:nvPr/>
        </p:nvSpPr>
        <p:spPr>
          <a:xfrm>
            <a:off x="609600" y="1600200"/>
            <a:ext cx="807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85800" y="1752600"/>
            <a:ext cx="4060246" cy="523220"/>
          </a:xfrm>
          <a:prstGeom prst="rect">
            <a:avLst/>
          </a:prstGeom>
        </p:spPr>
        <p:txBody>
          <a:bodyPr wrap="square">
            <a:spAutoFit/>
          </a:bodyPr>
          <a:lstStyle/>
          <a:p>
            <a:r>
              <a:rPr lang="en-US" sz="2800" dirty="0"/>
              <a:t>http://server/path/file</a:t>
            </a:r>
          </a:p>
        </p:txBody>
      </p:sp>
    </p:spTree>
    <p:extLst>
      <p:ext uri="{BB962C8B-B14F-4D97-AF65-F5344CB8AC3E}">
        <p14:creationId xmlns:p14="http://schemas.microsoft.com/office/powerpoint/2010/main" val="7622929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String</a:t>
            </a:r>
            <a:r>
              <a:rPr lang="en-US" dirty="0" smtClean="0"/>
              <a:t> Type</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20</a:t>
            </a:fld>
            <a:endParaRPr lang="en-US"/>
          </a:p>
        </p:txBody>
      </p:sp>
      <p:sp>
        <p:nvSpPr>
          <p:cNvPr id="7" name="Content Placeholder 6"/>
          <p:cNvSpPr>
            <a:spLocks noGrp="1"/>
          </p:cNvSpPr>
          <p:nvPr>
            <p:ph sz="quarter" idx="1"/>
          </p:nvPr>
        </p:nvSpPr>
        <p:spPr>
          <a:xfrm>
            <a:off x="612648" y="3505200"/>
            <a:ext cx="8153400" cy="1066800"/>
          </a:xfrm>
        </p:spPr>
        <p:txBody>
          <a:bodyPr/>
          <a:lstStyle/>
          <a:p>
            <a:r>
              <a:rPr lang="en-US" sz="2400" dirty="0"/>
              <a:t>zero-based indexing using bracket notation</a:t>
            </a:r>
          </a:p>
          <a:p>
            <a:r>
              <a:rPr lang="en-US" sz="2400" dirty="0"/>
              <a:t>there is no char type; each letter is itself a String</a:t>
            </a:r>
          </a:p>
          <a:p>
            <a:r>
              <a:rPr lang="en-US" sz="2400" dirty="0"/>
              <a:t>string concatenation operator is . (period), not +</a:t>
            </a:r>
          </a:p>
          <a:p>
            <a:pPr lvl="1"/>
            <a:r>
              <a:rPr lang="it-IT" sz="2100" dirty="0">
                <a:latin typeface="Courier New" pitchFamily="49" charset="0"/>
                <a:cs typeface="Courier New" pitchFamily="49" charset="0"/>
              </a:rPr>
              <a:t>5 + "2 turtle doves" === 7</a:t>
            </a:r>
          </a:p>
          <a:p>
            <a:pPr lvl="1"/>
            <a:r>
              <a:rPr lang="en-US" sz="2100" dirty="0">
                <a:latin typeface="Courier New" pitchFamily="49" charset="0"/>
                <a:cs typeface="Courier New" pitchFamily="49" charset="0"/>
              </a:rPr>
              <a:t>5 . "2 turtle doves" === "52 turtle doves"</a:t>
            </a:r>
          </a:p>
          <a:p>
            <a:r>
              <a:rPr lang="en-US" sz="2400" dirty="0"/>
              <a:t>can be specified with "" or ''</a:t>
            </a:r>
          </a:p>
        </p:txBody>
      </p:sp>
      <p:sp>
        <p:nvSpPr>
          <p:cNvPr id="8" name="TextBox 7"/>
          <p:cNvSpPr txBox="1"/>
          <p:nvPr/>
        </p:nvSpPr>
        <p:spPr>
          <a:xfrm>
            <a:off x="609600" y="1600200"/>
            <a:ext cx="8153400" cy="1631216"/>
          </a:xfrm>
          <a:prstGeom prst="rect">
            <a:avLst/>
          </a:prstGeom>
          <a:solidFill>
            <a:srgbClr val="EEC4EE"/>
          </a:solidFill>
          <a:ln w="19050">
            <a:solidFill>
              <a:schemeClr val="tx1"/>
            </a:solidFill>
          </a:ln>
        </p:spPr>
        <p:txBody>
          <a:bodyPr wrap="square" rtlCol="0">
            <a:spAutoFit/>
          </a:bodyPr>
          <a:lstStyle/>
          <a:p>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favorite_food</a:t>
            </a:r>
            <a:r>
              <a:rPr lang="en-US" sz="2000" dirty="0">
                <a:latin typeface="Courier New" pitchFamily="49" charset="0"/>
                <a:cs typeface="Courier New" pitchFamily="49" charset="0"/>
              </a:rPr>
              <a:t> = "Ethiopian";</a:t>
            </a:r>
          </a:p>
          <a:p>
            <a:r>
              <a:rPr lang="en-US" sz="2000" dirty="0">
                <a:latin typeface="Courier New" pitchFamily="49" charset="0"/>
                <a:cs typeface="Courier New" pitchFamily="49" charset="0"/>
              </a:rPr>
              <a:t>print $</a:t>
            </a:r>
            <a:r>
              <a:rPr lang="en-US" sz="2000" dirty="0" err="1">
                <a:latin typeface="Courier New" pitchFamily="49" charset="0"/>
                <a:cs typeface="Courier New" pitchFamily="49" charset="0"/>
              </a:rPr>
              <a:t>favorite_food</a:t>
            </a:r>
            <a:r>
              <a:rPr lang="en-US" sz="2000" dirty="0">
                <a:latin typeface="Courier New" pitchFamily="49" charset="0"/>
                <a:cs typeface="Courier New" pitchFamily="49" charset="0"/>
              </a:rPr>
              <a:t>[2</a:t>
            </a:r>
            <a:r>
              <a:rPr lang="en-US" sz="2000" dirty="0" smtClean="0">
                <a:latin typeface="Courier New" pitchFamily="49" charset="0"/>
                <a:cs typeface="Courier New" pitchFamily="49" charset="0"/>
              </a:rPr>
              <a:t>];</a:t>
            </a:r>
            <a:endParaRPr lang="en-US" sz="2000" dirty="0">
              <a:latin typeface="Courier New" pitchFamily="49" charset="0"/>
              <a:cs typeface="Courier New" pitchFamily="49" charset="0"/>
            </a:endParaRPr>
          </a:p>
          <a:p>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favorite_food</a:t>
            </a:r>
            <a:r>
              <a:rPr lang="en-US" sz="2000" dirty="0">
                <a:latin typeface="Courier New" pitchFamily="49" charset="0"/>
                <a:cs typeface="Courier New" pitchFamily="49" charset="0"/>
              </a:rPr>
              <a:t> = $</a:t>
            </a:r>
            <a:r>
              <a:rPr lang="en-US" sz="2000" dirty="0" err="1">
                <a:latin typeface="Courier New" pitchFamily="49" charset="0"/>
                <a:cs typeface="Courier New" pitchFamily="49" charset="0"/>
              </a:rPr>
              <a:t>favorite_food</a:t>
            </a:r>
            <a:r>
              <a:rPr lang="en-US" sz="2000" dirty="0">
                <a:latin typeface="Courier New" pitchFamily="49" charset="0"/>
                <a:cs typeface="Courier New" pitchFamily="49" charset="0"/>
              </a:rPr>
              <a:t> . " cuisine";</a:t>
            </a:r>
          </a:p>
          <a:p>
            <a:r>
              <a:rPr lang="en-US" sz="2000" dirty="0">
                <a:latin typeface="Courier New" pitchFamily="49" charset="0"/>
                <a:cs typeface="Courier New" pitchFamily="49" charset="0"/>
              </a:rPr>
              <a:t>print $</a:t>
            </a:r>
            <a:r>
              <a:rPr lang="en-US" sz="2000" dirty="0" err="1">
                <a:latin typeface="Courier New" pitchFamily="49" charset="0"/>
                <a:cs typeface="Courier New" pitchFamily="49" charset="0"/>
              </a:rPr>
              <a:t>favorite_food</a:t>
            </a: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9" name="Footer Placeholder 8"/>
          <p:cNvSpPr>
            <a:spLocks noGrp="1"/>
          </p:cNvSpPr>
          <p:nvPr>
            <p:ph type="ftr" sz="quarter" idx="11"/>
          </p:nvPr>
        </p:nvSpPr>
        <p:spPr/>
        <p:txBody>
          <a:bodyPr/>
          <a:lstStyle/>
          <a:p>
            <a:r>
              <a:rPr lang="en-US" smtClean="0"/>
              <a:t>CS380</a:t>
            </a:r>
            <a:endParaRPr lang="en-US"/>
          </a:p>
        </p:txBody>
      </p:sp>
    </p:spTree>
    <p:extLst>
      <p:ext uri="{BB962C8B-B14F-4D97-AF65-F5344CB8AC3E}">
        <p14:creationId xmlns:p14="http://schemas.microsoft.com/office/powerpoint/2010/main" val="30766270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String</a:t>
            </a:r>
            <a:r>
              <a:rPr lang="en-US" dirty="0" smtClean="0"/>
              <a:t> Functions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21</a:t>
            </a:fld>
            <a:endParaRPr lang="en-US"/>
          </a:p>
        </p:txBody>
      </p:sp>
      <p:sp>
        <p:nvSpPr>
          <p:cNvPr id="8" name="TextBox 7"/>
          <p:cNvSpPr txBox="1"/>
          <p:nvPr/>
        </p:nvSpPr>
        <p:spPr>
          <a:xfrm>
            <a:off x="609600" y="1600200"/>
            <a:ext cx="8153400" cy="2523768"/>
          </a:xfrm>
          <a:prstGeom prst="rect">
            <a:avLst/>
          </a:prstGeom>
          <a:solidFill>
            <a:srgbClr val="EEC4EE"/>
          </a:solidFill>
          <a:ln w="19050">
            <a:solidFill>
              <a:schemeClr val="tx1"/>
            </a:solidFill>
          </a:ln>
        </p:spPr>
        <p:txBody>
          <a:bodyPr wrap="square" rtlCol="0">
            <a:spAutoFit/>
          </a:bodyPr>
          <a:lstStyle/>
          <a:p>
            <a:r>
              <a:rPr lang="en-US" sz="2000" dirty="0">
                <a:latin typeface="Courier New" pitchFamily="49" charset="0"/>
                <a:cs typeface="Courier New" pitchFamily="49" charset="0"/>
              </a:rPr>
              <a:t># index 0123456789012345</a:t>
            </a:r>
          </a:p>
          <a:p>
            <a:r>
              <a:rPr lang="en-US" sz="2000" dirty="0">
                <a:latin typeface="Courier New" pitchFamily="49" charset="0"/>
                <a:cs typeface="Courier New" pitchFamily="49" charset="0"/>
              </a:rPr>
              <a:t>$name = "Stefanie Hatcher";</a:t>
            </a:r>
          </a:p>
          <a:p>
            <a:r>
              <a:rPr lang="en-US" sz="2000" dirty="0">
                <a:latin typeface="Courier New" pitchFamily="49" charset="0"/>
                <a:cs typeface="Courier New" pitchFamily="49" charset="0"/>
              </a:rPr>
              <a:t>$length = </a:t>
            </a:r>
            <a:r>
              <a:rPr lang="en-US" sz="2000" dirty="0" err="1">
                <a:latin typeface="Courier New" pitchFamily="49" charset="0"/>
                <a:cs typeface="Courier New" pitchFamily="49" charset="0"/>
              </a:rPr>
              <a:t>strlen</a:t>
            </a:r>
            <a:r>
              <a:rPr lang="en-US" sz="2000" dirty="0">
                <a:latin typeface="Courier New" pitchFamily="49" charset="0"/>
                <a:cs typeface="Courier New" pitchFamily="49" charset="0"/>
              </a:rPr>
              <a:t>($name</a:t>
            </a:r>
            <a:r>
              <a:rPr lang="en-US" sz="2000" dirty="0" smtClean="0">
                <a:latin typeface="Courier New" pitchFamily="49" charset="0"/>
                <a:cs typeface="Courier New" pitchFamily="49" charset="0"/>
              </a:rPr>
              <a:t>);</a:t>
            </a:r>
            <a:endParaRPr lang="en-US" sz="2000" dirty="0">
              <a:latin typeface="Courier New" pitchFamily="49" charset="0"/>
              <a:cs typeface="Courier New" pitchFamily="49" charset="0"/>
            </a:endParaRPr>
          </a:p>
          <a:p>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cmp</a:t>
            </a:r>
            <a:r>
              <a:rPr lang="en-US" sz="2000" dirty="0">
                <a:latin typeface="Courier New" pitchFamily="49" charset="0"/>
                <a:cs typeface="Courier New" pitchFamily="49" charset="0"/>
              </a:rPr>
              <a:t> = </a:t>
            </a:r>
            <a:r>
              <a:rPr lang="en-US" sz="2000" dirty="0" err="1">
                <a:latin typeface="Courier New" pitchFamily="49" charset="0"/>
                <a:cs typeface="Courier New" pitchFamily="49" charset="0"/>
              </a:rPr>
              <a:t>strcmp</a:t>
            </a:r>
            <a:r>
              <a:rPr lang="en-US" sz="2000" dirty="0">
                <a:latin typeface="Courier New" pitchFamily="49" charset="0"/>
                <a:cs typeface="Courier New" pitchFamily="49" charset="0"/>
              </a:rPr>
              <a:t>($name, "Brian Le</a:t>
            </a:r>
            <a:r>
              <a:rPr lang="en-US" sz="2000">
                <a:latin typeface="Courier New" pitchFamily="49" charset="0"/>
                <a:cs typeface="Courier New" pitchFamily="49" charset="0"/>
              </a:rPr>
              <a:t>"); </a:t>
            </a:r>
            <a:endParaRPr lang="en-US" sz="2000" dirty="0">
              <a:latin typeface="Courier New" pitchFamily="49" charset="0"/>
              <a:cs typeface="Courier New" pitchFamily="49" charset="0"/>
            </a:endParaRPr>
          </a:p>
          <a:p>
            <a:r>
              <a:rPr lang="en-US" sz="2000" dirty="0">
                <a:latin typeface="Courier New" pitchFamily="49" charset="0"/>
                <a:cs typeface="Courier New" pitchFamily="49" charset="0"/>
              </a:rPr>
              <a:t>$index = </a:t>
            </a:r>
            <a:r>
              <a:rPr lang="en-US" sz="2000" dirty="0" err="1">
                <a:latin typeface="Courier New" pitchFamily="49" charset="0"/>
                <a:cs typeface="Courier New" pitchFamily="49" charset="0"/>
              </a:rPr>
              <a:t>strpos</a:t>
            </a:r>
            <a:r>
              <a:rPr lang="en-US" sz="2000" dirty="0">
                <a:latin typeface="Courier New" pitchFamily="49" charset="0"/>
                <a:cs typeface="Courier New" pitchFamily="49" charset="0"/>
              </a:rPr>
              <a:t>($name, "e"); </a:t>
            </a:r>
          </a:p>
          <a:p>
            <a:r>
              <a:rPr lang="en-US" sz="2000" dirty="0">
                <a:latin typeface="Courier New" pitchFamily="49" charset="0"/>
                <a:cs typeface="Courier New" pitchFamily="49" charset="0"/>
              </a:rPr>
              <a:t>$first = </a:t>
            </a:r>
            <a:r>
              <a:rPr lang="en-US" sz="2000" dirty="0" err="1">
                <a:latin typeface="Courier New" pitchFamily="49" charset="0"/>
                <a:cs typeface="Courier New" pitchFamily="49" charset="0"/>
              </a:rPr>
              <a:t>substr</a:t>
            </a:r>
            <a:r>
              <a:rPr lang="en-US" sz="2000" dirty="0">
                <a:latin typeface="Courier New" pitchFamily="49" charset="0"/>
                <a:cs typeface="Courier New" pitchFamily="49" charset="0"/>
              </a:rPr>
              <a:t>($name, 9, 5); </a:t>
            </a:r>
          </a:p>
          <a:p>
            <a:r>
              <a:rPr lang="en-US" sz="2000" dirty="0" smtClean="0">
                <a:latin typeface="Courier New" pitchFamily="49" charset="0"/>
                <a:cs typeface="Courier New" pitchFamily="49" charset="0"/>
              </a:rPr>
              <a:t>$</a:t>
            </a:r>
            <a:r>
              <a:rPr lang="en-US" sz="2000" dirty="0">
                <a:latin typeface="Courier New" pitchFamily="49" charset="0"/>
                <a:cs typeface="Courier New" pitchFamily="49" charset="0"/>
              </a:rPr>
              <a:t>name = </a:t>
            </a:r>
            <a:r>
              <a:rPr lang="en-US" sz="2000" dirty="0" err="1">
                <a:latin typeface="Courier New" pitchFamily="49" charset="0"/>
                <a:cs typeface="Courier New" pitchFamily="49" charset="0"/>
              </a:rPr>
              <a:t>strtoupper</a:t>
            </a:r>
            <a:r>
              <a:rPr lang="en-US" sz="2000" dirty="0">
                <a:latin typeface="Courier New" pitchFamily="49" charset="0"/>
                <a:cs typeface="Courier New" pitchFamily="49" charset="0"/>
              </a:rPr>
              <a:t>($name); 	</a:t>
            </a:r>
            <a:r>
              <a:rPr lang="en-US" sz="2000" dirty="0" smtClean="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9" name="Footer Placeholder 8"/>
          <p:cNvSpPr>
            <a:spLocks noGrp="1"/>
          </p:cNvSpPr>
          <p:nvPr>
            <p:ph type="ftr" sz="quarter" idx="11"/>
          </p:nvPr>
        </p:nvSpPr>
        <p:spPr/>
        <p:txBody>
          <a:bodyPr/>
          <a:lstStyle/>
          <a:p>
            <a:r>
              <a:rPr lang="en-US" smtClean="0"/>
              <a:t>CS380</a:t>
            </a:r>
            <a:endParaRPr lang="en-US"/>
          </a:p>
        </p:txBody>
      </p:sp>
    </p:spTree>
    <p:extLst>
      <p:ext uri="{BB962C8B-B14F-4D97-AF65-F5344CB8AC3E}">
        <p14:creationId xmlns:p14="http://schemas.microsoft.com/office/powerpoint/2010/main" val="2884404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String</a:t>
            </a:r>
            <a:r>
              <a:rPr lang="en-US" dirty="0" smtClean="0"/>
              <a:t> Functions (cont.)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22</a:t>
            </a:fld>
            <a:endParaRPr lang="en-US"/>
          </a:p>
        </p:txBody>
      </p:sp>
      <p:sp>
        <p:nvSpPr>
          <p:cNvPr id="9" name="Footer Placeholder 8"/>
          <p:cNvSpPr>
            <a:spLocks noGrp="1"/>
          </p:cNvSpPr>
          <p:nvPr>
            <p:ph type="ftr" sz="quarter" idx="11"/>
          </p:nvPr>
        </p:nvSpPr>
        <p:spPr>
          <a:xfrm>
            <a:off x="533400" y="6172200"/>
            <a:ext cx="5421313" cy="365125"/>
          </a:xfrm>
        </p:spPr>
        <p:txBody>
          <a:bodyPr/>
          <a:lstStyle/>
          <a:p>
            <a:r>
              <a:rPr lang="en-US" smtClean="0"/>
              <a:t>CS380</a:t>
            </a: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2569615862"/>
              </p:ext>
            </p:extLst>
          </p:nvPr>
        </p:nvGraphicFramePr>
        <p:xfrm>
          <a:off x="762000" y="1798320"/>
          <a:ext cx="8153400" cy="3657600"/>
        </p:xfrm>
        <a:graphic>
          <a:graphicData uri="http://schemas.openxmlformats.org/drawingml/2006/table">
            <a:tbl>
              <a:tblPr>
                <a:tableStyleId>{284E427A-3D55-4303-BF80-6455036E1DE7}</a:tableStyleId>
              </a:tblPr>
              <a:tblGrid>
                <a:gridCol w="4076700"/>
                <a:gridCol w="4076700"/>
              </a:tblGrid>
              <a:tr h="0">
                <a:tc>
                  <a:txBody>
                    <a:bodyPr/>
                    <a:lstStyle/>
                    <a:p>
                      <a:r>
                        <a:rPr lang="en-US" sz="2400" b="1" dirty="0"/>
                        <a:t>Name</a:t>
                      </a:r>
                    </a:p>
                  </a:txBody>
                  <a:tcPr anchor="ctr"/>
                </a:tc>
                <a:tc>
                  <a:txBody>
                    <a:bodyPr/>
                    <a:lstStyle/>
                    <a:p>
                      <a:r>
                        <a:rPr lang="en-US" sz="2400" b="1" dirty="0"/>
                        <a:t>Java Equivalent</a:t>
                      </a:r>
                    </a:p>
                  </a:txBody>
                  <a:tcPr anchor="ctr"/>
                </a:tc>
              </a:tr>
              <a:tr h="0">
                <a:tc>
                  <a:txBody>
                    <a:bodyPr/>
                    <a:lstStyle/>
                    <a:p>
                      <a:r>
                        <a:rPr lang="en-US" sz="2400" dirty="0" err="1">
                          <a:hlinkClick r:id="rId2"/>
                        </a:rPr>
                        <a:t>strlen</a:t>
                      </a:r>
                      <a:endParaRPr lang="en-US" sz="2400" dirty="0"/>
                    </a:p>
                  </a:txBody>
                  <a:tcPr anchor="ctr"/>
                </a:tc>
                <a:tc>
                  <a:txBody>
                    <a:bodyPr/>
                    <a:lstStyle/>
                    <a:p>
                      <a:r>
                        <a:rPr lang="en-US" sz="2400" dirty="0"/>
                        <a:t>length</a:t>
                      </a:r>
                    </a:p>
                  </a:txBody>
                  <a:tcPr anchor="ctr"/>
                </a:tc>
              </a:tr>
              <a:tr h="0">
                <a:tc>
                  <a:txBody>
                    <a:bodyPr/>
                    <a:lstStyle/>
                    <a:p>
                      <a:r>
                        <a:rPr lang="en-US" sz="2400" dirty="0" err="1">
                          <a:hlinkClick r:id="rId3"/>
                        </a:rPr>
                        <a:t>strpos</a:t>
                      </a:r>
                      <a:endParaRPr lang="en-US" sz="2400" dirty="0"/>
                    </a:p>
                  </a:txBody>
                  <a:tcPr anchor="ctr"/>
                </a:tc>
                <a:tc>
                  <a:txBody>
                    <a:bodyPr/>
                    <a:lstStyle/>
                    <a:p>
                      <a:r>
                        <a:rPr lang="en-US" sz="2400" dirty="0" err="1"/>
                        <a:t>indexOf</a:t>
                      </a:r>
                      <a:endParaRPr lang="en-US" sz="2400" dirty="0"/>
                    </a:p>
                  </a:txBody>
                  <a:tcPr anchor="ctr"/>
                </a:tc>
              </a:tr>
              <a:tr h="0">
                <a:tc>
                  <a:txBody>
                    <a:bodyPr/>
                    <a:lstStyle/>
                    <a:p>
                      <a:r>
                        <a:rPr lang="en-US" sz="2400" dirty="0" err="1">
                          <a:hlinkClick r:id="rId4"/>
                        </a:rPr>
                        <a:t>substr</a:t>
                      </a:r>
                      <a:endParaRPr lang="en-US" sz="2400" dirty="0"/>
                    </a:p>
                  </a:txBody>
                  <a:tcPr anchor="ctr"/>
                </a:tc>
                <a:tc>
                  <a:txBody>
                    <a:bodyPr/>
                    <a:lstStyle/>
                    <a:p>
                      <a:r>
                        <a:rPr lang="en-US" sz="2400"/>
                        <a:t>substring</a:t>
                      </a:r>
                    </a:p>
                  </a:txBody>
                  <a:tcPr anchor="ctr"/>
                </a:tc>
              </a:tr>
              <a:tr h="0">
                <a:tc>
                  <a:txBody>
                    <a:bodyPr/>
                    <a:lstStyle/>
                    <a:p>
                      <a:r>
                        <a:rPr lang="en-US" sz="2400" dirty="0" err="1">
                          <a:hlinkClick r:id="rId5"/>
                        </a:rPr>
                        <a:t>strtolower</a:t>
                      </a:r>
                      <a:r>
                        <a:rPr lang="en-US" sz="2400" dirty="0"/>
                        <a:t>, </a:t>
                      </a:r>
                      <a:r>
                        <a:rPr lang="en-US" sz="2400" dirty="0" err="1">
                          <a:hlinkClick r:id="rId6"/>
                        </a:rPr>
                        <a:t>strtoupper</a:t>
                      </a:r>
                      <a:endParaRPr lang="en-US" sz="2400" dirty="0"/>
                    </a:p>
                  </a:txBody>
                  <a:tcPr anchor="ctr"/>
                </a:tc>
                <a:tc>
                  <a:txBody>
                    <a:bodyPr/>
                    <a:lstStyle/>
                    <a:p>
                      <a:r>
                        <a:rPr lang="en-US" sz="2400"/>
                        <a:t>toLowerCase, toUpperCase</a:t>
                      </a:r>
                    </a:p>
                  </a:txBody>
                  <a:tcPr anchor="ctr"/>
                </a:tc>
              </a:tr>
              <a:tr h="0">
                <a:tc>
                  <a:txBody>
                    <a:bodyPr/>
                    <a:lstStyle/>
                    <a:p>
                      <a:r>
                        <a:rPr lang="en-US" sz="2400" dirty="0">
                          <a:hlinkClick r:id="rId7"/>
                        </a:rPr>
                        <a:t>trim</a:t>
                      </a:r>
                      <a:endParaRPr lang="en-US" sz="2400" dirty="0"/>
                    </a:p>
                  </a:txBody>
                  <a:tcPr anchor="ctr"/>
                </a:tc>
                <a:tc>
                  <a:txBody>
                    <a:bodyPr/>
                    <a:lstStyle/>
                    <a:p>
                      <a:r>
                        <a:rPr lang="en-US" sz="2400"/>
                        <a:t>trim</a:t>
                      </a:r>
                    </a:p>
                  </a:txBody>
                  <a:tcPr anchor="ctr"/>
                </a:tc>
              </a:tr>
              <a:tr h="0">
                <a:tc>
                  <a:txBody>
                    <a:bodyPr/>
                    <a:lstStyle/>
                    <a:p>
                      <a:r>
                        <a:rPr lang="en-US" sz="2400" dirty="0">
                          <a:hlinkClick r:id="rId8"/>
                        </a:rPr>
                        <a:t>explode</a:t>
                      </a:r>
                      <a:r>
                        <a:rPr lang="en-US" sz="2400" dirty="0"/>
                        <a:t>, </a:t>
                      </a:r>
                      <a:r>
                        <a:rPr lang="en-US" sz="2400" dirty="0">
                          <a:hlinkClick r:id="rId9"/>
                        </a:rPr>
                        <a:t>implode</a:t>
                      </a:r>
                      <a:endParaRPr lang="en-US" sz="2400" dirty="0"/>
                    </a:p>
                  </a:txBody>
                  <a:tcPr anchor="ctr"/>
                </a:tc>
                <a:tc>
                  <a:txBody>
                    <a:bodyPr/>
                    <a:lstStyle/>
                    <a:p>
                      <a:r>
                        <a:rPr lang="en-US" sz="2400" dirty="0"/>
                        <a:t>split, join</a:t>
                      </a:r>
                    </a:p>
                  </a:txBody>
                  <a:tcPr anchor="ctr"/>
                </a:tc>
              </a:tr>
              <a:tr h="0">
                <a:tc>
                  <a:txBody>
                    <a:bodyPr/>
                    <a:lstStyle/>
                    <a:p>
                      <a:r>
                        <a:rPr lang="en-US" sz="2400" dirty="0" err="1">
                          <a:hlinkClick r:id="rId10"/>
                        </a:rPr>
                        <a:t>strcmp</a:t>
                      </a:r>
                      <a:endParaRPr lang="en-US" sz="2400" dirty="0"/>
                    </a:p>
                  </a:txBody>
                  <a:tcPr anchor="ctr"/>
                </a:tc>
                <a:tc>
                  <a:txBody>
                    <a:bodyPr/>
                    <a:lstStyle/>
                    <a:p>
                      <a:r>
                        <a:rPr lang="en-US" sz="2400" dirty="0" err="1"/>
                        <a:t>compareTo</a:t>
                      </a:r>
                      <a:endParaRPr lang="en-US" sz="2400" dirty="0"/>
                    </a:p>
                  </a:txBody>
                  <a:tcPr anchor="ctr"/>
                </a:tc>
              </a:tr>
            </a:tbl>
          </a:graphicData>
        </a:graphic>
      </p:graphicFrame>
    </p:spTree>
    <p:extLst>
      <p:ext uri="{BB962C8B-B14F-4D97-AF65-F5344CB8AC3E}">
        <p14:creationId xmlns:p14="http://schemas.microsoft.com/office/powerpoint/2010/main" val="4479327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Interpreted Strings</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normAutofit fontScale="85000" lnSpcReduction="20000"/>
          </a:bodyPr>
          <a:lstStyle/>
          <a:p>
            <a:fld id="{B16314E3-73DD-47A1-A0F6-5E80C77B0D39}" type="slidenum">
              <a:rPr lang="en-US" smtClean="0"/>
              <a:t>23</a:t>
            </a:fld>
            <a:endParaRPr lang="en-US"/>
          </a:p>
        </p:txBody>
      </p:sp>
      <p:sp>
        <p:nvSpPr>
          <p:cNvPr id="5" name="TextBox 4"/>
          <p:cNvSpPr txBox="1"/>
          <p:nvPr/>
        </p:nvSpPr>
        <p:spPr>
          <a:xfrm>
            <a:off x="609600" y="1695271"/>
            <a:ext cx="8153400" cy="1200329"/>
          </a:xfrm>
          <a:prstGeom prst="rect">
            <a:avLst/>
          </a:prstGeom>
          <a:solidFill>
            <a:srgbClr val="EEC4EE"/>
          </a:solidFill>
          <a:ln w="19050">
            <a:solidFill>
              <a:schemeClr val="tx1"/>
            </a:solidFill>
          </a:ln>
        </p:spPr>
        <p:txBody>
          <a:bodyPr wrap="square" rtlCol="0">
            <a:spAutoFit/>
          </a:bodyPr>
          <a:lstStyle/>
          <a:p>
            <a:r>
              <a:rPr lang="en-US" dirty="0">
                <a:latin typeface="Courier New" pitchFamily="49" charset="0"/>
                <a:cs typeface="Courier New" pitchFamily="49" charset="0"/>
              </a:rPr>
              <a:t>$age = 16;</a:t>
            </a:r>
          </a:p>
          <a:p>
            <a:r>
              <a:rPr lang="en-US" dirty="0">
                <a:latin typeface="Courier New" pitchFamily="49" charset="0"/>
                <a:cs typeface="Courier New" pitchFamily="49" charset="0"/>
              </a:rPr>
              <a:t>print "You are " . $age . " years old.\n";</a:t>
            </a:r>
          </a:p>
          <a:p>
            <a:r>
              <a:rPr lang="en-US" dirty="0">
                <a:latin typeface="Courier New" pitchFamily="49" charset="0"/>
                <a:cs typeface="Courier New" pitchFamily="49" charset="0"/>
              </a:rPr>
              <a:t>print "You are </a:t>
            </a:r>
            <a:r>
              <a:rPr lang="en-US" b="1" dirty="0">
                <a:latin typeface="Courier New" pitchFamily="49" charset="0"/>
                <a:cs typeface="Courier New" pitchFamily="49" charset="0"/>
              </a:rPr>
              <a:t>$age </a:t>
            </a:r>
            <a:r>
              <a:rPr lang="en-US" dirty="0">
                <a:latin typeface="Courier New" pitchFamily="49" charset="0"/>
                <a:cs typeface="Courier New" pitchFamily="49" charset="0"/>
              </a:rPr>
              <a:t>years old.\n"; # You are 16 years old.</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8" name="Content Placeholder 2"/>
          <p:cNvSpPr txBox="1">
            <a:spLocks/>
          </p:cNvSpPr>
          <p:nvPr/>
        </p:nvSpPr>
        <p:spPr>
          <a:xfrm>
            <a:off x="612648" y="2971800"/>
            <a:ext cx="8153400" cy="4495800"/>
          </a:xfrm>
          <a:prstGeom prst="rect">
            <a:avLst/>
          </a:prstGeom>
        </p:spPr>
        <p:txBody>
          <a:bodyPr/>
          <a:lst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t>strings inside " " are interpreted</a:t>
            </a:r>
          </a:p>
          <a:p>
            <a:pPr lvl="1"/>
            <a:r>
              <a:rPr lang="en-US" dirty="0"/>
              <a:t>variables that appear inside them will have their values inserted into the string</a:t>
            </a:r>
          </a:p>
          <a:p>
            <a:r>
              <a:rPr lang="en-US" dirty="0"/>
              <a:t>strings inside ' ' are not interpreted:</a:t>
            </a:r>
            <a:endParaRPr lang="en-US" dirty="0" smtClean="0"/>
          </a:p>
        </p:txBody>
      </p:sp>
      <p:sp>
        <p:nvSpPr>
          <p:cNvPr id="3" name="Footer Placeholder 2"/>
          <p:cNvSpPr>
            <a:spLocks noGrp="1"/>
          </p:cNvSpPr>
          <p:nvPr>
            <p:ph type="ftr" sz="quarter" idx="11"/>
          </p:nvPr>
        </p:nvSpPr>
        <p:spPr/>
        <p:txBody>
          <a:bodyPr/>
          <a:lstStyle/>
          <a:p>
            <a:pPr algn="l"/>
            <a:r>
              <a:rPr lang="en-US" dirty="0" smtClean="0"/>
              <a:t>CS380</a:t>
            </a:r>
            <a:endParaRPr lang="en-US" dirty="0"/>
          </a:p>
        </p:txBody>
      </p:sp>
      <p:sp>
        <p:nvSpPr>
          <p:cNvPr id="7" name="TextBox 6"/>
          <p:cNvSpPr txBox="1"/>
          <p:nvPr/>
        </p:nvSpPr>
        <p:spPr>
          <a:xfrm>
            <a:off x="685800" y="5144869"/>
            <a:ext cx="8153400" cy="646331"/>
          </a:xfrm>
          <a:prstGeom prst="rect">
            <a:avLst/>
          </a:prstGeom>
          <a:solidFill>
            <a:srgbClr val="EEC4EE"/>
          </a:solidFill>
          <a:ln w="19050">
            <a:solidFill>
              <a:schemeClr val="tx1"/>
            </a:solidFill>
          </a:ln>
        </p:spPr>
        <p:txBody>
          <a:bodyPr wrap="square" rtlCol="0">
            <a:spAutoFit/>
          </a:bodyPr>
          <a:lstStyle/>
          <a:p>
            <a:r>
              <a:rPr lang="en-US" dirty="0" smtClean="0">
                <a:latin typeface="Courier New" pitchFamily="49" charset="0"/>
                <a:cs typeface="Courier New" pitchFamily="49" charset="0"/>
              </a:rPr>
              <a:t>print </a:t>
            </a:r>
            <a:r>
              <a:rPr lang="en-US" dirty="0"/>
              <a:t>' </a:t>
            </a:r>
            <a:r>
              <a:rPr lang="en-US" dirty="0" smtClean="0">
                <a:latin typeface="Courier New" pitchFamily="49" charset="0"/>
                <a:cs typeface="Courier New" pitchFamily="49" charset="0"/>
              </a:rPr>
              <a:t>You </a:t>
            </a:r>
            <a:r>
              <a:rPr lang="en-US" dirty="0">
                <a:latin typeface="Courier New" pitchFamily="49" charset="0"/>
                <a:cs typeface="Courier New" pitchFamily="49" charset="0"/>
              </a:rPr>
              <a:t>are </a:t>
            </a:r>
            <a:r>
              <a:rPr lang="en-US" b="1" dirty="0">
                <a:latin typeface="Courier New" pitchFamily="49" charset="0"/>
                <a:cs typeface="Courier New" pitchFamily="49" charset="0"/>
              </a:rPr>
              <a:t>$age </a:t>
            </a:r>
            <a:r>
              <a:rPr lang="en-US" dirty="0">
                <a:latin typeface="Courier New" pitchFamily="49" charset="0"/>
                <a:cs typeface="Courier New" pitchFamily="49" charset="0"/>
              </a:rPr>
              <a:t>years old.\</a:t>
            </a:r>
            <a:r>
              <a:rPr lang="en-US" dirty="0" smtClean="0">
                <a:latin typeface="Courier New" pitchFamily="49" charset="0"/>
                <a:cs typeface="Courier New" pitchFamily="49" charset="0"/>
              </a:rPr>
              <a:t>n</a:t>
            </a:r>
            <a:r>
              <a:rPr lang="en-US" dirty="0"/>
              <a:t> '</a:t>
            </a:r>
            <a:r>
              <a:rPr lang="en-US" dirty="0" smtClean="0">
                <a:latin typeface="Courier New" pitchFamily="49" charset="0"/>
                <a:cs typeface="Courier New" pitchFamily="49" charset="0"/>
              </a:rPr>
              <a:t>; # You </a:t>
            </a:r>
            <a:r>
              <a:rPr lang="en-US" dirty="0">
                <a:latin typeface="Courier New" pitchFamily="49" charset="0"/>
                <a:cs typeface="Courier New" pitchFamily="49" charset="0"/>
              </a:rPr>
              <a:t>are </a:t>
            </a:r>
            <a:r>
              <a:rPr lang="en-US" dirty="0" smtClean="0">
                <a:latin typeface="Courier New" pitchFamily="49" charset="0"/>
                <a:cs typeface="Courier New" pitchFamily="49" charset="0"/>
              </a:rPr>
              <a:t>$age </a:t>
            </a:r>
            <a:r>
              <a:rPr lang="en-US" dirty="0">
                <a:latin typeface="Courier New" pitchFamily="49" charset="0"/>
                <a:cs typeface="Courier New" pitchFamily="49" charset="0"/>
              </a:rPr>
              <a:t>years old</a:t>
            </a:r>
            <a:r>
              <a:rPr lang="en-US" dirty="0" smtClean="0">
                <a:latin typeface="Courier New" pitchFamily="49" charset="0"/>
                <a:cs typeface="Courier New" pitchFamily="49" charset="0"/>
              </a:rPr>
              <a:t>. \n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Tree>
    <p:extLst>
      <p:ext uri="{BB962C8B-B14F-4D97-AF65-F5344CB8AC3E}">
        <p14:creationId xmlns:p14="http://schemas.microsoft.com/office/powerpoint/2010/main" val="27290735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Interpreted Strings (cont.)</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normAutofit fontScale="85000" lnSpcReduction="20000"/>
          </a:bodyPr>
          <a:lstStyle/>
          <a:p>
            <a:fld id="{B16314E3-73DD-47A1-A0F6-5E80C77B0D39}" type="slidenum">
              <a:rPr lang="en-US" smtClean="0"/>
              <a:t>24</a:t>
            </a:fld>
            <a:endParaRPr lang="en-US"/>
          </a:p>
        </p:txBody>
      </p:sp>
      <p:sp>
        <p:nvSpPr>
          <p:cNvPr id="5" name="TextBox 4"/>
          <p:cNvSpPr txBox="1"/>
          <p:nvPr/>
        </p:nvSpPr>
        <p:spPr>
          <a:xfrm>
            <a:off x="609600" y="1695271"/>
            <a:ext cx="8153400" cy="1200329"/>
          </a:xfrm>
          <a:prstGeom prst="rect">
            <a:avLst/>
          </a:prstGeom>
          <a:solidFill>
            <a:srgbClr val="EEC4EE"/>
          </a:solidFill>
          <a:ln w="19050">
            <a:solidFill>
              <a:schemeClr val="tx1"/>
            </a:solidFill>
          </a:ln>
        </p:spPr>
        <p:txBody>
          <a:bodyPr wrap="square" rtlCol="0">
            <a:spAutoFit/>
          </a:bodyPr>
          <a:lstStyle/>
          <a:p>
            <a:r>
              <a:rPr lang="en-US" dirty="0">
                <a:latin typeface="Courier New" pitchFamily="49" charset="0"/>
                <a:cs typeface="Courier New" pitchFamily="49" charset="0"/>
              </a:rPr>
              <a:t>print "Today is your </a:t>
            </a:r>
            <a:r>
              <a:rPr lang="en-US" b="1" dirty="0">
                <a:latin typeface="Courier New" pitchFamily="49" charset="0"/>
                <a:cs typeface="Courier New" pitchFamily="49" charset="0"/>
              </a:rPr>
              <a:t>$</a:t>
            </a:r>
            <a:r>
              <a:rPr lang="en-US" b="1" dirty="0" err="1">
                <a:latin typeface="Courier New" pitchFamily="49" charset="0"/>
                <a:cs typeface="Courier New" pitchFamily="49" charset="0"/>
              </a:rPr>
              <a:t>ageth</a:t>
            </a:r>
            <a:r>
              <a:rPr lang="en-US" dirty="0">
                <a:latin typeface="Courier New" pitchFamily="49" charset="0"/>
                <a:cs typeface="Courier New" pitchFamily="49" charset="0"/>
              </a:rPr>
              <a:t> birthday.\n"; # $</a:t>
            </a:r>
            <a:r>
              <a:rPr lang="en-US" dirty="0" err="1">
                <a:latin typeface="Courier New" pitchFamily="49" charset="0"/>
                <a:cs typeface="Courier New" pitchFamily="49" charset="0"/>
              </a:rPr>
              <a:t>ageth</a:t>
            </a:r>
            <a:r>
              <a:rPr lang="en-US" dirty="0">
                <a:latin typeface="Courier New" pitchFamily="49" charset="0"/>
                <a:cs typeface="Courier New" pitchFamily="49" charset="0"/>
              </a:rPr>
              <a:t> not found</a:t>
            </a:r>
          </a:p>
          <a:p>
            <a:r>
              <a:rPr lang="en-US" dirty="0">
                <a:latin typeface="Courier New" pitchFamily="49" charset="0"/>
                <a:cs typeface="Courier New" pitchFamily="49" charset="0"/>
              </a:rPr>
              <a:t>print "Today is your </a:t>
            </a:r>
            <a:r>
              <a:rPr lang="en-US" b="1" dirty="0">
                <a:latin typeface="Courier New" pitchFamily="49" charset="0"/>
                <a:cs typeface="Courier New" pitchFamily="49" charset="0"/>
              </a:rPr>
              <a:t>{$age}</a:t>
            </a:r>
            <a:r>
              <a:rPr lang="en-US" b="1" dirty="0" err="1">
                <a:latin typeface="Courier New" pitchFamily="49" charset="0"/>
                <a:cs typeface="Courier New" pitchFamily="49" charset="0"/>
              </a:rPr>
              <a:t>th</a:t>
            </a:r>
            <a:r>
              <a:rPr lang="en-US" b="1" dirty="0">
                <a:latin typeface="Courier New" pitchFamily="49" charset="0"/>
                <a:cs typeface="Courier New" pitchFamily="49" charset="0"/>
              </a:rPr>
              <a:t> </a:t>
            </a:r>
            <a:r>
              <a:rPr lang="en-US" dirty="0">
                <a:latin typeface="Courier New" pitchFamily="49" charset="0"/>
                <a:cs typeface="Courier New" pitchFamily="49" charset="0"/>
              </a:rPr>
              <a:t>birthday.\n";</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8" name="Content Placeholder 2"/>
          <p:cNvSpPr txBox="1">
            <a:spLocks/>
          </p:cNvSpPr>
          <p:nvPr/>
        </p:nvSpPr>
        <p:spPr>
          <a:xfrm>
            <a:off x="612648" y="2971800"/>
            <a:ext cx="8153400" cy="4495800"/>
          </a:xfrm>
          <a:prstGeom prst="rect">
            <a:avLst/>
          </a:prstGeom>
        </p:spPr>
        <p:txBody>
          <a:bodyPr/>
          <a:lst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t>if necessary to avoid ambiguity, can enclose variable in </a:t>
            </a:r>
            <a:r>
              <a:rPr lang="en-US" dirty="0" smtClean="0"/>
              <a:t>{}</a:t>
            </a:r>
          </a:p>
        </p:txBody>
      </p:sp>
      <p:sp>
        <p:nvSpPr>
          <p:cNvPr id="3" name="Footer Placeholder 2"/>
          <p:cNvSpPr>
            <a:spLocks noGrp="1"/>
          </p:cNvSpPr>
          <p:nvPr>
            <p:ph type="ftr" sz="quarter" idx="11"/>
          </p:nvPr>
        </p:nvSpPr>
        <p:spPr/>
        <p:txBody>
          <a:bodyPr/>
          <a:lstStyle/>
          <a:p>
            <a:pPr algn="l"/>
            <a:r>
              <a:rPr lang="en-US" dirty="0" smtClean="0"/>
              <a:t>CS380</a:t>
            </a:r>
            <a:endParaRPr lang="en-US" dirty="0"/>
          </a:p>
        </p:txBody>
      </p:sp>
    </p:spTree>
    <p:extLst>
      <p:ext uri="{BB962C8B-B14F-4D97-AF65-F5344CB8AC3E}">
        <p14:creationId xmlns:p14="http://schemas.microsoft.com/office/powerpoint/2010/main" val="33596712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Interpreted Strings (cont.)</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normAutofit fontScale="85000" lnSpcReduction="20000"/>
          </a:bodyPr>
          <a:lstStyle/>
          <a:p>
            <a:fld id="{B16314E3-73DD-47A1-A0F6-5E80C77B0D39}" type="slidenum">
              <a:rPr lang="en-US" smtClean="0"/>
              <a:t>25</a:t>
            </a:fld>
            <a:endParaRPr lang="en-US"/>
          </a:p>
        </p:txBody>
      </p:sp>
      <p:sp>
        <p:nvSpPr>
          <p:cNvPr id="5" name="TextBox 4"/>
          <p:cNvSpPr txBox="1"/>
          <p:nvPr/>
        </p:nvSpPr>
        <p:spPr>
          <a:xfrm>
            <a:off x="609600" y="1600200"/>
            <a:ext cx="8153400" cy="1477328"/>
          </a:xfrm>
          <a:prstGeom prst="rect">
            <a:avLst/>
          </a:prstGeom>
          <a:solidFill>
            <a:srgbClr val="EEC4EE"/>
          </a:solidFill>
          <a:ln w="19050">
            <a:solidFill>
              <a:schemeClr val="tx1"/>
            </a:solidFill>
          </a:ln>
        </p:spPr>
        <p:txBody>
          <a:bodyPr wrap="square" rtlCol="0">
            <a:spAutoFit/>
          </a:bodyPr>
          <a:lstStyle/>
          <a:p>
            <a:r>
              <a:rPr lang="en-US" dirty="0">
                <a:latin typeface="Courier New" pitchFamily="49" charset="0"/>
                <a:cs typeface="Courier New" pitchFamily="49" charset="0"/>
              </a:rPr>
              <a:t>$name = </a:t>
            </a:r>
            <a:r>
              <a:rPr lang="en-US" dirty="0" smtClean="0">
                <a:latin typeface="Courier New" pitchFamily="49" charset="0"/>
                <a:cs typeface="Courier New" pitchFamily="49" charset="0"/>
              </a:rPr>
              <a:t>“Xenia</a:t>
            </a:r>
            <a:r>
              <a:rPr lang="en-US" dirty="0">
                <a:latin typeface="Courier New" pitchFamily="49" charset="0"/>
                <a:cs typeface="Courier New" pitchFamily="49" charset="0"/>
              </a:rPr>
              <a:t>";</a:t>
            </a:r>
          </a:p>
          <a:p>
            <a:r>
              <a:rPr lang="en-US" dirty="0">
                <a:latin typeface="Courier New" pitchFamily="49" charset="0"/>
                <a:cs typeface="Courier New" pitchFamily="49" charset="0"/>
              </a:rPr>
              <a:t>$name = NULL;</a:t>
            </a:r>
          </a:p>
          <a:p>
            <a:r>
              <a:rPr lang="en-US" dirty="0">
                <a:latin typeface="Courier New" pitchFamily="49" charset="0"/>
                <a:cs typeface="Courier New" pitchFamily="49" charset="0"/>
              </a:rPr>
              <a:t>if (</a:t>
            </a:r>
            <a:r>
              <a:rPr lang="en-US" dirty="0" err="1">
                <a:latin typeface="Courier New" pitchFamily="49" charset="0"/>
                <a:cs typeface="Courier New" pitchFamily="49" charset="0"/>
              </a:rPr>
              <a:t>isset</a:t>
            </a:r>
            <a:r>
              <a:rPr lang="en-US" dirty="0">
                <a:latin typeface="Courier New" pitchFamily="49" charset="0"/>
                <a:cs typeface="Courier New" pitchFamily="49" charset="0"/>
              </a:rPr>
              <a:t>($name)) {</a:t>
            </a:r>
          </a:p>
          <a:p>
            <a:r>
              <a:rPr lang="en-US" dirty="0">
                <a:latin typeface="Courier New" pitchFamily="49" charset="0"/>
                <a:cs typeface="Courier New" pitchFamily="49" charset="0"/>
              </a:rPr>
              <a:t>print "This line isn't going to be reached.\n";</a:t>
            </a:r>
          </a:p>
          <a:p>
            <a:r>
              <a:rPr lang="en-US" dirty="0">
                <a:latin typeface="Courier New" pitchFamily="49" charset="0"/>
                <a:cs typeface="Courier New" pitchFamily="49" charset="0"/>
              </a:rPr>
              <a:t>}</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8" name="Content Placeholder 2"/>
          <p:cNvSpPr txBox="1">
            <a:spLocks/>
          </p:cNvSpPr>
          <p:nvPr/>
        </p:nvSpPr>
        <p:spPr>
          <a:xfrm>
            <a:off x="612648" y="3124200"/>
            <a:ext cx="8153400" cy="4495800"/>
          </a:xfrm>
          <a:prstGeom prst="rect">
            <a:avLst/>
          </a:prstGeom>
        </p:spPr>
        <p:txBody>
          <a:bodyPr/>
          <a:lst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t>a variable is NULL </a:t>
            </a:r>
            <a:r>
              <a:rPr lang="en-US" dirty="0" smtClean="0"/>
              <a:t>if </a:t>
            </a:r>
          </a:p>
          <a:p>
            <a:pPr lvl="1"/>
            <a:r>
              <a:rPr lang="en-US" dirty="0" smtClean="0"/>
              <a:t>it </a:t>
            </a:r>
            <a:r>
              <a:rPr lang="en-US" dirty="0"/>
              <a:t>has not been set to any value (undefined variables)</a:t>
            </a:r>
          </a:p>
          <a:p>
            <a:pPr lvl="1"/>
            <a:r>
              <a:rPr lang="en-US" dirty="0"/>
              <a:t>it has been assigned the constant NULL</a:t>
            </a:r>
          </a:p>
          <a:p>
            <a:pPr lvl="1"/>
            <a:r>
              <a:rPr lang="en-US" dirty="0"/>
              <a:t>it has been deleted using the unset function</a:t>
            </a:r>
          </a:p>
          <a:p>
            <a:r>
              <a:rPr lang="en-US" dirty="0"/>
              <a:t>can test if a variable is NULL using the </a:t>
            </a:r>
            <a:r>
              <a:rPr lang="en-US" dirty="0" err="1"/>
              <a:t>isset</a:t>
            </a:r>
            <a:r>
              <a:rPr lang="en-US" dirty="0"/>
              <a:t> function</a:t>
            </a:r>
          </a:p>
          <a:p>
            <a:r>
              <a:rPr lang="en-US" dirty="0"/>
              <a:t>NULL prints as an empty string (no output)</a:t>
            </a:r>
            <a:endParaRPr lang="en-US" dirty="0" smtClean="0"/>
          </a:p>
        </p:txBody>
      </p:sp>
      <p:sp>
        <p:nvSpPr>
          <p:cNvPr id="3" name="Footer Placeholder 2"/>
          <p:cNvSpPr>
            <a:spLocks noGrp="1"/>
          </p:cNvSpPr>
          <p:nvPr>
            <p:ph type="ftr" sz="quarter" idx="11"/>
          </p:nvPr>
        </p:nvSpPr>
        <p:spPr/>
        <p:txBody>
          <a:bodyPr/>
          <a:lstStyle/>
          <a:p>
            <a:pPr algn="l"/>
            <a:r>
              <a:rPr lang="en-US" dirty="0" smtClean="0"/>
              <a:t>CS380</a:t>
            </a:r>
            <a:endParaRPr lang="en-US" dirty="0"/>
          </a:p>
        </p:txBody>
      </p:sp>
    </p:spTree>
    <p:extLst>
      <p:ext uri="{BB962C8B-B14F-4D97-AF65-F5344CB8AC3E}">
        <p14:creationId xmlns:p14="http://schemas.microsoft.com/office/powerpoint/2010/main" val="30490578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urier New" pitchFamily="49" charset="0"/>
                <a:cs typeface="Courier New" pitchFamily="49" charset="0"/>
              </a:rPr>
              <a:t>for</a:t>
            </a:r>
            <a:r>
              <a:rPr lang="en-US" dirty="0"/>
              <a:t> loop (same as Java)</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normAutofit fontScale="85000" lnSpcReduction="20000"/>
          </a:bodyPr>
          <a:lstStyle/>
          <a:p>
            <a:fld id="{B16314E3-73DD-47A1-A0F6-5E80C77B0D39}" type="slidenum">
              <a:rPr lang="en-US" smtClean="0"/>
              <a:t>26</a:t>
            </a:fld>
            <a:endParaRPr lang="en-US"/>
          </a:p>
        </p:txBody>
      </p:sp>
      <p:sp>
        <p:nvSpPr>
          <p:cNvPr id="5" name="TextBox 4"/>
          <p:cNvSpPr txBox="1"/>
          <p:nvPr/>
        </p:nvSpPr>
        <p:spPr>
          <a:xfrm>
            <a:off x="609600" y="1695271"/>
            <a:ext cx="8153400" cy="1292662"/>
          </a:xfrm>
          <a:prstGeom prst="rect">
            <a:avLst/>
          </a:prstGeom>
          <a:solidFill>
            <a:srgbClr val="EEC4EE"/>
          </a:solidFill>
          <a:ln w="19050">
            <a:solidFill>
              <a:schemeClr val="tx1"/>
            </a:solidFill>
          </a:ln>
        </p:spPr>
        <p:txBody>
          <a:bodyPr wrap="square" rtlCol="0">
            <a:spAutoFit/>
          </a:bodyPr>
          <a:lstStyle/>
          <a:p>
            <a:r>
              <a:rPr lang="en-US" sz="2000" dirty="0">
                <a:latin typeface="Courier New" pitchFamily="49" charset="0"/>
                <a:cs typeface="Courier New" pitchFamily="49" charset="0"/>
              </a:rPr>
              <a:t>for (initialization; condition; update) {</a:t>
            </a:r>
          </a:p>
          <a:p>
            <a:r>
              <a:rPr lang="en-US" sz="2000" dirty="0" smtClean="0">
                <a:latin typeface="Courier New" pitchFamily="49" charset="0"/>
                <a:cs typeface="Courier New" pitchFamily="49" charset="0"/>
              </a:rPr>
              <a:t>	statements</a:t>
            </a:r>
            <a:r>
              <a:rPr lang="en-US" sz="2000" dirty="0">
                <a:latin typeface="Courier New" pitchFamily="49" charset="0"/>
                <a:cs typeface="Courier New" pitchFamily="49" charset="0"/>
              </a:rPr>
              <a:t>;</a:t>
            </a:r>
          </a:p>
          <a:p>
            <a:r>
              <a:rPr lang="en-US" sz="2000" dirty="0">
                <a:latin typeface="Courier New" pitchFamily="49" charset="0"/>
                <a:cs typeface="Courier New" pitchFamily="49" charset="0"/>
              </a:rPr>
              <a:t>}</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3" name="Footer Placeholder 2"/>
          <p:cNvSpPr>
            <a:spLocks noGrp="1"/>
          </p:cNvSpPr>
          <p:nvPr>
            <p:ph type="ftr" sz="quarter" idx="11"/>
          </p:nvPr>
        </p:nvSpPr>
        <p:spPr/>
        <p:txBody>
          <a:bodyPr/>
          <a:lstStyle/>
          <a:p>
            <a:pPr algn="l"/>
            <a:r>
              <a:rPr lang="en-US" dirty="0" smtClean="0"/>
              <a:t>CS380</a:t>
            </a:r>
            <a:endParaRPr lang="en-US" dirty="0"/>
          </a:p>
        </p:txBody>
      </p:sp>
      <p:sp>
        <p:nvSpPr>
          <p:cNvPr id="7" name="TextBox 6"/>
          <p:cNvSpPr txBox="1"/>
          <p:nvPr/>
        </p:nvSpPr>
        <p:spPr>
          <a:xfrm>
            <a:off x="685800" y="3581400"/>
            <a:ext cx="8153400" cy="1292662"/>
          </a:xfrm>
          <a:prstGeom prst="rect">
            <a:avLst/>
          </a:prstGeom>
          <a:solidFill>
            <a:srgbClr val="EEC4EE"/>
          </a:solidFill>
          <a:ln w="19050">
            <a:solidFill>
              <a:schemeClr val="tx1"/>
            </a:solidFill>
          </a:ln>
        </p:spPr>
        <p:txBody>
          <a:bodyPr wrap="square" rtlCol="0">
            <a:spAutoFit/>
          </a:bodyPr>
          <a:lstStyle/>
          <a:p>
            <a:r>
              <a:rPr lang="nn-NO" sz="2000" dirty="0">
                <a:latin typeface="Courier New" pitchFamily="49" charset="0"/>
                <a:cs typeface="Courier New" pitchFamily="49" charset="0"/>
              </a:rPr>
              <a:t>for ($i = 0; $i &lt; 10; $i++) {</a:t>
            </a:r>
          </a:p>
          <a:p>
            <a:r>
              <a:rPr lang="nn-NO" sz="2000" dirty="0" smtClean="0">
                <a:latin typeface="Courier New" pitchFamily="49" charset="0"/>
                <a:cs typeface="Courier New" pitchFamily="49" charset="0"/>
              </a:rPr>
              <a:t>	print </a:t>
            </a:r>
            <a:r>
              <a:rPr lang="nn-NO" sz="2000" dirty="0">
                <a:latin typeface="Courier New" pitchFamily="49" charset="0"/>
                <a:cs typeface="Courier New" pitchFamily="49" charset="0"/>
              </a:rPr>
              <a:t>"$i squared is " . $i * $i . ".\n";</a:t>
            </a:r>
          </a:p>
          <a:p>
            <a:r>
              <a:rPr lang="nn-NO" sz="2000" dirty="0">
                <a:latin typeface="Courier New" pitchFamily="49" charset="0"/>
                <a:cs typeface="Courier New" pitchFamily="49" charset="0"/>
              </a:rPr>
              <a:t>}</a:t>
            </a:r>
            <a:r>
              <a:rPr lang="en-US" dirty="0" smtClean="0">
                <a:latin typeface="Courier New" pitchFamily="49" charset="0"/>
                <a:cs typeface="Courier New" pitchFamily="49" charset="0"/>
              </a:rPr>
              <a:t>						</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Tree>
    <p:extLst>
      <p:ext uri="{BB962C8B-B14F-4D97-AF65-F5344CB8AC3E}">
        <p14:creationId xmlns:p14="http://schemas.microsoft.com/office/powerpoint/2010/main" val="8958327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itchFamily="49" charset="0"/>
                <a:cs typeface="Courier New" pitchFamily="49" charset="0"/>
              </a:rPr>
              <a:t>bool</a:t>
            </a:r>
            <a:r>
              <a:rPr lang="en-US" dirty="0"/>
              <a:t> (Boolean) type</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normAutofit fontScale="85000" lnSpcReduction="20000"/>
          </a:bodyPr>
          <a:lstStyle/>
          <a:p>
            <a:fld id="{B16314E3-73DD-47A1-A0F6-5E80C77B0D39}" type="slidenum">
              <a:rPr lang="en-US" smtClean="0"/>
              <a:t>27</a:t>
            </a:fld>
            <a:endParaRPr lang="en-US"/>
          </a:p>
        </p:txBody>
      </p:sp>
      <p:sp>
        <p:nvSpPr>
          <p:cNvPr id="5" name="TextBox 4"/>
          <p:cNvSpPr txBox="1"/>
          <p:nvPr/>
        </p:nvSpPr>
        <p:spPr>
          <a:xfrm>
            <a:off x="609600" y="1600200"/>
            <a:ext cx="8153400" cy="1600438"/>
          </a:xfrm>
          <a:prstGeom prst="rect">
            <a:avLst/>
          </a:prstGeom>
          <a:solidFill>
            <a:srgbClr val="EEC4EE"/>
          </a:solidFill>
          <a:ln w="19050">
            <a:solidFill>
              <a:schemeClr val="tx1"/>
            </a:solidFill>
          </a:ln>
        </p:spPr>
        <p:txBody>
          <a:bodyPr wrap="square" rtlCol="0">
            <a:spAutoFit/>
          </a:bodyPr>
          <a:lstStyle/>
          <a:p>
            <a:r>
              <a:rPr lang="en-US" sz="2000" dirty="0">
                <a:latin typeface="Courier New" pitchFamily="49" charset="0"/>
                <a:cs typeface="Courier New" pitchFamily="49" charset="0"/>
              </a:rPr>
              <a:t>$</a:t>
            </a:r>
            <a:r>
              <a:rPr lang="en-US" sz="2000" dirty="0" err="1" smtClean="0">
                <a:latin typeface="Courier New" pitchFamily="49" charset="0"/>
                <a:cs typeface="Courier New" pitchFamily="49" charset="0"/>
              </a:rPr>
              <a:t>feels_like_summer</a:t>
            </a:r>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 FALSE;</a:t>
            </a:r>
          </a:p>
          <a:p>
            <a:r>
              <a:rPr lang="en-US" sz="2000" dirty="0">
                <a:latin typeface="Courier New" pitchFamily="49" charset="0"/>
                <a:cs typeface="Courier New" pitchFamily="49" charset="0"/>
              </a:rPr>
              <a:t>$</a:t>
            </a:r>
            <a:r>
              <a:rPr lang="en-US" sz="2000" dirty="0" err="1" smtClean="0">
                <a:latin typeface="Courier New" pitchFamily="49" charset="0"/>
                <a:cs typeface="Courier New" pitchFamily="49" charset="0"/>
              </a:rPr>
              <a:t>php_is_great</a:t>
            </a:r>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 TRUE;</a:t>
            </a:r>
          </a:p>
          <a:p>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student_count</a:t>
            </a:r>
            <a:r>
              <a:rPr lang="en-US" sz="2000" dirty="0">
                <a:latin typeface="Courier New" pitchFamily="49" charset="0"/>
                <a:cs typeface="Courier New" pitchFamily="49" charset="0"/>
              </a:rPr>
              <a:t> = </a:t>
            </a:r>
            <a:r>
              <a:rPr lang="en-US" sz="2000" dirty="0" smtClean="0">
                <a:latin typeface="Courier New" pitchFamily="49" charset="0"/>
                <a:cs typeface="Courier New" pitchFamily="49" charset="0"/>
              </a:rPr>
              <a:t>7</a:t>
            </a:r>
            <a:r>
              <a:rPr lang="en-US" sz="2000" dirty="0">
                <a:latin typeface="Courier New" pitchFamily="49" charset="0"/>
                <a:cs typeface="Courier New" pitchFamily="49" charset="0"/>
              </a:rPr>
              <a:t>;</a:t>
            </a:r>
          </a:p>
          <a:p>
            <a:r>
              <a:rPr lang="en-US" sz="2000" dirty="0">
                <a:latin typeface="Courier New" pitchFamily="49" charset="0"/>
                <a:cs typeface="Courier New" pitchFamily="49" charset="0"/>
              </a:rPr>
              <a:t>$nonzero = (</a:t>
            </a:r>
            <a:r>
              <a:rPr lang="en-US" sz="2000" dirty="0" err="1">
                <a:latin typeface="Courier New" pitchFamily="49" charset="0"/>
                <a:cs typeface="Courier New" pitchFamily="49" charset="0"/>
              </a:rPr>
              <a:t>bool</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student_count</a:t>
            </a:r>
            <a:r>
              <a:rPr lang="en-US" sz="2000" dirty="0">
                <a:latin typeface="Courier New" pitchFamily="49" charset="0"/>
                <a:cs typeface="Courier New" pitchFamily="49" charset="0"/>
              </a:rPr>
              <a:t>; # </a:t>
            </a:r>
            <a:r>
              <a:rPr lang="en-US" sz="2000" dirty="0" smtClean="0">
                <a:latin typeface="Courier New" pitchFamily="49" charset="0"/>
                <a:cs typeface="Courier New" pitchFamily="49" charset="0"/>
              </a:rPr>
              <a:t>TRUE</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3" name="Footer Placeholder 2"/>
          <p:cNvSpPr>
            <a:spLocks noGrp="1"/>
          </p:cNvSpPr>
          <p:nvPr>
            <p:ph type="ftr" sz="quarter" idx="11"/>
          </p:nvPr>
        </p:nvSpPr>
        <p:spPr/>
        <p:txBody>
          <a:bodyPr/>
          <a:lstStyle/>
          <a:p>
            <a:pPr algn="l"/>
            <a:r>
              <a:rPr lang="en-US" dirty="0" smtClean="0"/>
              <a:t>CS380</a:t>
            </a:r>
            <a:endParaRPr lang="en-US" dirty="0"/>
          </a:p>
        </p:txBody>
      </p:sp>
      <p:sp>
        <p:nvSpPr>
          <p:cNvPr id="8" name="Content Placeholder 2"/>
          <p:cNvSpPr txBox="1">
            <a:spLocks/>
          </p:cNvSpPr>
          <p:nvPr/>
        </p:nvSpPr>
        <p:spPr>
          <a:xfrm>
            <a:off x="612648" y="3124200"/>
            <a:ext cx="8153400" cy="4495800"/>
          </a:xfrm>
          <a:prstGeom prst="rect">
            <a:avLst/>
          </a:prstGeom>
        </p:spPr>
        <p:txBody>
          <a:bodyPr/>
          <a:lst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t>the following values are considered to be FALSE (all others are TRUE):</a:t>
            </a:r>
          </a:p>
          <a:p>
            <a:pPr lvl="1"/>
            <a:r>
              <a:rPr lang="en-US" dirty="0"/>
              <a:t>0 and 0.0 (but NOT 0.00 or 0.000)</a:t>
            </a:r>
          </a:p>
          <a:p>
            <a:pPr lvl="1"/>
            <a:r>
              <a:rPr lang="en-US" dirty="0"/>
              <a:t>"", "0", and NULL (includes unset variables)</a:t>
            </a:r>
          </a:p>
          <a:p>
            <a:pPr lvl="1"/>
            <a:r>
              <a:rPr lang="en-US" dirty="0"/>
              <a:t>arrays with 0 elements</a:t>
            </a:r>
          </a:p>
          <a:p>
            <a:r>
              <a:rPr lang="en-US" dirty="0" smtClean="0"/>
              <a:t>FALSE </a:t>
            </a:r>
            <a:r>
              <a:rPr lang="en-US" dirty="0"/>
              <a:t>prints as an empty string (no output); TRUE prints as a </a:t>
            </a:r>
            <a:r>
              <a:rPr lang="en-US" dirty="0" smtClean="0"/>
              <a:t>1</a:t>
            </a:r>
            <a:endParaRPr lang="en-US" dirty="0"/>
          </a:p>
        </p:txBody>
      </p:sp>
    </p:spTree>
    <p:extLst>
      <p:ext uri="{BB962C8B-B14F-4D97-AF65-F5344CB8AC3E}">
        <p14:creationId xmlns:p14="http://schemas.microsoft.com/office/powerpoint/2010/main" val="38291682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urier New" pitchFamily="49" charset="0"/>
                <a:cs typeface="Courier New" pitchFamily="49" charset="0"/>
              </a:rPr>
              <a:t>if/else</a:t>
            </a:r>
            <a:r>
              <a:rPr lang="en-US" dirty="0"/>
              <a:t> statement</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normAutofit fontScale="85000" lnSpcReduction="20000"/>
          </a:bodyPr>
          <a:lstStyle/>
          <a:p>
            <a:fld id="{B16314E3-73DD-47A1-A0F6-5E80C77B0D39}" type="slidenum">
              <a:rPr lang="en-US" smtClean="0"/>
              <a:t>28</a:t>
            </a:fld>
            <a:endParaRPr lang="en-US"/>
          </a:p>
        </p:txBody>
      </p:sp>
      <p:sp>
        <p:nvSpPr>
          <p:cNvPr id="5" name="TextBox 4"/>
          <p:cNvSpPr txBox="1"/>
          <p:nvPr/>
        </p:nvSpPr>
        <p:spPr>
          <a:xfrm>
            <a:off x="609600" y="1600200"/>
            <a:ext cx="8153400" cy="2523768"/>
          </a:xfrm>
          <a:prstGeom prst="rect">
            <a:avLst/>
          </a:prstGeom>
          <a:solidFill>
            <a:srgbClr val="EEC4EE"/>
          </a:solidFill>
          <a:ln w="19050">
            <a:solidFill>
              <a:schemeClr val="tx1"/>
            </a:solidFill>
          </a:ln>
        </p:spPr>
        <p:txBody>
          <a:bodyPr wrap="square" rtlCol="0">
            <a:spAutoFit/>
          </a:bodyPr>
          <a:lstStyle/>
          <a:p>
            <a:r>
              <a:rPr lang="en-US" sz="2000" dirty="0">
                <a:latin typeface="Courier New" pitchFamily="49" charset="0"/>
                <a:cs typeface="Courier New" pitchFamily="49" charset="0"/>
              </a:rPr>
              <a:t>if (condition) {</a:t>
            </a:r>
          </a:p>
          <a:p>
            <a:r>
              <a:rPr lang="en-US" sz="2000" dirty="0" smtClean="0">
                <a:latin typeface="Courier New" pitchFamily="49" charset="0"/>
                <a:cs typeface="Courier New" pitchFamily="49" charset="0"/>
              </a:rPr>
              <a:t>	statements</a:t>
            </a:r>
            <a:r>
              <a:rPr lang="en-US" sz="2000" dirty="0">
                <a:latin typeface="Courier New" pitchFamily="49" charset="0"/>
                <a:cs typeface="Courier New" pitchFamily="49" charset="0"/>
              </a:rPr>
              <a:t>;</a:t>
            </a:r>
          </a:p>
          <a:p>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elseif</a:t>
            </a:r>
            <a:r>
              <a:rPr lang="en-US" sz="2000" dirty="0">
                <a:latin typeface="Courier New" pitchFamily="49" charset="0"/>
                <a:cs typeface="Courier New" pitchFamily="49" charset="0"/>
              </a:rPr>
              <a:t> (condition) {</a:t>
            </a:r>
          </a:p>
          <a:p>
            <a:r>
              <a:rPr lang="en-US" sz="2000" dirty="0" smtClean="0">
                <a:latin typeface="Courier New" pitchFamily="49" charset="0"/>
                <a:cs typeface="Courier New" pitchFamily="49" charset="0"/>
              </a:rPr>
              <a:t>	statements</a:t>
            </a:r>
            <a:r>
              <a:rPr lang="en-US" sz="2000" dirty="0">
                <a:latin typeface="Courier New" pitchFamily="49" charset="0"/>
                <a:cs typeface="Courier New" pitchFamily="49" charset="0"/>
              </a:rPr>
              <a:t>;</a:t>
            </a:r>
          </a:p>
          <a:p>
            <a:r>
              <a:rPr lang="en-US" sz="2000" dirty="0">
                <a:latin typeface="Courier New" pitchFamily="49" charset="0"/>
                <a:cs typeface="Courier New" pitchFamily="49" charset="0"/>
              </a:rPr>
              <a:t>} else {</a:t>
            </a:r>
          </a:p>
          <a:p>
            <a:r>
              <a:rPr lang="en-US" sz="2000" dirty="0" smtClean="0">
                <a:latin typeface="Courier New" pitchFamily="49" charset="0"/>
                <a:cs typeface="Courier New" pitchFamily="49" charset="0"/>
              </a:rPr>
              <a:t>	statements</a:t>
            </a:r>
            <a:r>
              <a:rPr lang="en-US" sz="2000" dirty="0">
                <a:latin typeface="Courier New" pitchFamily="49" charset="0"/>
                <a:cs typeface="Courier New" pitchFamily="49" charset="0"/>
              </a:rPr>
              <a:t>;</a:t>
            </a:r>
          </a:p>
          <a:p>
            <a:r>
              <a:rPr lang="en-US" sz="2000" dirty="0">
                <a:latin typeface="Courier New" pitchFamily="49" charset="0"/>
                <a:cs typeface="Courier New" pitchFamily="49" charset="0"/>
              </a:rPr>
              <a: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3" name="Footer Placeholder 2"/>
          <p:cNvSpPr>
            <a:spLocks noGrp="1"/>
          </p:cNvSpPr>
          <p:nvPr>
            <p:ph type="ftr" sz="quarter" idx="11"/>
          </p:nvPr>
        </p:nvSpPr>
        <p:spPr/>
        <p:txBody>
          <a:bodyPr/>
          <a:lstStyle/>
          <a:p>
            <a:pPr algn="l"/>
            <a:r>
              <a:rPr lang="en-US" dirty="0" smtClean="0"/>
              <a:t>CS380</a:t>
            </a:r>
            <a:endParaRPr lang="en-US" dirty="0"/>
          </a:p>
        </p:txBody>
      </p:sp>
    </p:spTree>
    <p:extLst>
      <p:ext uri="{BB962C8B-B14F-4D97-AF65-F5344CB8AC3E}">
        <p14:creationId xmlns:p14="http://schemas.microsoft.com/office/powerpoint/2010/main" val="17446222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urier New" pitchFamily="49" charset="0"/>
                <a:cs typeface="Courier New" pitchFamily="49" charset="0"/>
              </a:rPr>
              <a:t>while</a:t>
            </a:r>
            <a:r>
              <a:rPr lang="en-US" dirty="0"/>
              <a:t> loop (same as Java)</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normAutofit fontScale="85000" lnSpcReduction="20000"/>
          </a:bodyPr>
          <a:lstStyle/>
          <a:p>
            <a:fld id="{B16314E3-73DD-47A1-A0F6-5E80C77B0D39}" type="slidenum">
              <a:rPr lang="en-US" smtClean="0"/>
              <a:t>29</a:t>
            </a:fld>
            <a:endParaRPr lang="en-US"/>
          </a:p>
        </p:txBody>
      </p:sp>
      <p:sp>
        <p:nvSpPr>
          <p:cNvPr id="5" name="TextBox 4"/>
          <p:cNvSpPr txBox="1"/>
          <p:nvPr/>
        </p:nvSpPr>
        <p:spPr>
          <a:xfrm>
            <a:off x="609600" y="1600200"/>
            <a:ext cx="8153400" cy="1015663"/>
          </a:xfrm>
          <a:prstGeom prst="rect">
            <a:avLst/>
          </a:prstGeom>
          <a:solidFill>
            <a:srgbClr val="EEC4EE"/>
          </a:solidFill>
          <a:ln w="19050">
            <a:solidFill>
              <a:schemeClr val="tx1"/>
            </a:solidFill>
          </a:ln>
        </p:spPr>
        <p:txBody>
          <a:bodyPr wrap="square" rtlCol="0">
            <a:spAutoFit/>
          </a:bodyPr>
          <a:lstStyle/>
          <a:p>
            <a:r>
              <a:rPr lang="en-US" sz="2000" dirty="0">
                <a:latin typeface="Courier New" pitchFamily="49" charset="0"/>
                <a:cs typeface="Courier New" pitchFamily="49" charset="0"/>
              </a:rPr>
              <a:t>while (condition) {</a:t>
            </a:r>
          </a:p>
          <a:p>
            <a:r>
              <a:rPr lang="en-US" sz="2000" dirty="0" smtClean="0">
                <a:latin typeface="Courier New" pitchFamily="49" charset="0"/>
                <a:cs typeface="Courier New" pitchFamily="49" charset="0"/>
              </a:rPr>
              <a:t>	statements</a:t>
            </a:r>
            <a:r>
              <a:rPr lang="en-US" sz="2000" dirty="0">
                <a:latin typeface="Courier New" pitchFamily="49" charset="0"/>
                <a:cs typeface="Courier New" pitchFamily="49" charset="0"/>
              </a:rPr>
              <a:t>;</a:t>
            </a:r>
          </a:p>
          <a:p>
            <a:r>
              <a:rPr lang="en-US" sz="2000" dirty="0">
                <a:latin typeface="Courier New" pitchFamily="49" charset="0"/>
                <a:cs typeface="Courier New" pitchFamily="49" charset="0"/>
              </a:rPr>
              <a:t>}</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3" name="Footer Placeholder 2"/>
          <p:cNvSpPr>
            <a:spLocks noGrp="1"/>
          </p:cNvSpPr>
          <p:nvPr>
            <p:ph type="ftr" sz="quarter" idx="11"/>
          </p:nvPr>
        </p:nvSpPr>
        <p:spPr/>
        <p:txBody>
          <a:bodyPr/>
          <a:lstStyle/>
          <a:p>
            <a:pPr algn="l"/>
            <a:r>
              <a:rPr lang="en-US" dirty="0" smtClean="0"/>
              <a:t>CS380</a:t>
            </a:r>
            <a:endParaRPr lang="en-US" dirty="0"/>
          </a:p>
        </p:txBody>
      </p:sp>
      <p:sp>
        <p:nvSpPr>
          <p:cNvPr id="6" name="TextBox 5"/>
          <p:cNvSpPr txBox="1"/>
          <p:nvPr/>
        </p:nvSpPr>
        <p:spPr>
          <a:xfrm>
            <a:off x="609600" y="2946737"/>
            <a:ext cx="8153400" cy="1292662"/>
          </a:xfrm>
          <a:prstGeom prst="rect">
            <a:avLst/>
          </a:prstGeom>
          <a:solidFill>
            <a:srgbClr val="EEC4EE"/>
          </a:solidFill>
          <a:ln w="19050">
            <a:solidFill>
              <a:schemeClr val="tx1"/>
            </a:solidFill>
          </a:ln>
        </p:spPr>
        <p:txBody>
          <a:bodyPr wrap="square" rtlCol="0">
            <a:spAutoFit/>
          </a:bodyPr>
          <a:lstStyle/>
          <a:p>
            <a:r>
              <a:rPr lang="en-US" sz="2000" dirty="0">
                <a:latin typeface="Courier New" pitchFamily="49" charset="0"/>
                <a:cs typeface="Courier New" pitchFamily="49" charset="0"/>
              </a:rPr>
              <a:t>do {</a:t>
            </a:r>
          </a:p>
          <a:p>
            <a:r>
              <a:rPr lang="en-US" sz="2000" dirty="0" smtClean="0">
                <a:latin typeface="Courier New" pitchFamily="49" charset="0"/>
                <a:cs typeface="Courier New" pitchFamily="49" charset="0"/>
              </a:rPr>
              <a:t>	statements</a:t>
            </a:r>
            <a:r>
              <a:rPr lang="en-US" sz="2000" dirty="0">
                <a:latin typeface="Courier New" pitchFamily="49" charset="0"/>
                <a:cs typeface="Courier New" pitchFamily="49" charset="0"/>
              </a:rPr>
              <a:t>;</a:t>
            </a:r>
          </a:p>
          <a:p>
            <a:r>
              <a:rPr lang="en-US" sz="2000" dirty="0">
                <a:latin typeface="Courier New" pitchFamily="49" charset="0"/>
                <a:cs typeface="Courier New" pitchFamily="49" charset="0"/>
              </a:rPr>
              <a:t>} while (condition);</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Tree>
    <p:extLst>
      <p:ext uri="{BB962C8B-B14F-4D97-AF65-F5344CB8AC3E}">
        <p14:creationId xmlns:p14="http://schemas.microsoft.com/office/powerpoint/2010/main" val="1873785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URLs and web </a:t>
            </a:r>
            <a:r>
              <a:rPr lang="en-US" dirty="0" smtClean="0"/>
              <a:t>servers (cont.)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3</a:t>
            </a:fld>
            <a:endParaRPr lang="en-US"/>
          </a:p>
        </p:txBody>
      </p:sp>
      <p:pic>
        <p:nvPicPr>
          <p:cNvPr id="2050" name="Picture 2" descr="C:\Users\Xenia Mountrouidou\AppData\Local\Microsoft\Windows\Temporary Internet Files\Content.IE5\BZSO8XG4\MC90043394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126" y="3962400"/>
            <a:ext cx="1378974" cy="1378974"/>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Xenia Mountrouidou\AppData\Local\Microsoft\Windows\Temporary Internet Files\Content.IE5\VXWRCW02\MC90043394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950" y="2819400"/>
            <a:ext cx="1200150" cy="120015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Xenia Mountrouidou\AppData\Local\Microsoft\Windows\Temporary Internet Files\Content.IE5\S6GXFHTT\MC900433941[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1600200"/>
            <a:ext cx="1219200" cy="12192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Xenia Mountrouidou\AppData\Local\Microsoft\Windows\Temporary Internet Files\Content.IE5\BZSO8XG4\MC900433944[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0550" y="5334000"/>
            <a:ext cx="1246239" cy="1246239"/>
          </a:xfrm>
          <a:prstGeom prst="rect">
            <a:avLst/>
          </a:prstGeom>
          <a:noFill/>
          <a:extLst>
            <a:ext uri="{909E8E84-426E-40DD-AFC4-6F175D3DCCD1}">
              <a14:hiddenFill xmlns:a14="http://schemas.microsoft.com/office/drawing/2010/main">
                <a:solidFill>
                  <a:srgbClr val="FFFFFF"/>
                </a:solidFill>
              </a14:hiddenFill>
            </a:ext>
          </a:extLst>
        </p:spPr>
      </p:pic>
      <p:sp>
        <p:nvSpPr>
          <p:cNvPr id="9" name="server"/>
          <p:cNvSpPr>
            <a:spLocks noEditPoints="1" noChangeArrowheads="1"/>
          </p:cNvSpPr>
          <p:nvPr/>
        </p:nvSpPr>
        <p:spPr bwMode="auto">
          <a:xfrm>
            <a:off x="3733800" y="2990850"/>
            <a:ext cx="1809750" cy="1809750"/>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C9A4E4"/>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nvGrpSpPr>
          <p:cNvPr id="41" name="Group 40"/>
          <p:cNvGrpSpPr/>
          <p:nvPr/>
        </p:nvGrpSpPr>
        <p:grpSpPr>
          <a:xfrm>
            <a:off x="1885950" y="2209800"/>
            <a:ext cx="1009650" cy="3810000"/>
            <a:chOff x="1885950" y="2209800"/>
            <a:chExt cx="1009650" cy="3810000"/>
          </a:xfrm>
        </p:grpSpPr>
        <p:cxnSp>
          <p:nvCxnSpPr>
            <p:cNvPr id="12" name="Straight Arrow Connector 11"/>
            <p:cNvCxnSpPr/>
            <p:nvPr/>
          </p:nvCxnSpPr>
          <p:spPr>
            <a:xfrm>
              <a:off x="1943100" y="2209800"/>
              <a:ext cx="933450" cy="30480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962150" y="3352800"/>
              <a:ext cx="933450" cy="30480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1962150" y="4343400"/>
              <a:ext cx="933450" cy="15240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1885950" y="5791200"/>
              <a:ext cx="933450" cy="22860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5" name="TextBox 14"/>
          <p:cNvSpPr txBox="1"/>
          <p:nvPr/>
        </p:nvSpPr>
        <p:spPr>
          <a:xfrm>
            <a:off x="3124200" y="5117068"/>
            <a:ext cx="3220177" cy="461665"/>
          </a:xfrm>
          <a:prstGeom prst="rect">
            <a:avLst/>
          </a:prstGeom>
          <a:noFill/>
        </p:spPr>
        <p:txBody>
          <a:bodyPr wrap="none" rtlCol="0">
            <a:spAutoFit/>
          </a:bodyPr>
          <a:lstStyle/>
          <a:p>
            <a:r>
              <a:rPr lang="en-US" sz="2400" dirty="0" smtClean="0"/>
              <a:t>Web/Application Server</a:t>
            </a:r>
            <a:endParaRPr lang="en-US" sz="2400" dirty="0"/>
          </a:p>
        </p:txBody>
      </p:sp>
      <p:grpSp>
        <p:nvGrpSpPr>
          <p:cNvPr id="42" name="Group 41"/>
          <p:cNvGrpSpPr/>
          <p:nvPr/>
        </p:nvGrpSpPr>
        <p:grpSpPr>
          <a:xfrm>
            <a:off x="3543663" y="1600200"/>
            <a:ext cx="2190023" cy="1390650"/>
            <a:chOff x="3543663" y="1600200"/>
            <a:chExt cx="2190023" cy="1390650"/>
          </a:xfrm>
        </p:grpSpPr>
        <p:sp>
          <p:nvSpPr>
            <p:cNvPr id="16" name="Rectangle 15"/>
            <p:cNvSpPr/>
            <p:nvPr/>
          </p:nvSpPr>
          <p:spPr>
            <a:xfrm>
              <a:off x="3543663" y="1600200"/>
              <a:ext cx="2190023" cy="11430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Apache, </a:t>
              </a:r>
              <a:r>
                <a:rPr lang="en-US" dirty="0" err="1" smtClean="0">
                  <a:solidFill>
                    <a:schemeClr val="tx1"/>
                  </a:solidFill>
                </a:rPr>
                <a:t>Websphere</a:t>
              </a:r>
              <a:endParaRPr lang="en-US" dirty="0" smtClean="0">
                <a:solidFill>
                  <a:schemeClr val="tx1"/>
                </a:solidFill>
              </a:endParaRPr>
            </a:p>
            <a:p>
              <a:pPr algn="ctr"/>
              <a:r>
                <a:rPr lang="en-US" dirty="0" smtClean="0">
                  <a:solidFill>
                    <a:schemeClr val="tx1"/>
                  </a:solidFill>
                </a:rPr>
                <a:t>SW(Java Servlets, XML Files)</a:t>
              </a:r>
              <a:endParaRPr lang="en-US" dirty="0">
                <a:solidFill>
                  <a:schemeClr val="tx1"/>
                </a:solidFill>
              </a:endParaRPr>
            </a:p>
          </p:txBody>
        </p:sp>
        <p:cxnSp>
          <p:nvCxnSpPr>
            <p:cNvPr id="18" name="Straight Arrow Connector 17"/>
            <p:cNvCxnSpPr/>
            <p:nvPr/>
          </p:nvCxnSpPr>
          <p:spPr>
            <a:xfrm>
              <a:off x="4800600" y="2743200"/>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4419600" y="2743200"/>
              <a:ext cx="0" cy="2476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pic>
        <p:nvPicPr>
          <p:cNvPr id="2059"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29400" y="2933700"/>
            <a:ext cx="1943100" cy="194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TextBox 33"/>
          <p:cNvSpPr txBox="1"/>
          <p:nvPr/>
        </p:nvSpPr>
        <p:spPr>
          <a:xfrm>
            <a:off x="6905888" y="5088022"/>
            <a:ext cx="1390124" cy="461665"/>
          </a:xfrm>
          <a:prstGeom prst="rect">
            <a:avLst/>
          </a:prstGeom>
          <a:noFill/>
        </p:spPr>
        <p:txBody>
          <a:bodyPr wrap="none" rtlCol="0">
            <a:spAutoFit/>
          </a:bodyPr>
          <a:lstStyle/>
          <a:p>
            <a:r>
              <a:rPr lang="en-US" sz="2400" dirty="0" smtClean="0"/>
              <a:t>Database</a:t>
            </a:r>
            <a:endParaRPr lang="en-US" sz="2400" dirty="0"/>
          </a:p>
        </p:txBody>
      </p:sp>
      <p:grpSp>
        <p:nvGrpSpPr>
          <p:cNvPr id="43" name="Group 42"/>
          <p:cNvGrpSpPr/>
          <p:nvPr/>
        </p:nvGrpSpPr>
        <p:grpSpPr>
          <a:xfrm>
            <a:off x="5543550" y="3657600"/>
            <a:ext cx="1238250" cy="238125"/>
            <a:chOff x="5543550" y="3657600"/>
            <a:chExt cx="1238250" cy="238125"/>
          </a:xfrm>
        </p:grpSpPr>
        <p:cxnSp>
          <p:nvCxnSpPr>
            <p:cNvPr id="28" name="Straight Arrow Connector 27"/>
            <p:cNvCxnSpPr/>
            <p:nvPr/>
          </p:nvCxnSpPr>
          <p:spPr>
            <a:xfrm>
              <a:off x="5543550" y="3657600"/>
              <a:ext cx="123825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9" idx="3"/>
            </p:cNvCxnSpPr>
            <p:nvPr/>
          </p:nvCxnSpPr>
          <p:spPr>
            <a:xfrm flipH="1">
              <a:off x="5543550" y="3895725"/>
              <a:ext cx="123825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44" name="Group 43"/>
          <p:cNvGrpSpPr/>
          <p:nvPr/>
        </p:nvGrpSpPr>
        <p:grpSpPr>
          <a:xfrm>
            <a:off x="1828800" y="2590800"/>
            <a:ext cx="1066800" cy="3730113"/>
            <a:chOff x="1828800" y="2590800"/>
            <a:chExt cx="1066800" cy="3730113"/>
          </a:xfrm>
        </p:grpSpPr>
        <p:cxnSp>
          <p:nvCxnSpPr>
            <p:cNvPr id="46" name="Straight Arrow Connector 45"/>
            <p:cNvCxnSpPr/>
            <p:nvPr/>
          </p:nvCxnSpPr>
          <p:spPr>
            <a:xfrm>
              <a:off x="1905000" y="2590800"/>
              <a:ext cx="933450" cy="304800"/>
            </a:xfrm>
            <a:prstGeom prst="straightConnector1">
              <a:avLst/>
            </a:prstGeom>
            <a:ln w="508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1828800" y="3657600"/>
              <a:ext cx="933450" cy="304800"/>
            </a:xfrm>
            <a:prstGeom prst="straightConnector1">
              <a:avLst/>
            </a:prstGeom>
            <a:ln w="508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1943100" y="4651887"/>
              <a:ext cx="952500" cy="224913"/>
            </a:xfrm>
            <a:prstGeom prst="straightConnector1">
              <a:avLst/>
            </a:prstGeom>
            <a:ln w="508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V="1">
              <a:off x="1905000" y="6096000"/>
              <a:ext cx="952500" cy="224913"/>
            </a:xfrm>
            <a:prstGeom prst="straightConnector1">
              <a:avLst/>
            </a:prstGeom>
            <a:ln w="508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54979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2"/>
                                        </p:tgtEl>
                                        <p:attrNameLst>
                                          <p:attrName>style.visibility</p:attrName>
                                        </p:attrNameLst>
                                      </p:cBhvr>
                                      <p:to>
                                        <p:strVal val="visible"/>
                                      </p:to>
                                    </p:set>
                                    <p:animEffect transition="in" filter="fade">
                                      <p:cBhvr>
                                        <p:cTn id="11" dur="500"/>
                                        <p:tgtEl>
                                          <p:spTgt spid="42"/>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43"/>
                                        </p:tgtEl>
                                        <p:attrNameLst>
                                          <p:attrName>style.visibility</p:attrName>
                                        </p:attrNameLst>
                                      </p:cBhvr>
                                      <p:to>
                                        <p:strVal val="visible"/>
                                      </p:to>
                                    </p:set>
                                    <p:animEffect transition="in" filter="barn(inVertical)">
                                      <p:cBhvr>
                                        <p:cTn id="16" dur="500"/>
                                        <p:tgtEl>
                                          <p:spTgt spid="43"/>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Math operations</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normAutofit fontScale="85000" lnSpcReduction="20000"/>
          </a:bodyPr>
          <a:lstStyle/>
          <a:p>
            <a:fld id="{B16314E3-73DD-47A1-A0F6-5E80C77B0D39}" type="slidenum">
              <a:rPr lang="en-US" smtClean="0"/>
              <a:t>30</a:t>
            </a:fld>
            <a:endParaRPr lang="en-US"/>
          </a:p>
        </p:txBody>
      </p:sp>
      <p:sp>
        <p:nvSpPr>
          <p:cNvPr id="5" name="TextBox 4"/>
          <p:cNvSpPr txBox="1"/>
          <p:nvPr/>
        </p:nvSpPr>
        <p:spPr>
          <a:xfrm>
            <a:off x="609600" y="1600200"/>
            <a:ext cx="8153400" cy="1323439"/>
          </a:xfrm>
          <a:prstGeom prst="rect">
            <a:avLst/>
          </a:prstGeom>
          <a:solidFill>
            <a:srgbClr val="EEC4EE"/>
          </a:solidFill>
          <a:ln w="19050">
            <a:solidFill>
              <a:schemeClr val="tx1"/>
            </a:solidFill>
          </a:ln>
        </p:spPr>
        <p:txBody>
          <a:bodyPr wrap="square" rtlCol="0">
            <a:spAutoFit/>
          </a:bodyPr>
          <a:lstStyle/>
          <a:p>
            <a:r>
              <a:rPr lang="en-US" sz="2000" dirty="0">
                <a:latin typeface="Courier New" pitchFamily="49" charset="0"/>
                <a:cs typeface="Courier New" pitchFamily="49" charset="0"/>
              </a:rPr>
              <a:t>$a = 3;</a:t>
            </a:r>
          </a:p>
          <a:p>
            <a:r>
              <a:rPr lang="en-US" sz="2000" dirty="0">
                <a:latin typeface="Courier New" pitchFamily="49" charset="0"/>
                <a:cs typeface="Courier New" pitchFamily="49" charset="0"/>
              </a:rPr>
              <a:t>$b = 4;</a:t>
            </a:r>
          </a:p>
          <a:p>
            <a:r>
              <a:rPr lang="en-US" sz="2000" dirty="0">
                <a:latin typeface="Courier New" pitchFamily="49" charset="0"/>
                <a:cs typeface="Courier New" pitchFamily="49" charset="0"/>
              </a:rPr>
              <a:t>$c = </a:t>
            </a:r>
            <a:r>
              <a:rPr lang="en-US" sz="2000" dirty="0" err="1">
                <a:latin typeface="Courier New" pitchFamily="49" charset="0"/>
                <a:cs typeface="Courier New" pitchFamily="49" charset="0"/>
              </a:rPr>
              <a:t>sqrt</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pow</a:t>
            </a:r>
            <a:r>
              <a:rPr lang="en-US" sz="2000" dirty="0">
                <a:latin typeface="Courier New" pitchFamily="49" charset="0"/>
                <a:cs typeface="Courier New" pitchFamily="49" charset="0"/>
              </a:rPr>
              <a:t>($a, 2) + </a:t>
            </a:r>
            <a:r>
              <a:rPr lang="en-US" sz="2000" dirty="0" err="1">
                <a:latin typeface="Courier New" pitchFamily="49" charset="0"/>
                <a:cs typeface="Courier New" pitchFamily="49" charset="0"/>
              </a:rPr>
              <a:t>pow</a:t>
            </a:r>
            <a:r>
              <a:rPr lang="en-US" sz="2000" dirty="0">
                <a:latin typeface="Courier New" pitchFamily="49" charset="0"/>
                <a:cs typeface="Courier New" pitchFamily="49" charset="0"/>
              </a:rPr>
              <a:t>($b, 2));</a:t>
            </a:r>
          </a:p>
          <a:p>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3" name="Footer Placeholder 2"/>
          <p:cNvSpPr>
            <a:spLocks noGrp="1"/>
          </p:cNvSpPr>
          <p:nvPr>
            <p:ph type="ftr" sz="quarter" idx="11"/>
          </p:nvPr>
        </p:nvSpPr>
        <p:spPr/>
        <p:txBody>
          <a:bodyPr/>
          <a:lstStyle/>
          <a:p>
            <a:pPr algn="l"/>
            <a:r>
              <a:rPr lang="en-US" dirty="0" smtClean="0"/>
              <a:t>CS380</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480583044"/>
              </p:ext>
            </p:extLst>
          </p:nvPr>
        </p:nvGraphicFramePr>
        <p:xfrm>
          <a:off x="685803" y="3840480"/>
          <a:ext cx="8153397" cy="914400"/>
        </p:xfrm>
        <a:graphic>
          <a:graphicData uri="http://schemas.openxmlformats.org/drawingml/2006/table">
            <a:tbl>
              <a:tblPr>
                <a:tableStyleId>{284E427A-3D55-4303-BF80-6455036E1DE7}</a:tableStyleId>
              </a:tblPr>
              <a:tblGrid>
                <a:gridCol w="1164771"/>
                <a:gridCol w="1164771"/>
                <a:gridCol w="1164771"/>
                <a:gridCol w="1164771"/>
                <a:gridCol w="1164771"/>
                <a:gridCol w="1164771"/>
                <a:gridCol w="1164771"/>
              </a:tblGrid>
              <a:tr h="0">
                <a:tc>
                  <a:txBody>
                    <a:bodyPr/>
                    <a:lstStyle/>
                    <a:p>
                      <a:r>
                        <a:rPr lang="en-US" sz="2400" dirty="0">
                          <a:hlinkClick r:id="rId3"/>
                        </a:rPr>
                        <a:t>abs</a:t>
                      </a:r>
                      <a:r>
                        <a:rPr lang="en-US" sz="2400" dirty="0"/>
                        <a:t> </a:t>
                      </a:r>
                    </a:p>
                  </a:txBody>
                  <a:tcPr anchor="ctr"/>
                </a:tc>
                <a:tc>
                  <a:txBody>
                    <a:bodyPr/>
                    <a:lstStyle/>
                    <a:p>
                      <a:r>
                        <a:rPr lang="en-US" sz="2400">
                          <a:hlinkClick r:id="rId4"/>
                        </a:rPr>
                        <a:t>ceil</a:t>
                      </a:r>
                      <a:r>
                        <a:rPr lang="en-US" sz="2400"/>
                        <a:t> </a:t>
                      </a:r>
                    </a:p>
                  </a:txBody>
                  <a:tcPr anchor="ctr"/>
                </a:tc>
                <a:tc>
                  <a:txBody>
                    <a:bodyPr/>
                    <a:lstStyle/>
                    <a:p>
                      <a:r>
                        <a:rPr lang="en-US" sz="2400">
                          <a:hlinkClick r:id="rId5"/>
                        </a:rPr>
                        <a:t>cos</a:t>
                      </a:r>
                      <a:r>
                        <a:rPr lang="en-US" sz="2400"/>
                        <a:t> </a:t>
                      </a:r>
                    </a:p>
                  </a:txBody>
                  <a:tcPr anchor="ctr"/>
                </a:tc>
                <a:tc>
                  <a:txBody>
                    <a:bodyPr/>
                    <a:lstStyle/>
                    <a:p>
                      <a:r>
                        <a:rPr lang="en-US" sz="2400" dirty="0">
                          <a:hlinkClick r:id="rId6"/>
                        </a:rPr>
                        <a:t>floor</a:t>
                      </a:r>
                      <a:r>
                        <a:rPr lang="en-US" sz="2400" dirty="0"/>
                        <a:t> </a:t>
                      </a:r>
                    </a:p>
                  </a:txBody>
                  <a:tcPr anchor="ctr"/>
                </a:tc>
                <a:tc>
                  <a:txBody>
                    <a:bodyPr/>
                    <a:lstStyle/>
                    <a:p>
                      <a:r>
                        <a:rPr lang="en-US" sz="2400" dirty="0">
                          <a:hlinkClick r:id="rId7"/>
                        </a:rPr>
                        <a:t>log</a:t>
                      </a:r>
                      <a:r>
                        <a:rPr lang="en-US" sz="2400" dirty="0"/>
                        <a:t> </a:t>
                      </a:r>
                    </a:p>
                  </a:txBody>
                  <a:tcPr anchor="ctr"/>
                </a:tc>
                <a:tc>
                  <a:txBody>
                    <a:bodyPr/>
                    <a:lstStyle/>
                    <a:p>
                      <a:r>
                        <a:rPr lang="en-US" sz="2400" dirty="0">
                          <a:hlinkClick r:id="rId8"/>
                        </a:rPr>
                        <a:t>log10</a:t>
                      </a:r>
                      <a:r>
                        <a:rPr lang="en-US" sz="2400" dirty="0"/>
                        <a:t> </a:t>
                      </a:r>
                    </a:p>
                  </a:txBody>
                  <a:tcPr anchor="ctr"/>
                </a:tc>
                <a:tc>
                  <a:txBody>
                    <a:bodyPr/>
                    <a:lstStyle/>
                    <a:p>
                      <a:r>
                        <a:rPr lang="en-US" sz="2400" dirty="0">
                          <a:hlinkClick r:id="rId9"/>
                        </a:rPr>
                        <a:t>max</a:t>
                      </a:r>
                      <a:r>
                        <a:rPr lang="en-US" sz="2400" dirty="0"/>
                        <a:t> </a:t>
                      </a:r>
                    </a:p>
                  </a:txBody>
                  <a:tcPr anchor="ctr"/>
                </a:tc>
              </a:tr>
              <a:tr h="0">
                <a:tc>
                  <a:txBody>
                    <a:bodyPr/>
                    <a:lstStyle/>
                    <a:p>
                      <a:r>
                        <a:rPr lang="en-US" sz="2400" dirty="0">
                          <a:hlinkClick r:id="rId10"/>
                        </a:rPr>
                        <a:t>min</a:t>
                      </a:r>
                      <a:r>
                        <a:rPr lang="en-US" sz="2400" dirty="0"/>
                        <a:t> </a:t>
                      </a:r>
                    </a:p>
                  </a:txBody>
                  <a:tcPr anchor="ctr"/>
                </a:tc>
                <a:tc>
                  <a:txBody>
                    <a:bodyPr/>
                    <a:lstStyle/>
                    <a:p>
                      <a:r>
                        <a:rPr lang="en-US" sz="2400" dirty="0" err="1">
                          <a:hlinkClick r:id="rId11"/>
                        </a:rPr>
                        <a:t>pow</a:t>
                      </a:r>
                      <a:r>
                        <a:rPr lang="en-US" sz="2400" dirty="0"/>
                        <a:t> </a:t>
                      </a:r>
                    </a:p>
                  </a:txBody>
                  <a:tcPr anchor="ctr"/>
                </a:tc>
                <a:tc>
                  <a:txBody>
                    <a:bodyPr/>
                    <a:lstStyle/>
                    <a:p>
                      <a:r>
                        <a:rPr lang="en-US" sz="2400" dirty="0">
                          <a:hlinkClick r:id="rId12"/>
                        </a:rPr>
                        <a:t>rand</a:t>
                      </a:r>
                      <a:r>
                        <a:rPr lang="en-US" sz="2400" dirty="0"/>
                        <a:t> </a:t>
                      </a:r>
                    </a:p>
                  </a:txBody>
                  <a:tcPr anchor="ctr"/>
                </a:tc>
                <a:tc>
                  <a:txBody>
                    <a:bodyPr/>
                    <a:lstStyle/>
                    <a:p>
                      <a:r>
                        <a:rPr lang="en-US" sz="2400">
                          <a:hlinkClick r:id="rId13"/>
                        </a:rPr>
                        <a:t>round</a:t>
                      </a:r>
                      <a:r>
                        <a:rPr lang="en-US" sz="2400"/>
                        <a:t> </a:t>
                      </a:r>
                    </a:p>
                  </a:txBody>
                  <a:tcPr anchor="ctr"/>
                </a:tc>
                <a:tc>
                  <a:txBody>
                    <a:bodyPr/>
                    <a:lstStyle/>
                    <a:p>
                      <a:r>
                        <a:rPr lang="en-US" sz="2400">
                          <a:hlinkClick r:id="rId14"/>
                        </a:rPr>
                        <a:t>sin</a:t>
                      </a:r>
                      <a:r>
                        <a:rPr lang="en-US" sz="2400"/>
                        <a:t> </a:t>
                      </a:r>
                    </a:p>
                  </a:txBody>
                  <a:tcPr anchor="ctr"/>
                </a:tc>
                <a:tc>
                  <a:txBody>
                    <a:bodyPr/>
                    <a:lstStyle/>
                    <a:p>
                      <a:r>
                        <a:rPr lang="en-US" sz="2400">
                          <a:hlinkClick r:id="rId15"/>
                        </a:rPr>
                        <a:t>sqrt</a:t>
                      </a:r>
                      <a:r>
                        <a:rPr lang="en-US" sz="2400"/>
                        <a:t> </a:t>
                      </a:r>
                    </a:p>
                  </a:txBody>
                  <a:tcPr anchor="ctr"/>
                </a:tc>
                <a:tc>
                  <a:txBody>
                    <a:bodyPr/>
                    <a:lstStyle/>
                    <a:p>
                      <a:r>
                        <a:rPr lang="en-US" sz="2400" dirty="0">
                          <a:hlinkClick r:id="rId16"/>
                        </a:rPr>
                        <a:t>tan</a:t>
                      </a:r>
                      <a:endParaRPr lang="en-US" sz="2400" dirty="0"/>
                    </a:p>
                  </a:txBody>
                  <a:tcPr anchor="ctr"/>
                </a:tc>
              </a:tr>
            </a:tbl>
          </a:graphicData>
        </a:graphic>
      </p:graphicFrame>
      <p:sp>
        <p:nvSpPr>
          <p:cNvPr id="8" name="Rectangle 1"/>
          <p:cNvSpPr>
            <a:spLocks noChangeArrowheads="1"/>
          </p:cNvSpPr>
          <p:nvPr/>
        </p:nvSpPr>
        <p:spPr bwMode="auto">
          <a:xfrm>
            <a:off x="612775" y="3297208"/>
            <a:ext cx="192071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math functions </a:t>
            </a:r>
          </a:p>
        </p:txBody>
      </p:sp>
      <p:graphicFrame>
        <p:nvGraphicFramePr>
          <p:cNvPr id="9" name="Table 8"/>
          <p:cNvGraphicFramePr>
            <a:graphicFrameLocks noGrp="1"/>
          </p:cNvGraphicFramePr>
          <p:nvPr>
            <p:extLst>
              <p:ext uri="{D42A27DB-BD31-4B8C-83A1-F6EECF244321}">
                <p14:modId xmlns:p14="http://schemas.microsoft.com/office/powerpoint/2010/main" val="3443946301"/>
              </p:ext>
            </p:extLst>
          </p:nvPr>
        </p:nvGraphicFramePr>
        <p:xfrm>
          <a:off x="685800" y="5273040"/>
          <a:ext cx="8153400" cy="457200"/>
        </p:xfrm>
        <a:graphic>
          <a:graphicData uri="http://schemas.openxmlformats.org/drawingml/2006/table">
            <a:tbl>
              <a:tblPr>
                <a:tableStyleId>{284E427A-3D55-4303-BF80-6455036E1DE7}</a:tableStyleId>
              </a:tblPr>
              <a:tblGrid>
                <a:gridCol w="2717800"/>
                <a:gridCol w="2717800"/>
                <a:gridCol w="2717800"/>
              </a:tblGrid>
              <a:tr h="0">
                <a:tc>
                  <a:txBody>
                    <a:bodyPr/>
                    <a:lstStyle/>
                    <a:p>
                      <a:r>
                        <a:rPr lang="en-US" sz="2400" dirty="0"/>
                        <a:t>M_PI </a:t>
                      </a:r>
                    </a:p>
                  </a:txBody>
                  <a:tcPr anchor="ctr"/>
                </a:tc>
                <a:tc>
                  <a:txBody>
                    <a:bodyPr/>
                    <a:lstStyle/>
                    <a:p>
                      <a:r>
                        <a:rPr lang="en-US" sz="2400" dirty="0"/>
                        <a:t>M_E </a:t>
                      </a:r>
                    </a:p>
                  </a:txBody>
                  <a:tcPr anchor="ctr"/>
                </a:tc>
                <a:tc>
                  <a:txBody>
                    <a:bodyPr/>
                    <a:lstStyle/>
                    <a:p>
                      <a:r>
                        <a:rPr lang="en-US" sz="2400" dirty="0"/>
                        <a:t>M_LN2</a:t>
                      </a:r>
                    </a:p>
                  </a:txBody>
                  <a:tcPr anchor="ctr"/>
                </a:tc>
              </a:tr>
            </a:tbl>
          </a:graphicData>
        </a:graphic>
      </p:graphicFrame>
      <p:sp>
        <p:nvSpPr>
          <p:cNvPr id="10" name="Rectangle 2"/>
          <p:cNvSpPr>
            <a:spLocks noChangeArrowheads="1"/>
          </p:cNvSpPr>
          <p:nvPr/>
        </p:nvSpPr>
        <p:spPr bwMode="auto">
          <a:xfrm>
            <a:off x="612775" y="4905345"/>
            <a:ext cx="19912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math constants </a:t>
            </a:r>
          </a:p>
        </p:txBody>
      </p:sp>
    </p:spTree>
    <p:extLst>
      <p:ext uri="{BB962C8B-B14F-4D97-AF65-F5344CB8AC3E}">
        <p14:creationId xmlns:p14="http://schemas.microsoft.com/office/powerpoint/2010/main" val="3960045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ourier New" pitchFamily="49" charset="0"/>
                <a:cs typeface="Courier New" pitchFamily="49" charset="0"/>
              </a:rPr>
              <a:t>Int</a:t>
            </a:r>
            <a:r>
              <a:rPr lang="en-US" dirty="0" smtClean="0"/>
              <a:t> and </a:t>
            </a:r>
            <a:r>
              <a:rPr lang="en-US" dirty="0" smtClean="0">
                <a:latin typeface="Courier New" pitchFamily="49" charset="0"/>
                <a:cs typeface="Courier New" pitchFamily="49" charset="0"/>
              </a:rPr>
              <a:t>Float</a:t>
            </a:r>
            <a:r>
              <a:rPr lang="en-US" dirty="0" smtClean="0"/>
              <a:t> Types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31</a:t>
            </a:fld>
            <a:endParaRPr lang="en-US"/>
          </a:p>
        </p:txBody>
      </p:sp>
      <p:sp>
        <p:nvSpPr>
          <p:cNvPr id="7" name="Content Placeholder 6"/>
          <p:cNvSpPr>
            <a:spLocks noGrp="1"/>
          </p:cNvSpPr>
          <p:nvPr>
            <p:ph sz="quarter" idx="1"/>
          </p:nvPr>
        </p:nvSpPr>
        <p:spPr>
          <a:xfrm>
            <a:off x="612648" y="3810000"/>
            <a:ext cx="8153400" cy="1066800"/>
          </a:xfrm>
        </p:spPr>
        <p:txBody>
          <a:bodyPr/>
          <a:lstStyle/>
          <a:p>
            <a:r>
              <a:rPr lang="en-US" sz="2400" dirty="0" err="1"/>
              <a:t>int</a:t>
            </a:r>
            <a:r>
              <a:rPr lang="en-US" sz="2400" dirty="0"/>
              <a:t> for integers and float for </a:t>
            </a:r>
            <a:r>
              <a:rPr lang="en-US" sz="2400" dirty="0" err="1"/>
              <a:t>reals</a:t>
            </a:r>
            <a:endParaRPr lang="en-US" sz="2400" dirty="0"/>
          </a:p>
          <a:p>
            <a:r>
              <a:rPr lang="en-US" sz="2400" dirty="0"/>
              <a:t>division between two </a:t>
            </a:r>
            <a:r>
              <a:rPr lang="en-US" sz="2400" dirty="0" err="1"/>
              <a:t>int</a:t>
            </a:r>
            <a:r>
              <a:rPr lang="en-US" sz="2400" dirty="0"/>
              <a:t> values can produce a float </a:t>
            </a:r>
          </a:p>
        </p:txBody>
      </p:sp>
      <p:sp>
        <p:nvSpPr>
          <p:cNvPr id="8" name="TextBox 7"/>
          <p:cNvSpPr txBox="1"/>
          <p:nvPr/>
        </p:nvSpPr>
        <p:spPr>
          <a:xfrm>
            <a:off x="609600" y="1600200"/>
            <a:ext cx="8153400" cy="1631216"/>
          </a:xfrm>
          <a:prstGeom prst="rect">
            <a:avLst/>
          </a:prstGeom>
          <a:solidFill>
            <a:srgbClr val="EEC4EE"/>
          </a:solidFill>
          <a:ln w="19050">
            <a:solidFill>
              <a:schemeClr val="tx1"/>
            </a:solidFill>
          </a:ln>
        </p:spPr>
        <p:txBody>
          <a:bodyPr wrap="square" rtlCol="0">
            <a:spAutoFit/>
          </a:bodyPr>
          <a:lstStyle/>
          <a:p>
            <a:r>
              <a:rPr lang="en-US" sz="2000" dirty="0">
                <a:latin typeface="Courier New" pitchFamily="49" charset="0"/>
                <a:cs typeface="Courier New" pitchFamily="49" charset="0"/>
              </a:rPr>
              <a:t>$a = 7 / 2; # float: 3.5</a:t>
            </a:r>
          </a:p>
          <a:p>
            <a:r>
              <a:rPr lang="en-US" sz="2000" dirty="0">
                <a:latin typeface="Courier New" pitchFamily="49" charset="0"/>
                <a:cs typeface="Courier New" pitchFamily="49" charset="0"/>
              </a:rPr>
              <a:t>$b =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$a; #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3</a:t>
            </a:r>
          </a:p>
          <a:p>
            <a:r>
              <a:rPr lang="en-US" sz="2000" dirty="0">
                <a:latin typeface="Courier New" pitchFamily="49" charset="0"/>
                <a:cs typeface="Courier New" pitchFamily="49" charset="0"/>
              </a:rPr>
              <a:t>$c = round($a); # float: 4.0</a:t>
            </a:r>
          </a:p>
          <a:p>
            <a:r>
              <a:rPr lang="en-US" sz="2000" dirty="0">
                <a:latin typeface="Courier New" pitchFamily="49" charset="0"/>
                <a:cs typeface="Courier New" pitchFamily="49" charset="0"/>
              </a:rPr>
              <a:t>$d = "123"; # string: "123"</a:t>
            </a:r>
          </a:p>
          <a:p>
            <a:r>
              <a:rPr lang="en-US" sz="2000" dirty="0">
                <a:latin typeface="Courier New" pitchFamily="49" charset="0"/>
                <a:cs typeface="Courier New" pitchFamily="49" charset="0"/>
              </a:rPr>
              <a:t>$e =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$d; #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123</a:t>
            </a:r>
            <a:r>
              <a:rPr lang="en-US" dirty="0" smtClean="0">
                <a:latin typeface="Courier New" pitchFamily="49" charset="0"/>
                <a:cs typeface="Courier New" pitchFamily="49" charset="0"/>
              </a:rPr>
              <a:t>	  			</a:t>
            </a:r>
            <a:r>
              <a:rPr lang="en-US" i="1" dirty="0" smtClean="0">
                <a:solidFill>
                  <a:schemeClr val="tx1">
                    <a:lumMod val="50000"/>
                    <a:lumOff val="50000"/>
                  </a:schemeClr>
                </a:solidFill>
                <a:latin typeface="Consolas" pitchFamily="49" charset="0"/>
                <a:cs typeface="Consolas" pitchFamily="49" charset="0"/>
              </a:rPr>
              <a:t>PHP</a:t>
            </a:r>
          </a:p>
        </p:txBody>
      </p:sp>
      <p:sp>
        <p:nvSpPr>
          <p:cNvPr id="9" name="Footer Placeholder 8"/>
          <p:cNvSpPr>
            <a:spLocks noGrp="1"/>
          </p:cNvSpPr>
          <p:nvPr>
            <p:ph type="ftr" sz="quarter" idx="11"/>
          </p:nvPr>
        </p:nvSpPr>
        <p:spPr/>
        <p:txBody>
          <a:bodyPr/>
          <a:lstStyle/>
          <a:p>
            <a:r>
              <a:rPr lang="en-US" smtClean="0"/>
              <a:t>CS380</a:t>
            </a:r>
            <a:endParaRPr lang="en-US"/>
          </a:p>
        </p:txBody>
      </p:sp>
    </p:spTree>
    <p:extLst>
      <p:ext uri="{BB962C8B-B14F-4D97-AF65-F5344CB8AC3E}">
        <p14:creationId xmlns:p14="http://schemas.microsoft.com/office/powerpoint/2010/main" val="34837700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a:t>
            </a:r>
            <a:r>
              <a:rPr lang="en-US" dirty="0" smtClean="0"/>
              <a:t>exercise 1</a:t>
            </a:r>
            <a:endParaRPr lang="en-US" dirty="0"/>
          </a:p>
        </p:txBody>
      </p:sp>
      <p:sp>
        <p:nvSpPr>
          <p:cNvPr id="5" name="Content Placeholder 4"/>
          <p:cNvSpPr>
            <a:spLocks noGrp="1"/>
          </p:cNvSpPr>
          <p:nvPr>
            <p:ph sz="quarter" idx="1"/>
          </p:nvPr>
        </p:nvSpPr>
        <p:spPr/>
        <p:txBody>
          <a:bodyPr/>
          <a:lstStyle/>
          <a:p>
            <a:r>
              <a:rPr lang="en-US" dirty="0"/>
              <a:t>For your </a:t>
            </a:r>
            <a:r>
              <a:rPr lang="en-US" dirty="0" smtClean="0"/>
              <a:t>first </a:t>
            </a:r>
            <a:r>
              <a:rPr lang="en-US" dirty="0"/>
              <a:t>PHP exercise, echo the following statement to the browser:</a:t>
            </a:r>
          </a:p>
          <a:p>
            <a:pPr marL="0" indent="0">
              <a:buNone/>
            </a:pPr>
            <a:r>
              <a:rPr lang="en-US" dirty="0"/>
              <a:t>“Twinkle, Twinkle little star.”</a:t>
            </a:r>
          </a:p>
          <a:p>
            <a:r>
              <a:rPr lang="en-US" dirty="0"/>
              <a:t>Next, create two variables, one for the word “Twinkle” and one for the word “star”. Echo the statement to the browser, this time substituting the variables for the relevant words. Change the value of each variable to whatever you like, and echo the statement a third time. Remember to include code to show your statements on different lines.</a:t>
            </a:r>
          </a:p>
          <a:p>
            <a:endParaRPr lang="en-US" dirty="0" smtClean="0"/>
          </a:p>
        </p:txBody>
      </p:sp>
      <p:sp>
        <p:nvSpPr>
          <p:cNvPr id="3" name="Footer Placeholder 2"/>
          <p:cNvSpPr>
            <a:spLocks noGrp="1"/>
          </p:cNvSpPr>
          <p:nvPr>
            <p:ph type="ftr" sz="quarter" idx="11"/>
          </p:nvPr>
        </p:nvSpPr>
        <p:spPr/>
        <p:txBody>
          <a:bodyPr/>
          <a:lstStyle/>
          <a:p>
            <a:r>
              <a:rPr lang="en-US" smtClean="0"/>
              <a:t>CS380</a:t>
            </a:r>
            <a:endParaRPr lang="en-US"/>
          </a:p>
        </p:txBody>
      </p:sp>
      <p:sp>
        <p:nvSpPr>
          <p:cNvPr id="4" name="Slide Number Placeholder 3"/>
          <p:cNvSpPr>
            <a:spLocks noGrp="1"/>
          </p:cNvSpPr>
          <p:nvPr>
            <p:ph type="sldNum" sz="quarter" idx="12"/>
          </p:nvPr>
        </p:nvSpPr>
        <p:spPr/>
        <p:txBody>
          <a:bodyPr>
            <a:normAutofit fontScale="85000" lnSpcReduction="20000"/>
          </a:bodyPr>
          <a:lstStyle/>
          <a:p>
            <a:fld id="{3BA9C494-EE57-4648-944B-B5DAF8C17B9E}" type="slidenum">
              <a:rPr lang="en-US" smtClean="0"/>
              <a:t>32</a:t>
            </a:fld>
            <a:endParaRPr lang="en-US"/>
          </a:p>
        </p:txBody>
      </p:sp>
    </p:spTree>
    <p:extLst>
      <p:ext uri="{BB962C8B-B14F-4D97-AF65-F5344CB8AC3E}">
        <p14:creationId xmlns:p14="http://schemas.microsoft.com/office/powerpoint/2010/main" val="40867952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a:t>
            </a:r>
            <a:r>
              <a:rPr lang="en-US" dirty="0" smtClean="0"/>
              <a:t>exercise 2</a:t>
            </a:r>
            <a:endParaRPr lang="en-US" dirty="0"/>
          </a:p>
        </p:txBody>
      </p:sp>
      <p:sp>
        <p:nvSpPr>
          <p:cNvPr id="5" name="Content Placeholder 4"/>
          <p:cNvSpPr>
            <a:spLocks noGrp="1"/>
          </p:cNvSpPr>
          <p:nvPr>
            <p:ph sz="quarter" idx="1"/>
          </p:nvPr>
        </p:nvSpPr>
        <p:spPr/>
        <p:txBody>
          <a:bodyPr/>
          <a:lstStyle/>
          <a:p>
            <a:r>
              <a:rPr lang="en-US" sz="2000" dirty="0"/>
              <a:t>PHP includes all the standard arithmetic operators. For this PHP exercise, you will use them along with variables to print equations to the browser. In your script, create the following variables:</a:t>
            </a:r>
            <a:br>
              <a:rPr lang="en-US" sz="2000" dirty="0"/>
            </a:br>
            <a:r>
              <a:rPr lang="en-US" sz="2000" dirty="0"/>
              <a:t>$x=10;</a:t>
            </a:r>
            <a:br>
              <a:rPr lang="en-US" sz="2000" dirty="0"/>
            </a:br>
            <a:r>
              <a:rPr lang="en-US" sz="2000" dirty="0"/>
              <a:t>$y=7;</a:t>
            </a:r>
          </a:p>
          <a:p>
            <a:r>
              <a:rPr lang="en-US" sz="2000" dirty="0"/>
              <a:t>Write code to print out the following:</a:t>
            </a:r>
          </a:p>
          <a:p>
            <a:pPr marL="0" indent="0">
              <a:buNone/>
            </a:pPr>
            <a:r>
              <a:rPr lang="en-US" sz="2000" dirty="0"/>
              <a:t>10 + 7 = 17</a:t>
            </a:r>
            <a:br>
              <a:rPr lang="en-US" sz="2000" dirty="0"/>
            </a:br>
            <a:r>
              <a:rPr lang="en-US" sz="2000" dirty="0"/>
              <a:t>10 - 7 = 3</a:t>
            </a:r>
            <a:br>
              <a:rPr lang="en-US" sz="2000" dirty="0"/>
            </a:br>
            <a:r>
              <a:rPr lang="en-US" sz="2000" dirty="0"/>
              <a:t>10 * 7 = 70</a:t>
            </a:r>
            <a:br>
              <a:rPr lang="en-US" sz="2000" dirty="0"/>
            </a:br>
            <a:r>
              <a:rPr lang="en-US" sz="2000" dirty="0"/>
              <a:t>10 / 7 = 1.4285714285714</a:t>
            </a:r>
            <a:br>
              <a:rPr lang="en-US" sz="2000" dirty="0"/>
            </a:br>
            <a:r>
              <a:rPr lang="en-US" sz="2000" dirty="0"/>
              <a:t>10 % 7 = 3</a:t>
            </a:r>
          </a:p>
          <a:p>
            <a:r>
              <a:rPr lang="en-US" sz="2000" dirty="0"/>
              <a:t>Use numbers only in the above variable assignments, not in the echo </a:t>
            </a:r>
            <a:r>
              <a:rPr lang="en-US" sz="2000" dirty="0" smtClean="0"/>
              <a:t>statements.</a:t>
            </a:r>
            <a:endParaRPr lang="en-US" sz="2000" dirty="0"/>
          </a:p>
          <a:p>
            <a:endParaRPr lang="en-US" sz="2000" dirty="0" smtClean="0"/>
          </a:p>
        </p:txBody>
      </p:sp>
      <p:sp>
        <p:nvSpPr>
          <p:cNvPr id="3" name="Footer Placeholder 2"/>
          <p:cNvSpPr>
            <a:spLocks noGrp="1"/>
          </p:cNvSpPr>
          <p:nvPr>
            <p:ph type="ftr" sz="quarter" idx="11"/>
          </p:nvPr>
        </p:nvSpPr>
        <p:spPr/>
        <p:txBody>
          <a:bodyPr/>
          <a:lstStyle/>
          <a:p>
            <a:r>
              <a:rPr lang="en-US" smtClean="0"/>
              <a:t>CS380</a:t>
            </a:r>
            <a:endParaRPr lang="en-US"/>
          </a:p>
        </p:txBody>
      </p:sp>
      <p:sp>
        <p:nvSpPr>
          <p:cNvPr id="4" name="Slide Number Placeholder 3"/>
          <p:cNvSpPr>
            <a:spLocks noGrp="1"/>
          </p:cNvSpPr>
          <p:nvPr>
            <p:ph type="sldNum" sz="quarter" idx="12"/>
          </p:nvPr>
        </p:nvSpPr>
        <p:spPr/>
        <p:txBody>
          <a:bodyPr>
            <a:normAutofit fontScale="85000" lnSpcReduction="20000"/>
          </a:bodyPr>
          <a:lstStyle/>
          <a:p>
            <a:fld id="{3BA9C494-EE57-4648-944B-B5DAF8C17B9E}" type="slidenum">
              <a:rPr lang="en-US" smtClean="0"/>
              <a:t>33</a:t>
            </a:fld>
            <a:endParaRPr lang="en-US"/>
          </a:p>
        </p:txBody>
      </p:sp>
    </p:spTree>
    <p:extLst>
      <p:ext uri="{BB962C8B-B14F-4D97-AF65-F5344CB8AC3E}">
        <p14:creationId xmlns:p14="http://schemas.microsoft.com/office/powerpoint/2010/main" val="7459779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a:t>
            </a:r>
            <a:r>
              <a:rPr lang="en-US" dirty="0" smtClean="0"/>
              <a:t>exercise 3</a:t>
            </a:r>
            <a:endParaRPr lang="en-US" dirty="0"/>
          </a:p>
        </p:txBody>
      </p:sp>
      <p:sp>
        <p:nvSpPr>
          <p:cNvPr id="5" name="Content Placeholder 4"/>
          <p:cNvSpPr>
            <a:spLocks noGrp="1"/>
          </p:cNvSpPr>
          <p:nvPr>
            <p:ph sz="quarter" idx="1"/>
          </p:nvPr>
        </p:nvSpPr>
        <p:spPr/>
        <p:txBody>
          <a:bodyPr/>
          <a:lstStyle/>
          <a:p>
            <a:r>
              <a:rPr lang="en-US" sz="2000" dirty="0"/>
              <a:t>Arithmetic-assignment operators perform an arithmetic operation on the variable at the same time as assigning a new value. For this PHP exercise, write a script to reproduce the output below. Manipulate only one variable using no simple arithmetic operators to produce the values given in the statements.</a:t>
            </a:r>
          </a:p>
          <a:p>
            <a:r>
              <a:rPr lang="en-US" sz="2000" dirty="0"/>
              <a:t>Hint: In the script each statement ends with "Value is now $variable."</a:t>
            </a:r>
          </a:p>
          <a:p>
            <a:pPr marL="0" indent="0">
              <a:buNone/>
            </a:pPr>
            <a:r>
              <a:rPr lang="en-US" sz="2000" dirty="0"/>
              <a:t>Value is now 8.</a:t>
            </a:r>
            <a:br>
              <a:rPr lang="en-US" sz="2000" dirty="0"/>
            </a:br>
            <a:r>
              <a:rPr lang="en-US" sz="2000" dirty="0"/>
              <a:t>Add 2. Value is now 10.</a:t>
            </a:r>
            <a:br>
              <a:rPr lang="en-US" sz="2000" dirty="0"/>
            </a:br>
            <a:r>
              <a:rPr lang="en-US" sz="2000" dirty="0"/>
              <a:t>Subtract 4. Value is now 6.</a:t>
            </a:r>
            <a:br>
              <a:rPr lang="en-US" sz="2000" dirty="0"/>
            </a:br>
            <a:r>
              <a:rPr lang="en-US" sz="2000" dirty="0"/>
              <a:t>Multiply by 5. Value is now 30.</a:t>
            </a:r>
            <a:br>
              <a:rPr lang="en-US" sz="2000" dirty="0"/>
            </a:br>
            <a:r>
              <a:rPr lang="en-US" sz="2000" dirty="0"/>
              <a:t>Divide by 3. Value is now 10.</a:t>
            </a:r>
            <a:br>
              <a:rPr lang="en-US" sz="2000" dirty="0"/>
            </a:br>
            <a:r>
              <a:rPr lang="en-US" sz="2000" dirty="0"/>
              <a:t>Increment value by one. Value is now 11.</a:t>
            </a:r>
            <a:br>
              <a:rPr lang="en-US" sz="2000" dirty="0"/>
            </a:br>
            <a:r>
              <a:rPr lang="en-US" sz="2000" dirty="0"/>
              <a:t>Decrement value by one. Value is now 10.</a:t>
            </a:r>
          </a:p>
          <a:p>
            <a:pPr marL="0" indent="0">
              <a:buNone/>
            </a:pPr>
            <a:endParaRPr lang="en-US" sz="2000" dirty="0" smtClean="0"/>
          </a:p>
        </p:txBody>
      </p:sp>
      <p:sp>
        <p:nvSpPr>
          <p:cNvPr id="3" name="Footer Placeholder 2"/>
          <p:cNvSpPr>
            <a:spLocks noGrp="1"/>
          </p:cNvSpPr>
          <p:nvPr>
            <p:ph type="ftr" sz="quarter" idx="11"/>
          </p:nvPr>
        </p:nvSpPr>
        <p:spPr/>
        <p:txBody>
          <a:bodyPr/>
          <a:lstStyle/>
          <a:p>
            <a:r>
              <a:rPr lang="en-US" smtClean="0"/>
              <a:t>CS380</a:t>
            </a:r>
            <a:endParaRPr lang="en-US"/>
          </a:p>
        </p:txBody>
      </p:sp>
      <p:sp>
        <p:nvSpPr>
          <p:cNvPr id="4" name="Slide Number Placeholder 3"/>
          <p:cNvSpPr>
            <a:spLocks noGrp="1"/>
          </p:cNvSpPr>
          <p:nvPr>
            <p:ph type="sldNum" sz="quarter" idx="12"/>
          </p:nvPr>
        </p:nvSpPr>
        <p:spPr/>
        <p:txBody>
          <a:bodyPr>
            <a:normAutofit fontScale="85000" lnSpcReduction="20000"/>
          </a:bodyPr>
          <a:lstStyle/>
          <a:p>
            <a:fld id="{3BA9C494-EE57-4648-944B-B5DAF8C17B9E}" type="slidenum">
              <a:rPr lang="en-US" smtClean="0"/>
              <a:t>34</a:t>
            </a:fld>
            <a:endParaRPr lang="en-US"/>
          </a:p>
        </p:txBody>
      </p:sp>
    </p:spTree>
    <p:extLst>
      <p:ext uri="{BB962C8B-B14F-4D97-AF65-F5344CB8AC3E}">
        <p14:creationId xmlns:p14="http://schemas.microsoft.com/office/powerpoint/2010/main" val="16526424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a:t>
            </a:r>
            <a:r>
              <a:rPr lang="en-US" dirty="0" smtClean="0"/>
              <a:t>exercise 4</a:t>
            </a:r>
            <a:endParaRPr lang="en-US" dirty="0"/>
          </a:p>
        </p:txBody>
      </p:sp>
      <p:sp>
        <p:nvSpPr>
          <p:cNvPr id="5" name="Content Placeholder 4"/>
          <p:cNvSpPr>
            <a:spLocks noGrp="1"/>
          </p:cNvSpPr>
          <p:nvPr>
            <p:ph sz="quarter" idx="1"/>
          </p:nvPr>
        </p:nvSpPr>
        <p:spPr/>
        <p:txBody>
          <a:bodyPr/>
          <a:lstStyle/>
          <a:p>
            <a:r>
              <a:rPr lang="en-US" sz="2800" dirty="0"/>
              <a:t>When you are writing scripts, you will often need to see exactly what is inside your variables. For this PHP exercise, think of the ways you can do that, then write a script that outputs the following, using the echo statement only for line breaks.</a:t>
            </a:r>
          </a:p>
          <a:p>
            <a:pPr marL="0" indent="0">
              <a:buNone/>
            </a:pPr>
            <a:r>
              <a:rPr lang="en-US" sz="2800" dirty="0"/>
              <a:t>string(5) "Harry"</a:t>
            </a:r>
            <a:br>
              <a:rPr lang="en-US" sz="2800" dirty="0"/>
            </a:br>
            <a:r>
              <a:rPr lang="en-US" sz="2800" dirty="0"/>
              <a:t>Harry</a:t>
            </a:r>
            <a:br>
              <a:rPr lang="en-US" sz="2800" dirty="0"/>
            </a:br>
            <a:r>
              <a:rPr lang="en-US" sz="2800" dirty="0" err="1"/>
              <a:t>int</a:t>
            </a:r>
            <a:r>
              <a:rPr lang="en-US" sz="2800" dirty="0"/>
              <a:t>(28)</a:t>
            </a:r>
            <a:br>
              <a:rPr lang="en-US" sz="2800" dirty="0"/>
            </a:br>
            <a:r>
              <a:rPr lang="en-US" sz="2800" dirty="0"/>
              <a:t>NULL</a:t>
            </a:r>
          </a:p>
          <a:p>
            <a:pPr marL="0" indent="0">
              <a:buNone/>
            </a:pPr>
            <a:endParaRPr lang="en-US" sz="2000" dirty="0" smtClean="0"/>
          </a:p>
        </p:txBody>
      </p:sp>
      <p:sp>
        <p:nvSpPr>
          <p:cNvPr id="3" name="Footer Placeholder 2"/>
          <p:cNvSpPr>
            <a:spLocks noGrp="1"/>
          </p:cNvSpPr>
          <p:nvPr>
            <p:ph type="ftr" sz="quarter" idx="11"/>
          </p:nvPr>
        </p:nvSpPr>
        <p:spPr/>
        <p:txBody>
          <a:bodyPr/>
          <a:lstStyle/>
          <a:p>
            <a:r>
              <a:rPr lang="en-US" smtClean="0"/>
              <a:t>CS380</a:t>
            </a:r>
            <a:endParaRPr lang="en-US"/>
          </a:p>
        </p:txBody>
      </p:sp>
      <p:sp>
        <p:nvSpPr>
          <p:cNvPr id="4" name="Slide Number Placeholder 3"/>
          <p:cNvSpPr>
            <a:spLocks noGrp="1"/>
          </p:cNvSpPr>
          <p:nvPr>
            <p:ph type="sldNum" sz="quarter" idx="12"/>
          </p:nvPr>
        </p:nvSpPr>
        <p:spPr/>
        <p:txBody>
          <a:bodyPr>
            <a:normAutofit fontScale="85000" lnSpcReduction="20000"/>
          </a:bodyPr>
          <a:lstStyle/>
          <a:p>
            <a:fld id="{3BA9C494-EE57-4648-944B-B5DAF8C17B9E}" type="slidenum">
              <a:rPr lang="en-US" smtClean="0"/>
              <a:t>35</a:t>
            </a:fld>
            <a:endParaRPr lang="en-US"/>
          </a:p>
        </p:txBody>
      </p:sp>
    </p:spTree>
    <p:extLst>
      <p:ext uri="{BB962C8B-B14F-4D97-AF65-F5344CB8AC3E}">
        <p14:creationId xmlns:p14="http://schemas.microsoft.com/office/powerpoint/2010/main" val="1250473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a:t>
            </a:r>
            <a:r>
              <a:rPr lang="en-US" dirty="0" smtClean="0"/>
              <a:t>exercise 5</a:t>
            </a:r>
            <a:endParaRPr lang="en-US" dirty="0"/>
          </a:p>
        </p:txBody>
      </p:sp>
      <p:sp>
        <p:nvSpPr>
          <p:cNvPr id="5" name="Content Placeholder 4"/>
          <p:cNvSpPr>
            <a:spLocks noGrp="1"/>
          </p:cNvSpPr>
          <p:nvPr>
            <p:ph sz="quarter" idx="1"/>
          </p:nvPr>
        </p:nvSpPr>
        <p:spPr/>
        <p:txBody>
          <a:bodyPr/>
          <a:lstStyle/>
          <a:p>
            <a:r>
              <a:rPr lang="en-US" sz="2800" dirty="0"/>
              <a:t>For this PHP exercise, write a script using the following variable:</a:t>
            </a:r>
            <a:br>
              <a:rPr lang="en-US" sz="2800" dirty="0"/>
            </a:br>
            <a:r>
              <a:rPr lang="en-US" sz="2800" dirty="0"/>
              <a:t>$around="around";</a:t>
            </a:r>
          </a:p>
          <a:p>
            <a:r>
              <a:rPr lang="en-US" sz="2800" dirty="0"/>
              <a:t>Single quotes and double quotes don't work the same way in PHP. Using single quotes (' ') and the concatenation operator, echo the following to the browser, using the variable you created:</a:t>
            </a:r>
            <a:br>
              <a:rPr lang="en-US" sz="2800" dirty="0"/>
            </a:br>
            <a:r>
              <a:rPr lang="en-US" sz="2800" dirty="0"/>
              <a:t>What goes around, comes around.</a:t>
            </a:r>
          </a:p>
          <a:p>
            <a:pPr marL="0" indent="0">
              <a:buNone/>
            </a:pPr>
            <a:endParaRPr lang="en-US" sz="2000" dirty="0" smtClean="0"/>
          </a:p>
        </p:txBody>
      </p:sp>
      <p:sp>
        <p:nvSpPr>
          <p:cNvPr id="3" name="Footer Placeholder 2"/>
          <p:cNvSpPr>
            <a:spLocks noGrp="1"/>
          </p:cNvSpPr>
          <p:nvPr>
            <p:ph type="ftr" sz="quarter" idx="11"/>
          </p:nvPr>
        </p:nvSpPr>
        <p:spPr/>
        <p:txBody>
          <a:bodyPr/>
          <a:lstStyle/>
          <a:p>
            <a:r>
              <a:rPr lang="en-US" smtClean="0"/>
              <a:t>CS380</a:t>
            </a:r>
            <a:endParaRPr lang="en-US"/>
          </a:p>
        </p:txBody>
      </p:sp>
      <p:sp>
        <p:nvSpPr>
          <p:cNvPr id="4" name="Slide Number Placeholder 3"/>
          <p:cNvSpPr>
            <a:spLocks noGrp="1"/>
          </p:cNvSpPr>
          <p:nvPr>
            <p:ph type="sldNum" sz="quarter" idx="12"/>
          </p:nvPr>
        </p:nvSpPr>
        <p:spPr/>
        <p:txBody>
          <a:bodyPr>
            <a:normAutofit fontScale="85000" lnSpcReduction="20000"/>
          </a:bodyPr>
          <a:lstStyle/>
          <a:p>
            <a:fld id="{3BA9C494-EE57-4648-944B-B5DAF8C17B9E}" type="slidenum">
              <a:rPr lang="en-US" smtClean="0"/>
              <a:t>36</a:t>
            </a:fld>
            <a:endParaRPr lang="en-US"/>
          </a:p>
        </p:txBody>
      </p:sp>
    </p:spTree>
    <p:extLst>
      <p:ext uri="{BB962C8B-B14F-4D97-AF65-F5344CB8AC3E}">
        <p14:creationId xmlns:p14="http://schemas.microsoft.com/office/powerpoint/2010/main" val="26041647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a:t>
            </a:r>
            <a:r>
              <a:rPr lang="en-US" smtClean="0"/>
              <a:t>exercise 5</a:t>
            </a:r>
            <a:endParaRPr lang="en-US" dirty="0"/>
          </a:p>
        </p:txBody>
      </p:sp>
      <p:sp>
        <p:nvSpPr>
          <p:cNvPr id="5" name="Content Placeholder 4"/>
          <p:cNvSpPr>
            <a:spLocks noGrp="1"/>
          </p:cNvSpPr>
          <p:nvPr>
            <p:ph sz="quarter" idx="1"/>
          </p:nvPr>
        </p:nvSpPr>
        <p:spPr/>
        <p:txBody>
          <a:bodyPr/>
          <a:lstStyle/>
          <a:p>
            <a:r>
              <a:rPr lang="en-US" sz="2800" dirty="0"/>
              <a:t>In this PHP exercise, you will use a conditional statement to determine what gets printed to the browser. Write a script that gets the current month and prints one of the following responses, depending on whether it's August or not:</a:t>
            </a:r>
          </a:p>
          <a:p>
            <a:pPr marL="0" indent="0">
              <a:buNone/>
            </a:pPr>
            <a:r>
              <a:rPr lang="en-US" sz="2800" dirty="0"/>
              <a:t>It's August, so it's really hot.</a:t>
            </a:r>
            <a:br>
              <a:rPr lang="en-US" sz="2800" dirty="0"/>
            </a:br>
            <a:r>
              <a:rPr lang="en-US" sz="2800" dirty="0"/>
              <a:t>Not August, so at least not in the peak of the heat.</a:t>
            </a:r>
          </a:p>
          <a:p>
            <a:r>
              <a:rPr lang="en-US" sz="2800" dirty="0"/>
              <a:t>Hint: the function to get the current month is </a:t>
            </a:r>
            <a:r>
              <a:rPr lang="en-US" sz="2800" i="1" dirty="0"/>
              <a:t>'date('F', time())'</a:t>
            </a:r>
            <a:r>
              <a:rPr lang="en-US" sz="2800" dirty="0"/>
              <a:t> for the month's full name.</a:t>
            </a:r>
          </a:p>
          <a:p>
            <a:pPr marL="0" indent="0">
              <a:buNone/>
            </a:pPr>
            <a:endParaRPr lang="en-US" sz="1600" dirty="0" smtClean="0"/>
          </a:p>
        </p:txBody>
      </p:sp>
      <p:sp>
        <p:nvSpPr>
          <p:cNvPr id="3" name="Footer Placeholder 2"/>
          <p:cNvSpPr>
            <a:spLocks noGrp="1"/>
          </p:cNvSpPr>
          <p:nvPr>
            <p:ph type="ftr" sz="quarter" idx="11"/>
          </p:nvPr>
        </p:nvSpPr>
        <p:spPr/>
        <p:txBody>
          <a:bodyPr/>
          <a:lstStyle/>
          <a:p>
            <a:r>
              <a:rPr lang="en-US" smtClean="0"/>
              <a:t>CS380</a:t>
            </a:r>
            <a:endParaRPr lang="en-US"/>
          </a:p>
        </p:txBody>
      </p:sp>
      <p:sp>
        <p:nvSpPr>
          <p:cNvPr id="4" name="Slide Number Placeholder 3"/>
          <p:cNvSpPr>
            <a:spLocks noGrp="1"/>
          </p:cNvSpPr>
          <p:nvPr>
            <p:ph type="sldNum" sz="quarter" idx="12"/>
          </p:nvPr>
        </p:nvSpPr>
        <p:spPr/>
        <p:txBody>
          <a:bodyPr>
            <a:normAutofit fontScale="85000" lnSpcReduction="20000"/>
          </a:bodyPr>
          <a:lstStyle/>
          <a:p>
            <a:fld id="{3BA9C494-EE57-4648-944B-B5DAF8C17B9E}" type="slidenum">
              <a:rPr lang="en-US" smtClean="0"/>
              <a:t>37</a:t>
            </a:fld>
            <a:endParaRPr lang="en-US"/>
          </a:p>
        </p:txBody>
      </p:sp>
    </p:spTree>
    <p:extLst>
      <p:ext uri="{BB962C8B-B14F-4D97-AF65-F5344CB8AC3E}">
        <p14:creationId xmlns:p14="http://schemas.microsoft.com/office/powerpoint/2010/main" val="38841736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a:t>
            </a:r>
            <a:r>
              <a:rPr lang="en-US" dirty="0" smtClean="0"/>
              <a:t>exercise 6</a:t>
            </a:r>
            <a:endParaRPr lang="en-US" dirty="0"/>
          </a:p>
        </p:txBody>
      </p:sp>
      <p:sp>
        <p:nvSpPr>
          <p:cNvPr id="5" name="Content Placeholder 4"/>
          <p:cNvSpPr>
            <a:spLocks noGrp="1"/>
          </p:cNvSpPr>
          <p:nvPr>
            <p:ph sz="quarter" idx="1"/>
          </p:nvPr>
        </p:nvSpPr>
        <p:spPr/>
        <p:txBody>
          <a:bodyPr/>
          <a:lstStyle/>
          <a:p>
            <a:r>
              <a:rPr lang="en-US" sz="2800" dirty="0"/>
              <a:t>Loops are very useful in creating lists and tables. In this PHP exercise, you will use a loop to create a list of equations for squares.</a:t>
            </a:r>
          </a:p>
          <a:p>
            <a:r>
              <a:rPr lang="en-US" sz="2800" dirty="0"/>
              <a:t>Using a for loop, write a script that will send to the browser a list of squares for the numbers 1-12.</a:t>
            </a:r>
            <a:br>
              <a:rPr lang="en-US" sz="2800" dirty="0"/>
            </a:br>
            <a:r>
              <a:rPr lang="en-US" sz="2800" dirty="0"/>
              <a:t>Use the format, "1 * 1 = 1", and be sure to include code to print each formula on a different line.</a:t>
            </a:r>
          </a:p>
          <a:p>
            <a:pPr marL="0" indent="0">
              <a:buNone/>
            </a:pPr>
            <a:endParaRPr lang="en-US" sz="1600" dirty="0" smtClean="0"/>
          </a:p>
        </p:txBody>
      </p:sp>
      <p:sp>
        <p:nvSpPr>
          <p:cNvPr id="3" name="Footer Placeholder 2"/>
          <p:cNvSpPr>
            <a:spLocks noGrp="1"/>
          </p:cNvSpPr>
          <p:nvPr>
            <p:ph type="ftr" sz="quarter" idx="11"/>
          </p:nvPr>
        </p:nvSpPr>
        <p:spPr/>
        <p:txBody>
          <a:bodyPr/>
          <a:lstStyle/>
          <a:p>
            <a:r>
              <a:rPr lang="en-US" smtClean="0"/>
              <a:t>CS380</a:t>
            </a:r>
            <a:endParaRPr lang="en-US"/>
          </a:p>
        </p:txBody>
      </p:sp>
      <p:sp>
        <p:nvSpPr>
          <p:cNvPr id="4" name="Slide Number Placeholder 3"/>
          <p:cNvSpPr>
            <a:spLocks noGrp="1"/>
          </p:cNvSpPr>
          <p:nvPr>
            <p:ph type="sldNum" sz="quarter" idx="12"/>
          </p:nvPr>
        </p:nvSpPr>
        <p:spPr/>
        <p:txBody>
          <a:bodyPr>
            <a:normAutofit fontScale="85000" lnSpcReduction="20000"/>
          </a:bodyPr>
          <a:lstStyle/>
          <a:p>
            <a:fld id="{3BA9C494-EE57-4648-944B-B5DAF8C17B9E}" type="slidenum">
              <a:rPr lang="en-US" smtClean="0"/>
              <a:t>38</a:t>
            </a:fld>
            <a:endParaRPr lang="en-US"/>
          </a:p>
        </p:txBody>
      </p:sp>
    </p:spTree>
    <p:extLst>
      <p:ext uri="{BB962C8B-B14F-4D97-AF65-F5344CB8AC3E}">
        <p14:creationId xmlns:p14="http://schemas.microsoft.com/office/powerpoint/2010/main" val="5533951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PHP </a:t>
            </a:r>
            <a:r>
              <a:rPr lang="en-US" dirty="0" smtClean="0"/>
              <a:t>exercise 7</a:t>
            </a:r>
            <a:endParaRPr lang="en-US" dirty="0"/>
          </a:p>
        </p:txBody>
      </p:sp>
      <p:sp>
        <p:nvSpPr>
          <p:cNvPr id="5" name="Content Placeholder 4"/>
          <p:cNvSpPr>
            <a:spLocks noGrp="1"/>
          </p:cNvSpPr>
          <p:nvPr>
            <p:ph sz="quarter" idx="1"/>
          </p:nvPr>
        </p:nvSpPr>
        <p:spPr/>
        <p:txBody>
          <a:bodyPr/>
          <a:lstStyle/>
          <a:p>
            <a:r>
              <a:rPr lang="en-US" sz="2400" dirty="0"/>
              <a:t>HTML tables involve a lot of repetitive coding - a perfect place to use for loops. You can do even more if you nest the for loops.</a:t>
            </a:r>
          </a:p>
          <a:p>
            <a:r>
              <a:rPr lang="en-US" sz="2400" dirty="0"/>
              <a:t>In this PHP exercise, use two for loops, one nested inside another. Create the following multiplication table:</a:t>
            </a:r>
          </a:p>
          <a:p>
            <a:pPr marL="0" indent="0">
              <a:buNone/>
            </a:pPr>
            <a:endParaRPr lang="en-US" sz="1600" dirty="0" smtClean="0"/>
          </a:p>
        </p:txBody>
      </p:sp>
      <p:sp>
        <p:nvSpPr>
          <p:cNvPr id="3" name="Footer Placeholder 2"/>
          <p:cNvSpPr>
            <a:spLocks noGrp="1"/>
          </p:cNvSpPr>
          <p:nvPr>
            <p:ph type="ftr" sz="quarter" idx="11"/>
          </p:nvPr>
        </p:nvSpPr>
        <p:spPr/>
        <p:txBody>
          <a:bodyPr/>
          <a:lstStyle/>
          <a:p>
            <a:r>
              <a:rPr lang="en-US" smtClean="0"/>
              <a:t>CS380</a:t>
            </a:r>
            <a:endParaRPr lang="en-US"/>
          </a:p>
        </p:txBody>
      </p:sp>
      <p:sp>
        <p:nvSpPr>
          <p:cNvPr id="4" name="Slide Number Placeholder 3"/>
          <p:cNvSpPr>
            <a:spLocks noGrp="1"/>
          </p:cNvSpPr>
          <p:nvPr>
            <p:ph type="sldNum" sz="quarter" idx="12"/>
          </p:nvPr>
        </p:nvSpPr>
        <p:spPr/>
        <p:txBody>
          <a:bodyPr>
            <a:normAutofit fontScale="85000" lnSpcReduction="20000"/>
          </a:bodyPr>
          <a:lstStyle/>
          <a:p>
            <a:fld id="{3BA9C494-EE57-4648-944B-B5DAF8C17B9E}" type="slidenum">
              <a:rPr lang="en-US" smtClean="0"/>
              <a:t>39</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709643499"/>
              </p:ext>
            </p:extLst>
          </p:nvPr>
        </p:nvGraphicFramePr>
        <p:xfrm>
          <a:off x="612776" y="3657600"/>
          <a:ext cx="8153397" cy="2560320"/>
        </p:xfrm>
        <a:graphic>
          <a:graphicData uri="http://schemas.openxmlformats.org/drawingml/2006/table">
            <a:tbl>
              <a:tblPr/>
              <a:tblGrid>
                <a:gridCol w="1164771"/>
                <a:gridCol w="1164771"/>
                <a:gridCol w="1164771"/>
                <a:gridCol w="1164771"/>
                <a:gridCol w="1164771"/>
                <a:gridCol w="1164771"/>
                <a:gridCol w="1164771"/>
              </a:tblGrid>
              <a:tr h="0">
                <a:tc>
                  <a:txBody>
                    <a:bodyPr/>
                    <a:lstStyle/>
                    <a:p>
                      <a:pPr algn="ctr"/>
                      <a:r>
                        <a:rPr lang="en-US" dirty="0">
                          <a:effectLst/>
                          <a:latin typeface="Verdana"/>
                        </a:rPr>
                        <a:t>1</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2</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3</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4</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5</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6</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7</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r>
              <a:tr h="0">
                <a:tc>
                  <a:txBody>
                    <a:bodyPr/>
                    <a:lstStyle/>
                    <a:p>
                      <a:pPr algn="ctr"/>
                      <a:r>
                        <a:rPr lang="en-US">
                          <a:effectLst/>
                          <a:latin typeface="Verdana"/>
                        </a:rPr>
                        <a:t>2</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dirty="0">
                          <a:effectLst/>
                          <a:latin typeface="Verdana"/>
                        </a:rPr>
                        <a:t>4</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6</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8</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10</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12</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14</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r>
              <a:tr h="0">
                <a:tc>
                  <a:txBody>
                    <a:bodyPr/>
                    <a:lstStyle/>
                    <a:p>
                      <a:pPr algn="ctr"/>
                      <a:r>
                        <a:rPr lang="en-US">
                          <a:effectLst/>
                          <a:latin typeface="Verdana"/>
                        </a:rPr>
                        <a:t>3</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6</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9</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12</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15</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18</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21</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r>
              <a:tr h="0">
                <a:tc>
                  <a:txBody>
                    <a:bodyPr/>
                    <a:lstStyle/>
                    <a:p>
                      <a:pPr algn="ctr"/>
                      <a:r>
                        <a:rPr lang="en-US">
                          <a:effectLst/>
                          <a:latin typeface="Verdana"/>
                        </a:rPr>
                        <a:t>4</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8</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12</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16</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20</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24</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28</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r>
              <a:tr h="0">
                <a:tc>
                  <a:txBody>
                    <a:bodyPr/>
                    <a:lstStyle/>
                    <a:p>
                      <a:pPr algn="ctr"/>
                      <a:r>
                        <a:rPr lang="en-US">
                          <a:effectLst/>
                          <a:latin typeface="Verdana"/>
                        </a:rPr>
                        <a:t>5</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10</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15</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20</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25</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30</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35</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r>
              <a:tr h="0">
                <a:tc>
                  <a:txBody>
                    <a:bodyPr/>
                    <a:lstStyle/>
                    <a:p>
                      <a:pPr algn="ctr"/>
                      <a:r>
                        <a:rPr lang="en-US">
                          <a:effectLst/>
                          <a:latin typeface="Verdana"/>
                        </a:rPr>
                        <a:t>6</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12</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18</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24</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30</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36</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42</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r>
              <a:tr h="0">
                <a:tc>
                  <a:txBody>
                    <a:bodyPr/>
                    <a:lstStyle/>
                    <a:p>
                      <a:pPr algn="ctr"/>
                      <a:r>
                        <a:rPr lang="en-US">
                          <a:effectLst/>
                          <a:latin typeface="Verdana"/>
                        </a:rPr>
                        <a:t>7</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14</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21</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28</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35</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a:effectLst/>
                          <a:latin typeface="Verdana"/>
                        </a:rPr>
                        <a:t>42</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c>
                  <a:txBody>
                    <a:bodyPr/>
                    <a:lstStyle/>
                    <a:p>
                      <a:pPr algn="ctr"/>
                      <a:r>
                        <a:rPr lang="en-US" dirty="0">
                          <a:effectLst/>
                          <a:latin typeface="Verdana"/>
                        </a:rPr>
                        <a:t>49</a:t>
                      </a:r>
                    </a:p>
                  </a:txBody>
                  <a:tcPr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00"/>
                    </a:solidFill>
                  </a:tcPr>
                </a:tc>
              </a:tr>
            </a:tbl>
          </a:graphicData>
        </a:graphic>
      </p:graphicFrame>
    </p:spTree>
    <p:extLst>
      <p:ext uri="{BB962C8B-B14F-4D97-AF65-F5344CB8AC3E}">
        <p14:creationId xmlns:p14="http://schemas.microsoft.com/office/powerpoint/2010/main" val="28995891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URLs and web </a:t>
            </a:r>
            <a:r>
              <a:rPr lang="en-US" dirty="0" smtClean="0"/>
              <a:t>servers (cont.)</a:t>
            </a:r>
            <a:endParaRPr lang="en-US" dirty="0"/>
          </a:p>
        </p:txBody>
      </p:sp>
      <p:sp>
        <p:nvSpPr>
          <p:cNvPr id="3" name="Content Placeholder 2"/>
          <p:cNvSpPr>
            <a:spLocks noGrp="1"/>
          </p:cNvSpPr>
          <p:nvPr>
            <p:ph sz="quarter" idx="1"/>
          </p:nvPr>
        </p:nvSpPr>
        <p:spPr>
          <a:xfrm>
            <a:off x="612648" y="2438400"/>
            <a:ext cx="8153400" cy="3657600"/>
          </a:xfrm>
        </p:spPr>
        <p:txBody>
          <a:bodyPr/>
          <a:lstStyle/>
          <a:p>
            <a:r>
              <a:rPr lang="en-US" dirty="0" smtClean="0"/>
              <a:t>Some </a:t>
            </a:r>
            <a:r>
              <a:rPr lang="en-US" dirty="0"/>
              <a:t>URLs actually specify programs that the web server should </a:t>
            </a:r>
            <a:r>
              <a:rPr lang="en-US" i="1" dirty="0"/>
              <a:t>run</a:t>
            </a:r>
            <a:r>
              <a:rPr lang="en-US" dirty="0"/>
              <a:t>, and then send </a:t>
            </a:r>
            <a:r>
              <a:rPr lang="en-US" dirty="0" smtClean="0"/>
              <a:t>their output </a:t>
            </a:r>
            <a:r>
              <a:rPr lang="en-US" dirty="0"/>
              <a:t>back to you as the result:</a:t>
            </a:r>
          </a:p>
          <a:p>
            <a:pPr lvl="1"/>
            <a:r>
              <a:rPr lang="en-US" dirty="0"/>
              <a:t>T</a:t>
            </a:r>
            <a:r>
              <a:rPr lang="en-US" dirty="0" smtClean="0"/>
              <a:t>he </a:t>
            </a:r>
            <a:r>
              <a:rPr lang="en-US" dirty="0"/>
              <a:t>above URL tells the server </a:t>
            </a:r>
            <a:r>
              <a:rPr lang="en-US" b="1" dirty="0" smtClean="0"/>
              <a:t>facebook.com</a:t>
            </a:r>
            <a:r>
              <a:rPr lang="en-US" dirty="0" smtClean="0"/>
              <a:t> </a:t>
            </a:r>
            <a:r>
              <a:rPr lang="en-US" dirty="0"/>
              <a:t>to run </a:t>
            </a:r>
            <a:r>
              <a:rPr lang="en-US" dirty="0" smtClean="0"/>
              <a:t>the program </a:t>
            </a:r>
            <a:r>
              <a:rPr lang="en-US" b="1" dirty="0" err="1" smtClean="0"/>
              <a:t>home.php</a:t>
            </a:r>
            <a:r>
              <a:rPr lang="en-US" dirty="0" smtClean="0"/>
              <a:t> </a:t>
            </a:r>
            <a:r>
              <a:rPr lang="en-US" dirty="0"/>
              <a:t>and send back its output</a:t>
            </a:r>
          </a:p>
        </p:txBody>
      </p:sp>
      <p:sp>
        <p:nvSpPr>
          <p:cNvPr id="4" name="Footer Placeholder 3"/>
          <p:cNvSpPr>
            <a:spLocks noGrp="1"/>
          </p:cNvSpPr>
          <p:nvPr>
            <p:ph type="ftr" sz="quarter" idx="11"/>
          </p:nvPr>
        </p:nvSpPr>
        <p:spPr/>
        <p:txBody>
          <a:bodyPr/>
          <a:lstStyle/>
          <a:p>
            <a:r>
              <a:rPr lang="en-US" dirty="0" smtClean="0"/>
              <a:t>CS380</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4</a:t>
            </a:fld>
            <a:endParaRPr lang="en-US"/>
          </a:p>
        </p:txBody>
      </p:sp>
      <p:sp>
        <p:nvSpPr>
          <p:cNvPr id="6" name="Rectangle 5"/>
          <p:cNvSpPr/>
          <p:nvPr/>
        </p:nvSpPr>
        <p:spPr>
          <a:xfrm>
            <a:off x="609600" y="1600200"/>
            <a:ext cx="807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85800" y="1752600"/>
            <a:ext cx="6019800" cy="523220"/>
          </a:xfrm>
          <a:prstGeom prst="rect">
            <a:avLst/>
          </a:prstGeom>
        </p:spPr>
        <p:txBody>
          <a:bodyPr wrap="square">
            <a:spAutoFit/>
          </a:bodyPr>
          <a:lstStyle/>
          <a:p>
            <a:r>
              <a:rPr lang="en-US" sz="2800" dirty="0"/>
              <a:t>http</a:t>
            </a:r>
            <a:r>
              <a:rPr lang="en-US" sz="2800" dirty="0" smtClean="0"/>
              <a:t>://</a:t>
            </a:r>
            <a:r>
              <a:rPr lang="en-US" sz="2800" b="1" dirty="0" smtClean="0"/>
              <a:t>www.facebook.com/home.php</a:t>
            </a:r>
            <a:endParaRPr lang="en-US" sz="2800" b="1" dirty="0"/>
          </a:p>
        </p:txBody>
      </p:sp>
    </p:spTree>
    <p:extLst>
      <p:ext uri="{BB962C8B-B14F-4D97-AF65-F5344CB8AC3E}">
        <p14:creationId xmlns:p14="http://schemas.microsoft.com/office/powerpoint/2010/main" val="1062074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Server-Side web programming</a:t>
            </a:r>
          </a:p>
        </p:txBody>
      </p:sp>
      <p:sp>
        <p:nvSpPr>
          <p:cNvPr id="3" name="Content Placeholder 2"/>
          <p:cNvSpPr>
            <a:spLocks noGrp="1"/>
          </p:cNvSpPr>
          <p:nvPr>
            <p:ph sz="quarter" idx="1"/>
          </p:nvPr>
        </p:nvSpPr>
        <p:spPr>
          <a:xfrm>
            <a:off x="612648" y="1600200"/>
            <a:ext cx="8153400" cy="2743200"/>
          </a:xfrm>
        </p:spPr>
        <p:txBody>
          <a:bodyPr/>
          <a:lstStyle/>
          <a:p>
            <a:r>
              <a:rPr lang="en-US" dirty="0"/>
              <a:t>S</a:t>
            </a:r>
            <a:r>
              <a:rPr lang="en-US" dirty="0" smtClean="0"/>
              <a:t>erver-side </a:t>
            </a:r>
            <a:r>
              <a:rPr lang="en-US" dirty="0"/>
              <a:t>pages are programs written using one of many web </a:t>
            </a:r>
            <a:r>
              <a:rPr lang="en-US" dirty="0" smtClean="0"/>
              <a:t>programming languages/frameworks</a:t>
            </a:r>
            <a:endParaRPr lang="en-US" dirty="0"/>
          </a:p>
          <a:p>
            <a:pPr lvl="1"/>
            <a:r>
              <a:rPr lang="en-US" dirty="0"/>
              <a:t>examples: PHP, Java/JSP, Ruby on Rails, ASP.NET, Python, </a:t>
            </a:r>
            <a:r>
              <a:rPr lang="en-US" dirty="0" smtClean="0"/>
              <a:t>Perl</a:t>
            </a:r>
          </a:p>
          <a:p>
            <a:endParaRPr lang="en-US" dirty="0"/>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5</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3733800"/>
            <a:ext cx="8991600"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39726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Server-Side web </a:t>
            </a:r>
            <a:r>
              <a:rPr lang="en-US" sz="4000" dirty="0" smtClean="0"/>
              <a:t>programming (cont.)</a:t>
            </a:r>
            <a:endParaRPr lang="en-US" sz="4000" dirty="0"/>
          </a:p>
        </p:txBody>
      </p:sp>
      <p:sp>
        <p:nvSpPr>
          <p:cNvPr id="3" name="Content Placeholder 2"/>
          <p:cNvSpPr>
            <a:spLocks noGrp="1"/>
          </p:cNvSpPr>
          <p:nvPr>
            <p:ph sz="quarter" idx="1"/>
          </p:nvPr>
        </p:nvSpPr>
        <p:spPr/>
        <p:txBody>
          <a:bodyPr/>
          <a:lstStyle/>
          <a:p>
            <a:r>
              <a:rPr lang="en-US" dirty="0" smtClean="0"/>
              <a:t>Also called </a:t>
            </a:r>
            <a:r>
              <a:rPr lang="en-US" i="1" dirty="0" smtClean="0"/>
              <a:t>server side scripting</a:t>
            </a:r>
            <a:r>
              <a:rPr lang="en-US" dirty="0" smtClean="0"/>
              <a:t>:</a:t>
            </a:r>
          </a:p>
          <a:p>
            <a:pPr lvl="1"/>
            <a:r>
              <a:rPr lang="en-US" dirty="0" smtClean="0"/>
              <a:t>Dynamically </a:t>
            </a:r>
            <a:r>
              <a:rPr lang="en-US" dirty="0"/>
              <a:t>edit, change or add any content to a Web page</a:t>
            </a:r>
          </a:p>
          <a:p>
            <a:pPr lvl="1"/>
            <a:r>
              <a:rPr lang="en-US" dirty="0"/>
              <a:t>Respond to user queries or data submitted from HTML forms</a:t>
            </a:r>
          </a:p>
          <a:p>
            <a:pPr lvl="1"/>
            <a:r>
              <a:rPr lang="en-US" dirty="0"/>
              <a:t>Access any data or databases and return the results to a browser</a:t>
            </a:r>
          </a:p>
          <a:p>
            <a:pPr lvl="1"/>
            <a:r>
              <a:rPr lang="en-US" dirty="0"/>
              <a:t>Customize a Web page to make it more useful for individual users</a:t>
            </a:r>
          </a:p>
          <a:p>
            <a:pPr lvl="1"/>
            <a:r>
              <a:rPr lang="en-US" dirty="0"/>
              <a:t>Provide security since your server code cannot be viewed from a browser</a:t>
            </a:r>
          </a:p>
          <a:p>
            <a:pPr lvl="2"/>
            <a:endParaRPr lang="en-US" dirty="0" smtClean="0"/>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6</a:t>
            </a:fld>
            <a:endParaRPr lang="en-US"/>
          </a:p>
        </p:txBody>
      </p:sp>
    </p:spTree>
    <p:extLst>
      <p:ext uri="{BB962C8B-B14F-4D97-AF65-F5344CB8AC3E}">
        <p14:creationId xmlns:p14="http://schemas.microsoft.com/office/powerpoint/2010/main" val="3933175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Server-Side web </a:t>
            </a:r>
            <a:r>
              <a:rPr lang="en-US" sz="4000" dirty="0" smtClean="0"/>
              <a:t>programming (cont.)</a:t>
            </a:r>
            <a:endParaRPr lang="en-US" sz="4000" dirty="0"/>
          </a:p>
        </p:txBody>
      </p:sp>
      <p:sp>
        <p:nvSpPr>
          <p:cNvPr id="3" name="Content Placeholder 2"/>
          <p:cNvSpPr>
            <a:spLocks noGrp="1"/>
          </p:cNvSpPr>
          <p:nvPr>
            <p:ph sz="quarter" idx="1"/>
          </p:nvPr>
        </p:nvSpPr>
        <p:spPr/>
        <p:txBody>
          <a:bodyPr/>
          <a:lstStyle/>
          <a:p>
            <a:r>
              <a:rPr lang="en-US" dirty="0"/>
              <a:t>W</a:t>
            </a:r>
            <a:r>
              <a:rPr lang="en-US" dirty="0" smtClean="0"/>
              <a:t>eb server:</a:t>
            </a:r>
          </a:p>
          <a:p>
            <a:pPr lvl="1"/>
            <a:r>
              <a:rPr lang="en-US" dirty="0" smtClean="0"/>
              <a:t>contains </a:t>
            </a:r>
            <a:r>
              <a:rPr lang="en-US" dirty="0"/>
              <a:t>software that allows it to run </a:t>
            </a:r>
            <a:r>
              <a:rPr lang="en-US" dirty="0" smtClean="0"/>
              <a:t>server side programs </a:t>
            </a:r>
          </a:p>
          <a:p>
            <a:pPr lvl="1"/>
            <a:r>
              <a:rPr lang="en-US" dirty="0" smtClean="0"/>
              <a:t>sends </a:t>
            </a:r>
            <a:r>
              <a:rPr lang="en-US" dirty="0"/>
              <a:t>back </a:t>
            </a:r>
            <a:r>
              <a:rPr lang="en-US" dirty="0" smtClean="0"/>
              <a:t>their output </a:t>
            </a:r>
            <a:r>
              <a:rPr lang="en-US" dirty="0"/>
              <a:t>as responses to web requests</a:t>
            </a:r>
          </a:p>
          <a:p>
            <a:r>
              <a:rPr lang="en-US" dirty="0"/>
              <a:t>E</a:t>
            </a:r>
            <a:r>
              <a:rPr lang="en-US" dirty="0" smtClean="0"/>
              <a:t>ach </a:t>
            </a:r>
            <a:r>
              <a:rPr lang="en-US" dirty="0"/>
              <a:t>language/framework has its pros and cons</a:t>
            </a:r>
          </a:p>
          <a:p>
            <a:pPr lvl="1"/>
            <a:r>
              <a:rPr lang="en-US" dirty="0"/>
              <a:t>we use </a:t>
            </a:r>
            <a:r>
              <a:rPr lang="en-US" dirty="0" smtClean="0"/>
              <a:t>PHP</a:t>
            </a:r>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7</a:t>
            </a:fld>
            <a:endParaRPr lang="en-US"/>
          </a:p>
        </p:txBody>
      </p:sp>
    </p:spTree>
    <p:extLst>
      <p:ext uri="{BB962C8B-B14F-4D97-AF65-F5344CB8AC3E}">
        <p14:creationId xmlns:p14="http://schemas.microsoft.com/office/powerpoint/2010/main" val="3451437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PHP?</a:t>
            </a:r>
          </a:p>
        </p:txBody>
      </p:sp>
      <p:sp>
        <p:nvSpPr>
          <p:cNvPr id="3" name="Content Placeholder 2"/>
          <p:cNvSpPr>
            <a:spLocks noGrp="1"/>
          </p:cNvSpPr>
          <p:nvPr>
            <p:ph sz="quarter" idx="1"/>
          </p:nvPr>
        </p:nvSpPr>
        <p:spPr/>
        <p:txBody>
          <a:bodyPr/>
          <a:lstStyle/>
          <a:p>
            <a:r>
              <a:rPr lang="en-US" dirty="0"/>
              <a:t>PHP stands for "PHP Hypertext Preprocessor"</a:t>
            </a:r>
          </a:p>
          <a:p>
            <a:r>
              <a:rPr lang="en-US" dirty="0"/>
              <a:t>S</a:t>
            </a:r>
            <a:r>
              <a:rPr lang="en-US" dirty="0" smtClean="0"/>
              <a:t>erver-side </a:t>
            </a:r>
            <a:r>
              <a:rPr lang="en-US" dirty="0"/>
              <a:t>scripting language</a:t>
            </a:r>
          </a:p>
          <a:p>
            <a:r>
              <a:rPr lang="en-US" dirty="0"/>
              <a:t>U</a:t>
            </a:r>
            <a:r>
              <a:rPr lang="en-US" dirty="0" smtClean="0"/>
              <a:t>sed </a:t>
            </a:r>
            <a:r>
              <a:rPr lang="en-US" dirty="0"/>
              <a:t>to make web pages dynamic:</a:t>
            </a:r>
          </a:p>
          <a:p>
            <a:pPr lvl="1"/>
            <a:r>
              <a:rPr lang="en-US" dirty="0"/>
              <a:t>provide different content depending on context</a:t>
            </a:r>
          </a:p>
          <a:p>
            <a:pPr lvl="1"/>
            <a:r>
              <a:rPr lang="en-US" dirty="0"/>
              <a:t>interface with other services: database, e-mail, </a:t>
            </a:r>
            <a:r>
              <a:rPr lang="en-US" dirty="0" smtClean="0"/>
              <a:t>etc.</a:t>
            </a:r>
            <a:endParaRPr lang="en-US" dirty="0"/>
          </a:p>
          <a:p>
            <a:pPr lvl="1"/>
            <a:r>
              <a:rPr lang="en-US" dirty="0"/>
              <a:t>authenticate users</a:t>
            </a:r>
          </a:p>
          <a:p>
            <a:pPr lvl="1"/>
            <a:r>
              <a:rPr lang="en-US" dirty="0"/>
              <a:t>process form information</a:t>
            </a:r>
          </a:p>
          <a:p>
            <a:r>
              <a:rPr lang="en-US" dirty="0"/>
              <a:t>PHP code can be </a:t>
            </a:r>
            <a:r>
              <a:rPr lang="en-US" dirty="0" smtClean="0"/>
              <a:t>embedded</a:t>
            </a:r>
            <a:br>
              <a:rPr lang="en-US" dirty="0" smtClean="0"/>
            </a:br>
            <a:r>
              <a:rPr lang="en-US" dirty="0" smtClean="0"/>
              <a:t> </a:t>
            </a:r>
            <a:r>
              <a:rPr lang="en-US" dirty="0"/>
              <a:t>in XHTML </a:t>
            </a:r>
            <a:r>
              <a:rPr lang="en-US" dirty="0" smtClean="0"/>
              <a:t>code</a:t>
            </a:r>
            <a:endParaRPr lang="en-US" dirty="0"/>
          </a:p>
        </p:txBody>
      </p:sp>
      <p:sp>
        <p:nvSpPr>
          <p:cNvPr id="4" name="Footer Placeholder 3"/>
          <p:cNvSpPr>
            <a:spLocks noGrp="1"/>
          </p:cNvSpPr>
          <p:nvPr>
            <p:ph type="ftr" sz="quarter" idx="11"/>
          </p:nvPr>
        </p:nvSpPr>
        <p:spPr/>
        <p:txBody>
          <a:bodyPr/>
          <a:lstStyle/>
          <a:p>
            <a:r>
              <a:rPr lang="en-US" smtClean="0"/>
              <a:t>CS380</a:t>
            </a:r>
            <a:endParaRPr lang="en-US"/>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8</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4686618"/>
            <a:ext cx="2667000" cy="2071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6324600" y="4572000"/>
            <a:ext cx="28194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2119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Lifecycle of a PHP web request</a:t>
            </a:r>
          </a:p>
        </p:txBody>
      </p:sp>
      <p:sp>
        <p:nvSpPr>
          <p:cNvPr id="5" name="Slide Number Placeholder 4"/>
          <p:cNvSpPr>
            <a:spLocks noGrp="1"/>
          </p:cNvSpPr>
          <p:nvPr>
            <p:ph type="sldNum" sz="quarter" idx="12"/>
          </p:nvPr>
        </p:nvSpPr>
        <p:spPr/>
        <p:txBody>
          <a:bodyPr>
            <a:normAutofit fontScale="85000" lnSpcReduction="20000"/>
          </a:bodyPr>
          <a:lstStyle/>
          <a:p>
            <a:fld id="{3BA9C494-EE57-4648-944B-B5DAF8C17B9E}" type="slidenum">
              <a:rPr lang="en-US" smtClean="0"/>
              <a:t>9</a:t>
            </a:fld>
            <a:endParaRPr lang="en-US"/>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524000"/>
            <a:ext cx="85344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62000" y="2743200"/>
            <a:ext cx="1370888" cy="369332"/>
          </a:xfrm>
          <a:prstGeom prst="rect">
            <a:avLst/>
          </a:prstGeom>
          <a:solidFill>
            <a:schemeClr val="bg1"/>
          </a:solidFill>
        </p:spPr>
        <p:txBody>
          <a:bodyPr wrap="none" rtlCol="0">
            <a:spAutoFit/>
          </a:bodyPr>
          <a:lstStyle/>
          <a:p>
            <a:r>
              <a:rPr lang="en-US" dirty="0" smtClean="0">
                <a:latin typeface="Times New Roman" pitchFamily="18" charset="0"/>
                <a:cs typeface="Times New Roman" pitchFamily="18" charset="0"/>
              </a:rPr>
              <a:t>Hello world!</a:t>
            </a:r>
            <a:endParaRPr lang="en-US" dirty="0">
              <a:latin typeface="Times New Roman" pitchFamily="18" charset="0"/>
              <a:cs typeface="Times New Roman" pitchFamily="18" charset="0"/>
            </a:endParaRPr>
          </a:p>
        </p:txBody>
      </p:sp>
      <p:sp>
        <p:nvSpPr>
          <p:cNvPr id="8" name="TextBox 7"/>
          <p:cNvSpPr txBox="1"/>
          <p:nvPr/>
        </p:nvSpPr>
        <p:spPr>
          <a:xfrm>
            <a:off x="609600" y="6324600"/>
            <a:ext cx="2133600" cy="400110"/>
          </a:xfrm>
          <a:prstGeom prst="rect">
            <a:avLst/>
          </a:prstGeom>
          <a:solidFill>
            <a:schemeClr val="bg1"/>
          </a:solidFill>
        </p:spPr>
        <p:txBody>
          <a:bodyPr wrap="square" rtlCol="0">
            <a:spAutoFit/>
          </a:bodyPr>
          <a:lstStyle/>
          <a:p>
            <a:r>
              <a:rPr lang="en-US" sz="2000" dirty="0" smtClean="0"/>
              <a:t>User’s computer</a:t>
            </a:r>
            <a:endParaRPr lang="en-US" sz="2000" dirty="0"/>
          </a:p>
        </p:txBody>
      </p:sp>
      <p:sp>
        <p:nvSpPr>
          <p:cNvPr id="9" name="TextBox 8"/>
          <p:cNvSpPr txBox="1"/>
          <p:nvPr/>
        </p:nvSpPr>
        <p:spPr>
          <a:xfrm>
            <a:off x="5791200" y="6381690"/>
            <a:ext cx="2133600" cy="400110"/>
          </a:xfrm>
          <a:prstGeom prst="rect">
            <a:avLst/>
          </a:prstGeom>
          <a:solidFill>
            <a:schemeClr val="bg1"/>
          </a:solidFill>
        </p:spPr>
        <p:txBody>
          <a:bodyPr wrap="square" rtlCol="0">
            <a:spAutoFit/>
          </a:bodyPr>
          <a:lstStyle/>
          <a:p>
            <a:r>
              <a:rPr lang="en-US" sz="2000" dirty="0" smtClean="0"/>
              <a:t>Server computer</a:t>
            </a:r>
            <a:endParaRPr lang="en-US" sz="2000" dirty="0"/>
          </a:p>
        </p:txBody>
      </p:sp>
      <p:sp>
        <p:nvSpPr>
          <p:cNvPr id="10" name="TextBox 9"/>
          <p:cNvSpPr txBox="1"/>
          <p:nvPr/>
        </p:nvSpPr>
        <p:spPr>
          <a:xfrm>
            <a:off x="3962400" y="2438400"/>
            <a:ext cx="1524000" cy="400110"/>
          </a:xfrm>
          <a:prstGeom prst="rect">
            <a:avLst/>
          </a:prstGeom>
          <a:solidFill>
            <a:schemeClr val="bg1"/>
          </a:solidFill>
        </p:spPr>
        <p:txBody>
          <a:bodyPr wrap="square" rtlCol="0">
            <a:spAutoFit/>
          </a:bodyPr>
          <a:lstStyle/>
          <a:p>
            <a:r>
              <a:rPr lang="en-US" sz="2000" dirty="0" err="1" smtClean="0"/>
              <a:t>Hello.php</a:t>
            </a:r>
            <a:endParaRPr lang="en-US" sz="2000" dirty="0"/>
          </a:p>
        </p:txBody>
      </p:sp>
    </p:spTree>
    <p:extLst>
      <p:ext uri="{BB962C8B-B14F-4D97-AF65-F5344CB8AC3E}">
        <p14:creationId xmlns:p14="http://schemas.microsoft.com/office/powerpoint/2010/main" val="8519509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2">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781</TotalTime>
  <Words>2177</Words>
  <Application>Microsoft Office PowerPoint</Application>
  <PresentationFormat>On-screen Show (4:3)</PresentationFormat>
  <Paragraphs>425</Paragraphs>
  <Slides>39</Slides>
  <Notes>18</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Theme2</vt:lpstr>
      <vt:lpstr>Server side basics</vt:lpstr>
      <vt:lpstr>URLs and web servers</vt:lpstr>
      <vt:lpstr>URLs and web servers (cont.)</vt:lpstr>
      <vt:lpstr>URLs and web servers (cont.)</vt:lpstr>
      <vt:lpstr>Server-Side web programming</vt:lpstr>
      <vt:lpstr>Server-Side web programming (cont.)</vt:lpstr>
      <vt:lpstr>Server-Side web programming (cont.)</vt:lpstr>
      <vt:lpstr>What is PHP?</vt:lpstr>
      <vt:lpstr>Lifecycle of a PHP web request</vt:lpstr>
      <vt:lpstr>Why PHP?</vt:lpstr>
      <vt:lpstr>Hello World!</vt:lpstr>
      <vt:lpstr>Viewing PHP output</vt:lpstr>
      <vt:lpstr>PHP Basic Syntax</vt:lpstr>
      <vt:lpstr>PHP syntax template</vt:lpstr>
      <vt:lpstr>Console output: print</vt:lpstr>
      <vt:lpstr>Variables</vt:lpstr>
      <vt:lpstr>Variables</vt:lpstr>
      <vt:lpstr>Arithmetic operators</vt:lpstr>
      <vt:lpstr>Comments</vt:lpstr>
      <vt:lpstr>String Type</vt:lpstr>
      <vt:lpstr>String Functions</vt:lpstr>
      <vt:lpstr>String Functions (cont.)</vt:lpstr>
      <vt:lpstr>Interpreted Strings</vt:lpstr>
      <vt:lpstr>Interpreted Strings (cont.)</vt:lpstr>
      <vt:lpstr>Interpreted Strings (cont.)</vt:lpstr>
      <vt:lpstr>for loop (same as Java)</vt:lpstr>
      <vt:lpstr>bool (Boolean) type</vt:lpstr>
      <vt:lpstr>if/else statement</vt:lpstr>
      <vt:lpstr>while loop (same as Java)</vt:lpstr>
      <vt:lpstr>Math operations</vt:lpstr>
      <vt:lpstr>Int and Float Types</vt:lpstr>
      <vt:lpstr>PHP exercise 1</vt:lpstr>
      <vt:lpstr>PHP exercise 2</vt:lpstr>
      <vt:lpstr>PHP exercise 3</vt:lpstr>
      <vt:lpstr>PHP exercise 4</vt:lpstr>
      <vt:lpstr>PHP exercise 5</vt:lpstr>
      <vt:lpstr>PHP exercise 5</vt:lpstr>
      <vt:lpstr>PHP exercise 6</vt:lpstr>
      <vt:lpstr>PHP exercise 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Server side basics</dc:title>
  <dc:creator>Xenia Mountrouidou</dc:creator>
  <cp:lastModifiedBy>Xenia Mountrouidou</cp:lastModifiedBy>
  <cp:revision>96</cp:revision>
  <dcterms:created xsi:type="dcterms:W3CDTF">2011-07-22T19:31:05Z</dcterms:created>
  <dcterms:modified xsi:type="dcterms:W3CDTF">2012-09-16T23:18:17Z</dcterms:modified>
</cp:coreProperties>
</file>