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30F77-3096-4305-A608-7D4A37518E3B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7F264-A326-46FE-B27C-50EAD2E40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82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will </a:t>
            </a:r>
            <a:r>
              <a:rPr lang="en-US" smtClean="0"/>
              <a:t>the html code look?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 a good example or</a:t>
            </a:r>
            <a:r>
              <a:rPr lang="en-US" baseline="0" dirty="0" smtClean="0"/>
              <a:t> w3c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13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Definitely an example</a:t>
            </a:r>
            <a:r>
              <a:rPr lang="en-US" baseline="0" dirty="0" smtClean="0"/>
              <a:t> here is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8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no width is specified, the floating element may occupy 100% of the page width, so no content can wrap around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74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want the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200" dirty="0" smtClean="0"/>
              <a:t> containing the image to extend downward so that its border encloses the entire image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/>
              <a:t>We want the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200" smtClean="0"/>
              <a:t> containing the image to extend downward so that its border encloses the entire image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/>
              <a:t>We want the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200" smtClean="0"/>
              <a:t> containing the image to extend downward so that its border encloses the entire image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want the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200" dirty="0" smtClean="0"/>
              <a:t> containing the image to extend downward so that its border encloses the entire image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will the html code look?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8034C1-35ED-4D9A-A074-8BB6221F465A}" type="datetime1">
              <a:rPr lang="en-US" smtClean="0"/>
              <a:t>9/12/2012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2179C-BA94-447A-A0A4-1E47E5DAB61B}" type="datetime1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CD048790-4A26-49ED-AE4B-B0C8F4FC534F}" type="datetime1">
              <a:rPr lang="en-US" smtClean="0"/>
              <a:t>9/12/2012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4ACC8-EB17-4B94-A998-8861A32FC712}" type="datetime1">
              <a:rPr lang="en-US" smtClean="0"/>
              <a:t>9/12/2012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36F1A-689D-4154-A3A5-6483766A23E4}" type="datetime1">
              <a:rPr lang="en-US" smtClean="0"/>
              <a:t>9/12/2012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F367BFC-5E31-4034-BFBE-9EFD4D7A3772}" type="datetime1">
              <a:rPr lang="en-US" smtClean="0"/>
              <a:t>9/12/2012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C0C88F8-34AA-49D0-AC89-EFEA007010A4}" type="datetime1">
              <a:rPr lang="en-US" smtClean="0"/>
              <a:t>9/12/2012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A62A0F-E4F4-4F71-AE14-CBEA61496E63}" type="datetime1">
              <a:rPr lang="en-US" smtClean="0"/>
              <a:t>9/12/2012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ED662A-AFF5-41DD-95D8-0E1ADF2B70B7}" type="datetime1">
              <a:rPr lang="en-US" smtClean="0"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7176FB-EA85-4FB3-A199-1ADF79C5CF16}" type="datetime1">
              <a:rPr lang="en-US" smtClean="0"/>
              <a:t>9/12/2012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BF741E68-62CF-4510-B7B1-5CAB145DB057}" type="datetime1">
              <a:rPr lang="en-US" smtClean="0"/>
              <a:t>9/12/2012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53F17BA4-82B8-408D-A810-455336F4429C}" type="datetime1">
              <a:rPr lang="en-US" smtClean="0"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B16314E3-73DD-47A1-A0F6-5E80C77B0D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/tryit.asp?filename=trycss_float_elem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Elements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314E3-73DD-47A1-A0F6-5E80C77B0D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3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overflow</a:t>
            </a:r>
            <a:r>
              <a:rPr lang="en-US" dirty="0"/>
              <a:t> </a:t>
            </a:r>
            <a:r>
              <a:rPr lang="en-US" dirty="0" smtClean="0"/>
              <a:t>property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20964"/>
              </p:ext>
            </p:extLst>
          </p:nvPr>
        </p:nvGraphicFramePr>
        <p:xfrm>
          <a:off x="612775" y="2057400"/>
          <a:ext cx="8153400" cy="20116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overflow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specifies what to do if an element's content is too large;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can be auto, visible, hidden, or scroll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Multi-column layouts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&lt;p&gt;first paragraph&lt;/p&gt;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&lt;p&gt;second paragraph&lt;/p&gt;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&lt;p&gt;third paragraph&lt;/p&gt;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Some other text that is important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		                           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7188" y="4751963"/>
            <a:ext cx="8153400" cy="15081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other text that is important</a:t>
            </a: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</a:t>
            </a: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      					      output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3392269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float: right; width: 25%; margin: 0.5em;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border: 2px solid black;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div { border: 3px dotted green; overflow: hidden; }	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4800600"/>
            <a:ext cx="8130988" cy="762000"/>
          </a:xfrm>
          <a:prstGeom prst="rect">
            <a:avLst/>
          </a:prstGeom>
          <a:noFill/>
          <a:ln w="635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5181600"/>
            <a:ext cx="1981200" cy="2482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05600" y="5181600"/>
            <a:ext cx="1981200" cy="2482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90800" y="5181600"/>
            <a:ext cx="1981200" cy="2482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third paragraph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53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and Positioning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314E3-73DD-47A1-A0F6-5E80C77B0D39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69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position property (examples)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div#ad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position: fixed;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right: 10%;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top: 45%;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62008"/>
              </p:ext>
            </p:extLst>
          </p:nvPr>
        </p:nvGraphicFramePr>
        <p:xfrm>
          <a:off x="637309" y="3124200"/>
          <a:ext cx="8153400" cy="35966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17800"/>
                <a:gridCol w="2717800"/>
                <a:gridCol w="2717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value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 rowSpan="4">
                  <a:txBody>
                    <a:bodyPr/>
                    <a:lstStyle/>
                    <a:p>
                      <a:r>
                        <a:rPr lang="en-US" sz="2000" dirty="0"/>
                        <a:t>position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static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default position </a:t>
                      </a: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relative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offset from its normal static position </a:t>
                      </a: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absolute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 fixed position within its containing element </a:t>
                      </a:r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fixed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 fixed position within the browser window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top, bottom,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left, right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positions of box's corners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39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#sidebar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position: absolute;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left: 400px;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top: 50px;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124200"/>
            <a:ext cx="8153400" cy="1524000"/>
          </a:xfrm>
        </p:spPr>
        <p:txBody>
          <a:bodyPr/>
          <a:lstStyle/>
          <a:p>
            <a:r>
              <a:rPr lang="en-US" sz="2400" dirty="0"/>
              <a:t>removed from normal flow </a:t>
            </a:r>
            <a:endParaRPr lang="en-US" sz="2400" dirty="0" smtClean="0"/>
          </a:p>
          <a:p>
            <a:r>
              <a:rPr lang="en-US" sz="2400" dirty="0" smtClean="0"/>
              <a:t>positioned </a:t>
            </a:r>
            <a:r>
              <a:rPr lang="en-US" sz="2400" dirty="0"/>
              <a:t>relative to the block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element containing them </a:t>
            </a:r>
            <a:endParaRPr lang="en-US" sz="2400" dirty="0"/>
          </a:p>
          <a:p>
            <a:r>
              <a:rPr lang="en-US" sz="2400" dirty="0" smtClean="0"/>
              <a:t>actual </a:t>
            </a:r>
            <a:r>
              <a:rPr lang="en-US" sz="2400" dirty="0"/>
              <a:t>position determined by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top</a:t>
            </a:r>
            <a:r>
              <a:rPr lang="en-US" sz="2000" dirty="0" smtClean="0"/>
              <a:t>,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bottom, left, right</a:t>
            </a:r>
            <a:endParaRPr lang="en-US" sz="2000" dirty="0"/>
          </a:p>
          <a:p>
            <a:r>
              <a:rPr lang="en-US" sz="2400" dirty="0"/>
              <a:t>should often specify a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property as well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01328"/>
            <a:ext cx="4038600" cy="38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144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positioning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#area2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position: relative;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                      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-76200" y="2286000"/>
            <a:ext cx="8153400" cy="1524000"/>
          </a:xfrm>
        </p:spPr>
        <p:txBody>
          <a:bodyPr/>
          <a:lstStyle/>
          <a:p>
            <a:r>
              <a:rPr lang="en-US" sz="2400" dirty="0"/>
              <a:t>absolute-positioned elements are </a:t>
            </a:r>
            <a:br>
              <a:rPr lang="en-US" sz="2400" dirty="0"/>
            </a:br>
            <a:r>
              <a:rPr lang="en-US" sz="2400" dirty="0" smtClean="0"/>
              <a:t>normally</a:t>
            </a:r>
            <a:r>
              <a:rPr lang="en-US" sz="2400" dirty="0"/>
              <a:t> </a:t>
            </a:r>
            <a:r>
              <a:rPr lang="en-US" sz="2400" dirty="0" smtClean="0"/>
              <a:t>positioned </a:t>
            </a:r>
            <a:r>
              <a:rPr lang="en-US" sz="2400" dirty="0"/>
              <a:t>at an offset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from </a:t>
            </a:r>
            <a:r>
              <a:rPr lang="en-US" sz="2400" dirty="0"/>
              <a:t>the corner </a:t>
            </a:r>
            <a:r>
              <a:rPr lang="en-US" sz="2400" dirty="0" smtClean="0"/>
              <a:t>of the overall web </a:t>
            </a:r>
            <a:br>
              <a:rPr lang="en-US" sz="2400" dirty="0" smtClean="0"/>
            </a:br>
            <a:r>
              <a:rPr lang="en-US" sz="2400" dirty="0" smtClean="0"/>
              <a:t>page </a:t>
            </a:r>
          </a:p>
          <a:p>
            <a:r>
              <a:rPr lang="en-US" sz="2400" dirty="0" smtClean="0"/>
              <a:t>to make the absolute element to </a:t>
            </a:r>
            <a:br>
              <a:rPr lang="en-US" sz="2400" dirty="0" smtClean="0"/>
            </a:br>
            <a:r>
              <a:rPr lang="en-US" sz="2400" dirty="0" smtClean="0"/>
              <a:t>position</a:t>
            </a:r>
            <a:r>
              <a:rPr lang="en-US" sz="2400" dirty="0"/>
              <a:t> </a:t>
            </a:r>
            <a:r>
              <a:rPr lang="en-US" sz="2400" dirty="0" smtClean="0"/>
              <a:t>itself relative to some other </a:t>
            </a:r>
            <a:br>
              <a:rPr lang="en-US" sz="2400" dirty="0" smtClean="0"/>
            </a:br>
            <a:r>
              <a:rPr lang="en-US" sz="2400" dirty="0" smtClean="0"/>
              <a:t>element's corner, wrap</a:t>
            </a: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absolute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element </a:t>
            </a:r>
            <a:r>
              <a:rPr lang="en-US" sz="2400" dirty="0"/>
              <a:t>in </a:t>
            </a:r>
            <a:r>
              <a:rPr lang="en-US" sz="2400" dirty="0" smtClean="0"/>
              <a:t>an element whose position </a:t>
            </a:r>
            <a:br>
              <a:rPr lang="en-US" sz="2400" dirty="0" smtClean="0"/>
            </a:br>
            <a:r>
              <a:rPr lang="en-US" sz="2400" dirty="0" smtClean="0"/>
              <a:t>is </a:t>
            </a:r>
            <a:r>
              <a:rPr lang="en-US" sz="2400" dirty="0"/>
              <a:t>relative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70331"/>
            <a:ext cx="4343400" cy="4611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95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positioning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16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#area2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position: relative;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                      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0" y="2286000"/>
            <a:ext cx="8153400" cy="1524000"/>
          </a:xfrm>
        </p:spPr>
        <p:txBody>
          <a:bodyPr/>
          <a:lstStyle/>
          <a:p>
            <a:r>
              <a:rPr lang="en-US" sz="2400" dirty="0"/>
              <a:t>removed from normal flow </a:t>
            </a:r>
          </a:p>
          <a:p>
            <a:r>
              <a:rPr lang="en-US" sz="2400" dirty="0"/>
              <a:t>positioned relative to the browser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window even </a:t>
            </a:r>
            <a:r>
              <a:rPr lang="en-US" sz="2400" dirty="0"/>
              <a:t>when the user scrolls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the window, element </a:t>
            </a:r>
            <a:r>
              <a:rPr lang="en-US" sz="2400" dirty="0"/>
              <a:t>will remain in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the </a:t>
            </a:r>
            <a:r>
              <a:rPr lang="en-US" sz="2400" dirty="0"/>
              <a:t>same </a:t>
            </a:r>
            <a:r>
              <a:rPr lang="en-US" sz="2400" dirty="0" smtClean="0"/>
              <a:t>place</a:t>
            </a:r>
            <a:endParaRPr lang="en-US" sz="24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968" y="2358736"/>
            <a:ext cx="428625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11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Alignment</a:t>
            </a:r>
            <a:r>
              <a:rPr lang="fr-FR" dirty="0"/>
              <a:t> vs. </a:t>
            </a:r>
            <a:r>
              <a:rPr lang="fr-FR" dirty="0" err="1"/>
              <a:t>float</a:t>
            </a:r>
            <a:r>
              <a:rPr lang="fr-FR" dirty="0"/>
              <a:t> vs.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possible, lay out an element by </a:t>
            </a:r>
            <a:r>
              <a:rPr lang="en-US" i="1" dirty="0"/>
              <a:t>aligning</a:t>
            </a:r>
            <a:r>
              <a:rPr lang="en-US" dirty="0"/>
              <a:t> its </a:t>
            </a:r>
            <a:r>
              <a:rPr lang="en-US" dirty="0" smtClean="0"/>
              <a:t>content</a:t>
            </a:r>
          </a:p>
          <a:p>
            <a:pPr marL="835025" lvl="1" indent="-514350"/>
            <a:r>
              <a:rPr lang="en-US" dirty="0" smtClean="0"/>
              <a:t>horizontal </a:t>
            </a:r>
            <a:r>
              <a:rPr lang="en-US" dirty="0"/>
              <a:t>alignment: </a:t>
            </a:r>
            <a:r>
              <a:rPr lang="en-US" dirty="0" smtClean="0"/>
              <a:t>text-align</a:t>
            </a:r>
          </a:p>
          <a:p>
            <a:pPr marL="1109662" lvl="2" indent="-514350"/>
            <a:r>
              <a:rPr lang="en-US" dirty="0" smtClean="0"/>
              <a:t>set </a:t>
            </a:r>
            <a:r>
              <a:rPr lang="en-US" dirty="0"/>
              <a:t>this on a block element; it aligns the content within it (not the block </a:t>
            </a:r>
            <a:r>
              <a:rPr lang="en-US" dirty="0" smtClean="0"/>
              <a:t>element itself)</a:t>
            </a:r>
          </a:p>
          <a:p>
            <a:pPr marL="835025" lvl="1" indent="-514350"/>
            <a:r>
              <a:rPr lang="en-US" dirty="0" smtClean="0"/>
              <a:t>vertical </a:t>
            </a:r>
            <a:r>
              <a:rPr lang="en-US" dirty="0"/>
              <a:t>alignment: </a:t>
            </a:r>
            <a:r>
              <a:rPr lang="en-US" dirty="0" smtClean="0"/>
              <a:t>vertical-align</a:t>
            </a:r>
          </a:p>
          <a:p>
            <a:pPr marL="1109662" lvl="2" indent="-514350"/>
            <a:r>
              <a:rPr lang="en-US" dirty="0" smtClean="0"/>
              <a:t>set </a:t>
            </a:r>
            <a:r>
              <a:rPr lang="en-US" dirty="0"/>
              <a:t>this on an inline element, and it aligns it vertically within its </a:t>
            </a:r>
            <a:r>
              <a:rPr lang="en-US" dirty="0" smtClean="0"/>
              <a:t>containing element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alignment won't work, try </a:t>
            </a:r>
            <a:r>
              <a:rPr lang="en-US" i="1" dirty="0"/>
              <a:t>floating</a:t>
            </a:r>
            <a:r>
              <a:rPr lang="en-US" dirty="0"/>
              <a:t> </a:t>
            </a:r>
            <a:r>
              <a:rPr lang="en-US" dirty="0" smtClean="0"/>
              <a:t>the element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floating won't work, try </a:t>
            </a:r>
            <a:r>
              <a:rPr lang="en-US" i="1" dirty="0"/>
              <a:t>positioning</a:t>
            </a:r>
            <a:r>
              <a:rPr lang="en-US" dirty="0"/>
              <a:t> the </a:t>
            </a:r>
            <a:r>
              <a:rPr lang="en-US" dirty="0" smtClean="0"/>
              <a:t>element</a:t>
            </a:r>
          </a:p>
          <a:p>
            <a:pPr marL="835025" lvl="1" indent="-514350"/>
            <a:r>
              <a:rPr lang="en-US" dirty="0" smtClean="0"/>
              <a:t>absolute/fixed </a:t>
            </a:r>
            <a:r>
              <a:rPr lang="en-US" dirty="0"/>
              <a:t>positioning are a last resort and should not be overused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18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about inline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S</a:t>
            </a:r>
            <a:r>
              <a:rPr lang="en-US" sz="2800" dirty="0" smtClean="0"/>
              <a:t>ize </a:t>
            </a:r>
            <a:r>
              <a:rPr lang="en-US" sz="2800" dirty="0"/>
              <a:t>properties (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width, height, min-width</a:t>
            </a:r>
            <a:r>
              <a:rPr lang="en-US" sz="2800" dirty="0"/>
              <a:t>, etc.) are ignored for inline boxes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margin-top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margin-bottom </a:t>
            </a:r>
            <a:r>
              <a:rPr lang="en-US" sz="2800" dirty="0"/>
              <a:t>are ignored, </a:t>
            </a:r>
            <a:endParaRPr lang="en-US" sz="2800" dirty="0" smtClean="0"/>
          </a:p>
          <a:p>
            <a:r>
              <a:rPr lang="en-US" sz="2800" dirty="0" smtClean="0"/>
              <a:t>but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margin-left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margin-right</a:t>
            </a:r>
            <a:r>
              <a:rPr lang="en-US" sz="2800" dirty="0" smtClean="0"/>
              <a:t> </a:t>
            </a:r>
            <a:r>
              <a:rPr lang="en-US" sz="2800" dirty="0"/>
              <a:t>are </a:t>
            </a:r>
            <a:r>
              <a:rPr lang="en-US" sz="2800" dirty="0" smtClean="0"/>
              <a:t>not ignored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24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about inline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containing block box's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text-align</a:t>
            </a:r>
            <a:r>
              <a:rPr lang="en-US" sz="2800" dirty="0"/>
              <a:t> property controls horizontal position of </a:t>
            </a:r>
            <a:r>
              <a:rPr lang="en-US" sz="2800" dirty="0" smtClean="0"/>
              <a:t>inline boxes </a:t>
            </a:r>
            <a:r>
              <a:rPr lang="en-US" sz="2800" dirty="0"/>
              <a:t>within it</a:t>
            </a:r>
          </a:p>
          <a:p>
            <a:pPr lvl="1"/>
            <a:r>
              <a:rPr lang="en-US" sz="2500" dirty="0"/>
              <a:t>text-align does not align block boxes within the page</a:t>
            </a:r>
          </a:p>
          <a:p>
            <a:r>
              <a:rPr lang="en-US" sz="2800" dirty="0"/>
              <a:t>each inline box's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vertical-align</a:t>
            </a:r>
            <a:r>
              <a:rPr lang="en-US" sz="2800" dirty="0"/>
              <a:t> property aligns it vertically within its block box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/>
              <a:t> property (reference)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img.headericon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float: right; width: 130px;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791200"/>
            <a:ext cx="8153400" cy="1524000"/>
          </a:xfrm>
        </p:spPr>
        <p:txBody>
          <a:bodyPr/>
          <a:lstStyle/>
          <a:p>
            <a:r>
              <a:rPr lang="en-US" sz="2400" dirty="0"/>
              <a:t>removed from normal document flow; underlying text wraps around as necessary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7188" y="2743200"/>
            <a:ext cx="8153400" cy="18774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Ghostbusters is a 1984 American science fiction comedy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film written by co-stars Dan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Aykroyd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Harold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Ramis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about three eccentric New York City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parapsychologists-turned-ghost capturers.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      	                    </a:t>
            </a: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43200"/>
            <a:ext cx="20193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02177"/>
              </p:ext>
            </p:extLst>
          </p:nvPr>
        </p:nvGraphicFramePr>
        <p:xfrm>
          <a:off x="612775" y="4709160"/>
          <a:ext cx="8153400" cy="10058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float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to hover on; can be left, right, or none (default)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6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vertical-align property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25588595"/>
              </p:ext>
            </p:extLst>
          </p:nvPr>
        </p:nvGraphicFramePr>
        <p:xfrm>
          <a:off x="609600" y="1676400"/>
          <a:ext cx="8153400" cy="17068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vertical-align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specifies where an inline element should be aligned vertically, with respect to other content on the same line within its block element's box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12648" y="37338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can be top, middle, bottom, baseline (default), </a:t>
            </a:r>
            <a:r>
              <a:rPr lang="en-US" sz="2800" dirty="0" smtClean="0"/>
              <a:t>sub,</a:t>
            </a:r>
            <a:br>
              <a:rPr lang="en-US" sz="2800" dirty="0" smtClean="0"/>
            </a:br>
            <a:r>
              <a:rPr lang="en-US" sz="2800" dirty="0" smtClean="0"/>
              <a:t>super</a:t>
            </a:r>
            <a:r>
              <a:rPr lang="en-US" sz="2800" dirty="0"/>
              <a:t>, text-top, text-bottom, or a length value or </a:t>
            </a:r>
            <a:r>
              <a:rPr lang="en-US" sz="2800" dirty="0" smtClean="0"/>
              <a:t>%</a:t>
            </a:r>
          </a:p>
          <a:p>
            <a:pPr lvl="1"/>
            <a:r>
              <a:rPr lang="en-US" sz="2500" dirty="0" smtClean="0"/>
              <a:t>baseline </a:t>
            </a:r>
            <a:r>
              <a:rPr lang="en-US" sz="2500" dirty="0"/>
              <a:t>means aligned with bottom of non-hanging letters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14084"/>
            <a:ext cx="16002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534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ertical-align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style="background-color: yellow;"&gt;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&lt;span style="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vertical-align: top;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border: 1px solid red;"&gt;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Don't be sad! Turn that frown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="images/sad.jpg" alt="sad" /&gt; upside down!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style="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vertical-align: bottom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="images/smiley.jpg" alt="smile" /&gt;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Smiling burns calories, you know.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style="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vertical-align: middle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="images/puppy.jpg" alt="puppy" /&gt; Anyway, look at this cute puppy; isn't he adorable! So cheer up, and have a nice day. The End.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&lt;/span&gt;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&lt;/p&gt;	                           	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70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ertical-align</a:t>
            </a:r>
            <a:r>
              <a:rPr lang="en-US" dirty="0" smtClean="0"/>
              <a:t> example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22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38450"/>
            <a:ext cx="9143999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1771650"/>
            <a:ext cx="13144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39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bug: space under image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style="background-color: red; padding: 0px; margin: 0px"&gt;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="images/smiley.png" alt="smile"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&lt;/p&gt;	                           	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2648" y="46482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red space under the image, despite padding and margin of 0</a:t>
            </a:r>
          </a:p>
          <a:p>
            <a:r>
              <a:rPr lang="en-US" sz="2400" dirty="0"/>
              <a:t>this is because the image is vertically aligned to the baseline of the paragraph (not the </a:t>
            </a:r>
            <a:r>
              <a:rPr lang="en-US" sz="2400" dirty="0" smtClean="0"/>
              <a:t>same as </a:t>
            </a:r>
            <a:r>
              <a:rPr lang="en-US" sz="2400" dirty="0"/>
              <a:t>the bottom)</a:t>
            </a:r>
          </a:p>
          <a:p>
            <a:r>
              <a:rPr lang="en-US" sz="2400" dirty="0"/>
              <a:t>setting vertical-align to bottom fixes the problem (so does </a:t>
            </a:r>
            <a:r>
              <a:rPr lang="en-US" sz="2400" dirty="0" smtClean="0"/>
              <a:t>setting line-height </a:t>
            </a:r>
            <a:r>
              <a:rPr lang="en-US" sz="2400" dirty="0"/>
              <a:t>to 0px)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905125"/>
            <a:ext cx="660082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display</a:t>
            </a:r>
            <a:r>
              <a:rPr lang="en-US" dirty="0"/>
              <a:t> property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display: inline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background-color: yellow; 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	       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2648" y="50292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values: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none, inline, block, run-in, compact</a:t>
            </a:r>
            <a:r>
              <a:rPr lang="en-US" sz="2400" dirty="0"/>
              <a:t>, ...</a:t>
            </a:r>
          </a:p>
          <a:p>
            <a:r>
              <a:rPr lang="en-US" sz="2400" dirty="0"/>
              <a:t>use sparingly, because it can radically alter the page layout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2438400"/>
            <a:ext cx="8153400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</a:t>
            </a: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      					      output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324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57348"/>
              </p:ext>
            </p:extLst>
          </p:nvPr>
        </p:nvGraphicFramePr>
        <p:xfrm>
          <a:off x="612775" y="3596640"/>
          <a:ext cx="8153400" cy="1280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display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sets the type of CSS box model an element is displayed with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2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display</a:t>
            </a:r>
            <a:r>
              <a:rPr lang="en-US" dirty="0"/>
              <a:t> </a:t>
            </a:r>
            <a:r>
              <a:rPr lang="en-US" dirty="0" smtClean="0"/>
              <a:t>property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6764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p.secret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visibility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hidden;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2648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hidden elements will still take up space onscreen, but will not be shown</a:t>
            </a:r>
          </a:p>
          <a:p>
            <a:pPr lvl="1"/>
            <a:r>
              <a:rPr lang="en-US" sz="2100" dirty="0"/>
              <a:t>to make it not take up any space, set display to none instead</a:t>
            </a:r>
          </a:p>
          <a:p>
            <a:r>
              <a:rPr lang="en-US" sz="2400" dirty="0"/>
              <a:t>can be used to show/hide dynamic HTML content on the page in response to </a:t>
            </a:r>
            <a:r>
              <a:rPr lang="en-US" sz="2400" dirty="0" smtClean="0"/>
              <a:t>events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819400"/>
            <a:ext cx="8153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      output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display property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3094672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topmenu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li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display: inline;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border: 2px solid gray;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margin-right: 1em;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2648" y="53340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lists and other block elements can be displayed inline</a:t>
            </a:r>
          </a:p>
          <a:p>
            <a:r>
              <a:rPr lang="en-US" sz="2400" dirty="0"/>
              <a:t>flow left-to-right on same line</a:t>
            </a:r>
          </a:p>
          <a:p>
            <a:r>
              <a:rPr lang="en-US" sz="2400" dirty="0"/>
              <a:t>width is determined by </a:t>
            </a:r>
            <a:r>
              <a:rPr lang="en-US" sz="2400" dirty="0" smtClean="0"/>
              <a:t>content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7188" y="4639270"/>
            <a:ext cx="815340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      output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5240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urier New" pitchFamily="49" charset="0"/>
                <a:cs typeface="Courier New" pitchFamily="49" charset="0"/>
              </a:rPr>
              <a:t>&lt;ul id="topmenu"&gt;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li&gt;Item 1&lt;/li&gt;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li&gt;Item 2&lt;/li&gt;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li&gt;Item 3&lt;/li&gt;</a:t>
            </a:r>
          </a:p>
          <a:p>
            <a:r>
              <a:rPr lang="it-IT" dirty="0">
                <a:latin typeface="Courier New" pitchFamily="49" charset="0"/>
                <a:cs typeface="Courier New" pitchFamily="49" charset="0"/>
              </a:rPr>
              <a:t>&lt;/ul&gt;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     		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4705350"/>
            <a:ext cx="27241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25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elements diagram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590675"/>
            <a:ext cx="6457950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7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bug: missing 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76800"/>
            <a:ext cx="8153400" cy="1524000"/>
          </a:xfrm>
        </p:spPr>
        <p:txBody>
          <a:bodyPr/>
          <a:lstStyle/>
          <a:p>
            <a:r>
              <a:rPr lang="en-US" dirty="0"/>
              <a:t>often floating block elements must have a width property </a:t>
            </a:r>
            <a:r>
              <a:rPr lang="en-US" dirty="0" smtClean="0"/>
              <a:t>value</a:t>
            </a:r>
          </a:p>
          <a:p>
            <a:r>
              <a:rPr lang="en-US" dirty="0" smtClean="0">
                <a:hlinkClick r:id="rId3"/>
              </a:rPr>
              <a:t>Let’s try “floating”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52600"/>
            <a:ext cx="9144001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30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019800"/>
            <a:ext cx="5421313" cy="365125"/>
          </a:xfrm>
        </p:spPr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background-color: fuchsia;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clear: right;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background-color: yellow; }								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7188" y="2514600"/>
            <a:ext cx="8153400" cy="38164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Mario is a fictional character in his video game series.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Serving as Nintendo's mascot and the main protagonist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series, Mario has appeared in over 200 video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games since his creation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      	                    </a:t>
            </a: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      output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25" y="2514600"/>
            <a:ext cx="18192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09600" y="5334000"/>
            <a:ext cx="8153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Super Mario Fan Site!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1" y="2514600"/>
            <a:ext cx="6334124" cy="1524000"/>
          </a:xfrm>
          <a:prstGeom prst="rect">
            <a:avLst/>
          </a:prstGeom>
          <a:solidFill>
            <a:srgbClr val="CF0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Mario is a fictional character in his video game series. Serving as Nintendo's mascot and the main protagonist of the series, Mario has appeared in over 200 video games since his creation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/>
              <a:t> </a:t>
            </a:r>
            <a:r>
              <a:rPr lang="en-US" dirty="0" smtClean="0"/>
              <a:t>property (cont.)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58596008"/>
              </p:ext>
            </p:extLst>
          </p:nvPr>
        </p:nvGraphicFramePr>
        <p:xfrm>
          <a:off x="612775" y="1828800"/>
          <a:ext cx="8153400" cy="20116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clear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disallows floating elements from overlapping this element;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can be left, right, or none (default)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59127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div#sidebar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float: right;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clear: right;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2237601"/>
            <a:ext cx="5748337" cy="462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4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error: container too short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="images/mario.png" alt=“super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mario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/&gt;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Mario is a fictional character in his video game series.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....&lt;/p&gt;		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7188" y="3505200"/>
            <a:ext cx="8153400" cy="32624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Mario is a fictional character in his video game series.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Serving as Nintendo's mascot and the main protagonist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series, Mario has appeared in over 200 video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games since his creation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      	                    </a:t>
            </a: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      output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1" y="3505200"/>
            <a:ext cx="6334124" cy="1524000"/>
          </a:xfrm>
          <a:prstGeom prst="rect">
            <a:avLst/>
          </a:prstGeom>
          <a:noFill/>
          <a:ln w="635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05200"/>
            <a:ext cx="18192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686800" y="3543300"/>
            <a:ext cx="0" cy="140970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858000" y="3505200"/>
            <a:ext cx="1819275" cy="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" y="26670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border: 2px dashed black; 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float: right; }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3987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overflow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7188" y="2286000"/>
            <a:ext cx="8153400" cy="35394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Mario is a fictional character in his video game series.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Serving as Nintendo's mascot and the main protagonist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series, Mario has appeared in over 200 video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games since his creation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      	                    </a:t>
            </a: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      </a:t>
            </a: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438400"/>
            <a:ext cx="18192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686800" y="2324100"/>
            <a:ext cx="0" cy="300990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87188" y="2362200"/>
            <a:ext cx="8090088" cy="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border: 2px dashed black;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overflow: hidden;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609600" y="5334000"/>
            <a:ext cx="8090088" cy="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" y="2438400"/>
            <a:ext cx="0" cy="3009900"/>
          </a:xfrm>
          <a:prstGeom prst="line">
            <a:avLst/>
          </a:prstGeom>
          <a:ln w="635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1493</TotalTime>
  <Words>1220</Words>
  <Application>Microsoft Office PowerPoint</Application>
  <PresentationFormat>On-screen Show (4:3)</PresentationFormat>
  <Paragraphs>294</Paragraphs>
  <Slides>26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Theme2</vt:lpstr>
      <vt:lpstr>Floating Elements</vt:lpstr>
      <vt:lpstr>The CSS float property (reference)</vt:lpstr>
      <vt:lpstr>Floating elements diagram</vt:lpstr>
      <vt:lpstr>Common float bug: missing width</vt:lpstr>
      <vt:lpstr>The clear property</vt:lpstr>
      <vt:lpstr>The clear property (cont.)</vt:lpstr>
      <vt:lpstr>Clear diagram</vt:lpstr>
      <vt:lpstr>Common error: container too short</vt:lpstr>
      <vt:lpstr>The overflow property</vt:lpstr>
      <vt:lpstr>The overflow property (cont.)</vt:lpstr>
      <vt:lpstr>Multi-column layouts</vt:lpstr>
      <vt:lpstr>Sizing and Positioning</vt:lpstr>
      <vt:lpstr>The position property (examples)</vt:lpstr>
      <vt:lpstr>Absolute positioning</vt:lpstr>
      <vt:lpstr>Relative positioning</vt:lpstr>
      <vt:lpstr>Fixed positioning</vt:lpstr>
      <vt:lpstr>Alignment vs. float vs. position</vt:lpstr>
      <vt:lpstr>Details about inline boxes</vt:lpstr>
      <vt:lpstr>Details about inline boxes</vt:lpstr>
      <vt:lpstr>The vertical-align property</vt:lpstr>
      <vt:lpstr>vertical-align example</vt:lpstr>
      <vt:lpstr>vertical-align example (cont.)</vt:lpstr>
      <vt:lpstr>Common bug: space under image</vt:lpstr>
      <vt:lpstr>The display property</vt:lpstr>
      <vt:lpstr>The display property (cont.)</vt:lpstr>
      <vt:lpstr>The display property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Xenia Mountrouidou</dc:creator>
  <cp:lastModifiedBy>Xenia Mounstrouidou</cp:lastModifiedBy>
  <cp:revision>71</cp:revision>
  <dcterms:created xsi:type="dcterms:W3CDTF">2011-07-21T00:24:59Z</dcterms:created>
  <dcterms:modified xsi:type="dcterms:W3CDTF">2012-09-12T17:45:53Z</dcterms:modified>
</cp:coreProperties>
</file>