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02BB"/>
    <a:srgbClr val="CC0A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270" autoAdjust="0"/>
  </p:normalViewPr>
  <p:slideViewPr>
    <p:cSldViewPr>
      <p:cViewPr varScale="1">
        <p:scale>
          <a:sx n="67" d="100"/>
          <a:sy n="67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EBDB52-9AA9-46B2-BBB7-C5131A1621B0}" type="datetimeFigureOut">
              <a:rPr lang="en-US" smtClean="0"/>
              <a:t>8/30/2011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81AF84-495A-44B8-B099-5B87EFEDD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376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1AF84-495A-44B8-B099-5B87EFEDDB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428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&lt;!DOCTYPE html PUBLIC "-//W3C//DTD XHTML 1.1//EN"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"http://www.w3.org/TR/xhtml11/DTD/xhtml11.dtd"&gt;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&lt;html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xmlns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="http://www.w3.org/1999/xhtml"&gt;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&lt;head&gt;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information about the page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&lt;/head&gt;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&lt;body&gt;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page contents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&lt;/body&gt;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&lt;/html&gt;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1AF84-495A-44B8-B099-5B87EFEDDB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811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(“I don't want ALL paragraphs to be yellow, just these three...”)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1AF84-495A-44B8-B099-5B87EFEDDB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270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(“I don't want ALL paragraphs to be yellow, just these </a:t>
            </a:r>
            <a:r>
              <a:rPr lang="en-US" sz="1200" smtClean="0"/>
              <a:t>three...”)</a:t>
            </a: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1AF84-495A-44B8-B099-5B87EFEDDBB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270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 element can be a member of multiple classes (separated by spaces)</a:t>
            </a: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1AF84-495A-44B8-B099-5B87EFEDDBB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270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(selector1 tag is immediately inside selector2 with no tags in between)</a:t>
            </a:r>
          </a:p>
          <a:p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1AF84-495A-44B8-B099-5B87EFEDDBB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27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419E222-5630-4A70-BA62-E1004359D749}" type="datetime1">
              <a:rPr lang="en-US" smtClean="0"/>
              <a:t>8/30/2011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143B4F0-C954-4204-9E58-D6FE1905073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295FEA-9A80-4A6A-9762-39B5E931AE40}" type="datetime1">
              <a:rPr lang="en-US" smtClean="0"/>
              <a:t>8/30/2011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43B4F0-C954-4204-9E58-D6FE190507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fld id="{1B0652A5-BE64-44C1-B5C4-0AF5513C7BC8}" type="datetime1">
              <a:rPr lang="en-US" smtClean="0"/>
              <a:t>8/30/2011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E143B4F0-C954-4204-9E58-D6FE1905073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6376C1-D5B2-47D4-AD11-45FE86A2BB96}" type="datetime1">
              <a:rPr lang="en-US" smtClean="0"/>
              <a:t>8/30/2011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43B4F0-C954-4204-9E58-D6FE190507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1DB708-F68E-41D1-8A32-13AFE8B9AFEF}" type="datetime1">
              <a:rPr lang="en-US" smtClean="0"/>
              <a:t>8/30/2011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143B4F0-C954-4204-9E58-D6FE1905073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CB5E4F5-B28B-41B2-AEE7-9C9E36738288}" type="datetime1">
              <a:rPr lang="en-US" smtClean="0"/>
              <a:t>8/30/2011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E143B4F0-C954-4204-9E58-D6FE1905073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4CE4BEA-044D-4E89-B803-5E1C0247FA35}" type="datetime1">
              <a:rPr lang="en-US" smtClean="0"/>
              <a:t>8/30/2011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E143B4F0-C954-4204-9E58-D6FE1905073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D3B38B-B040-44A7-BCFE-A502CAB48735}" type="datetime1">
              <a:rPr lang="en-US" smtClean="0"/>
              <a:t>8/30/2011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43B4F0-C954-4204-9E58-D6FE190507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F1F909D-3BB7-4159-81E8-41BF805F7314}" type="datetime1">
              <a:rPr lang="en-US" smtClean="0"/>
              <a:t>8/30/2011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143B4F0-C954-4204-9E58-D6FE190507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D28C70-2D5F-4F50-9934-7C83EC01925B}" type="datetime1">
              <a:rPr lang="en-US" smtClean="0"/>
              <a:t>8/30/2011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43B4F0-C954-4204-9E58-D6FE190507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fld id="{8DB42354-3A7E-4CB8-B94A-B1F622521593}" type="datetime1">
              <a:rPr lang="en-US" smtClean="0"/>
              <a:t>8/30/2011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fld id="{E143B4F0-C954-4204-9E58-D6FE1905073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fld id="{9632986C-CFEE-4911-BFA5-9F9EA5CE6486}" type="datetime1">
              <a:rPr lang="en-US" smtClean="0"/>
              <a:t>8/30/2011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cs typeface="+mn-cs"/>
              </a:defRPr>
            </a:lvl1pPr>
          </a:lstStyle>
          <a:p>
            <a:fld id="{E143B4F0-C954-4204-9E58-D6FE1905073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A04DA3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C4652D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css/css_reference.asp#border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css/css_reference.asp#padding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css/css_reference.asp#margin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Visit%20textpad.com%20to%20get%20the%20TextPad%20editor." TargetMode="External"/><Relationship Id="rId2" Type="http://schemas.openxmlformats.org/officeDocument/2006/relationships/hyperlink" Target="textpad.com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dinghorror.com/blo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dinghorror.com/blo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&lt;link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href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filename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 type="text/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stylesheet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 /&gt;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CSS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43B4F0-C954-4204-9E58-D6FE1905073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16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>Styling </a:t>
            </a:r>
            <a:r>
              <a:rPr lang="en-US" dirty="0"/>
              <a:t>Page Sections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43B4F0-C954-4204-9E58-D6FE19050732}" type="slidenum">
              <a:rPr lang="en-US" smtClean="0"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37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need page sections?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Style individual elements</a:t>
            </a:r>
            <a:r>
              <a:rPr lang="en-US" dirty="0"/>
              <a:t>, groups of </a:t>
            </a:r>
            <a:r>
              <a:rPr lang="en-US" dirty="0" smtClean="0"/>
              <a:t>elements, sections </a:t>
            </a:r>
            <a:r>
              <a:rPr lang="en-US" dirty="0"/>
              <a:t>of text or of the </a:t>
            </a:r>
            <a:r>
              <a:rPr lang="en-US" dirty="0" smtClean="0"/>
              <a:t>page</a:t>
            </a:r>
          </a:p>
          <a:p>
            <a:r>
              <a:rPr lang="en-US" dirty="0"/>
              <a:t>C</a:t>
            </a:r>
            <a:r>
              <a:rPr lang="en-US" dirty="0" smtClean="0"/>
              <a:t>reate </a:t>
            </a:r>
            <a:r>
              <a:rPr lang="en-US" dirty="0"/>
              <a:t>complex </a:t>
            </a:r>
            <a:r>
              <a:rPr lang="en-US" dirty="0" smtClean="0"/>
              <a:t>page layouts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143B4F0-C954-4204-9E58-D6FE19050732}" type="slidenum">
              <a:rPr lang="en-US" smtClean="0"/>
              <a:t>11</a:t>
            </a:fld>
            <a:endParaRPr lang="en-US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067171"/>
            <a:ext cx="7107382" cy="3818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7291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Sections of a page &lt;div&gt;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3203138"/>
            <a:ext cx="8153400" cy="16004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Coding Horror! Coding Horror!</a:t>
            </a:r>
          </a:p>
          <a:p>
            <a:endParaRPr lang="en-US" sz="2000" i="1" dirty="0">
              <a:solidFill>
                <a:schemeClr val="tx1">
                  <a:lumMod val="50000"/>
                  <a:lumOff val="50000"/>
                </a:schemeClr>
              </a:solidFill>
              <a:latin typeface="Garamond" pitchFamily="18" charset="0"/>
              <a:cs typeface="Consolas" pitchFamily="49" charset="0"/>
            </a:endParaRPr>
          </a:p>
          <a:p>
            <a:endParaRPr lang="en-US" i="1" dirty="0" smtClean="0">
              <a:solidFill>
                <a:schemeClr val="tx1">
                  <a:lumMod val="50000"/>
                  <a:lumOff val="5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We’ll beat any advertised price!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				      	             					      output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40976" y="4800600"/>
            <a:ext cx="8153400" cy="1524000"/>
          </a:xfrm>
        </p:spPr>
        <p:txBody>
          <a:bodyPr/>
          <a:lstStyle/>
          <a:p>
            <a:r>
              <a:rPr lang="en-US" sz="2400" dirty="0"/>
              <a:t>T</a:t>
            </a:r>
            <a:r>
              <a:rPr lang="en-US" sz="2400" dirty="0" smtClean="0"/>
              <a:t>ag </a:t>
            </a:r>
            <a:r>
              <a:rPr lang="en-US" sz="2400" dirty="0"/>
              <a:t>used to indicate a logical section or area of a page</a:t>
            </a:r>
          </a:p>
          <a:p>
            <a:r>
              <a:rPr lang="en-US" sz="2400" dirty="0"/>
              <a:t>H</a:t>
            </a:r>
            <a:r>
              <a:rPr lang="en-US" sz="2400" dirty="0" smtClean="0"/>
              <a:t>as </a:t>
            </a:r>
            <a:r>
              <a:rPr lang="en-US" sz="2400" dirty="0"/>
              <a:t>no appearance by default, but you can apply styles to it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391" y="5715000"/>
            <a:ext cx="1119973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09600" y="1600200"/>
            <a:ext cx="8153400" cy="14773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&lt;div class="shout"&gt;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&lt;h2&gt;Coding Horror! Coding Horror!&lt;/h2&gt;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&lt;p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class="special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"&gt;See our special deal on Droids!&lt;/p&gt; &lt;p&gt;We'll beat any advertised price!&lt;/p&gt;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&lt;/div&gt;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                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sp>
        <p:nvSpPr>
          <p:cNvPr id="3" name="Rectangle 2"/>
          <p:cNvSpPr/>
          <p:nvPr/>
        </p:nvSpPr>
        <p:spPr>
          <a:xfrm>
            <a:off x="609600" y="3697069"/>
            <a:ext cx="8153400" cy="34153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See our special deal on Droids!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6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Inline Sections &lt;span&gt;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3428762"/>
            <a:ext cx="8153400" cy="193899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Coding Horror! Coding Horror!</a:t>
            </a:r>
          </a:p>
          <a:p>
            <a:endParaRPr lang="en-US" sz="2000" i="1" dirty="0" smtClean="0">
              <a:solidFill>
                <a:schemeClr val="tx1">
                  <a:lumMod val="50000"/>
                  <a:lumOff val="50000"/>
                </a:schemeClr>
              </a:solidFill>
              <a:latin typeface="Garamond" pitchFamily="18" charset="0"/>
              <a:cs typeface="Consolas" pitchFamily="49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See our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spectacular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deal on Droids!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i="1" dirty="0" smtClean="0">
              <a:solidFill>
                <a:schemeClr val="tx1">
                  <a:lumMod val="50000"/>
                  <a:lumOff val="5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We’ll beat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any advertised price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!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				      	             					      output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40976" y="5334000"/>
            <a:ext cx="8153400" cy="1524000"/>
          </a:xfrm>
        </p:spPr>
        <p:txBody>
          <a:bodyPr/>
          <a:lstStyle/>
          <a:p>
            <a:r>
              <a:rPr lang="en-US" sz="2400" dirty="0"/>
              <a:t>has no onscreen appearance, but you can apply a style or ID to it, which will be applied </a:t>
            </a:r>
            <a:r>
              <a:rPr lang="en-US" sz="2400" dirty="0" smtClean="0"/>
              <a:t>to the </a:t>
            </a:r>
            <a:r>
              <a:rPr lang="en-US" sz="2400" dirty="0"/>
              <a:t>text inside the span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391" y="5715000"/>
            <a:ext cx="1119973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1524000" y="4114800"/>
            <a:ext cx="1219200" cy="391391"/>
          </a:xfrm>
          <a:prstGeom prst="rect">
            <a:avLst/>
          </a:prstGeom>
          <a:solidFill>
            <a:srgbClr val="FFFF00">
              <a:alpha val="45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09600" y="1600200"/>
            <a:ext cx="8153400" cy="175432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&lt;h2&gt;Coding Horror! Coding Horror!&lt;/h2&gt;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&lt;p&gt;See our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&lt;span class="special“&gt;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spectacular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&lt;/span&gt;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deal on Droids!&lt;/p&gt;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&lt;p&gt;We'll beat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&lt;span class="shout“&gt;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any advertised price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&lt;/span&gt;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!&lt;/p&gt;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                      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</p:spTree>
    <p:extLst>
      <p:ext uri="{BB962C8B-B14F-4D97-AF65-F5344CB8AC3E}">
        <p14:creationId xmlns:p14="http://schemas.microsoft.com/office/powerpoint/2010/main" val="60349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CSS context selectors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1524000"/>
            <a:ext cx="8153400" cy="923330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selector1 selector2 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properties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                                         CSS</a:t>
            </a:r>
          </a:p>
        </p:txBody>
      </p:sp>
      <p:sp>
        <p:nvSpPr>
          <p:cNvPr id="12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2438400"/>
            <a:ext cx="8153400" cy="1524000"/>
          </a:xfrm>
        </p:spPr>
        <p:txBody>
          <a:bodyPr/>
          <a:lstStyle/>
          <a:p>
            <a:r>
              <a:rPr lang="en-US" sz="2400" dirty="0"/>
              <a:t>applies the given properties to selector2 only if it is inside a selector1 on the page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5800" y="3505200"/>
            <a:ext cx="8153400" cy="923330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selector1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selector2 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properties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                                         CSS</a:t>
            </a:r>
          </a:p>
        </p:txBody>
      </p:sp>
      <p:sp>
        <p:nvSpPr>
          <p:cNvPr id="14" name="Content Placeholder 7"/>
          <p:cNvSpPr txBox="1">
            <a:spLocks/>
          </p:cNvSpPr>
          <p:nvPr/>
        </p:nvSpPr>
        <p:spPr bwMode="auto">
          <a:xfrm>
            <a:off x="685800" y="4495800"/>
            <a:ext cx="8153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applies the given properties to selector2 only if it is </a:t>
            </a:r>
            <a:r>
              <a:rPr lang="en-US" sz="2400" i="1" dirty="0"/>
              <a:t>directly</a:t>
            </a:r>
            <a:r>
              <a:rPr lang="en-US" sz="2400" dirty="0"/>
              <a:t> inside a selector1 on the </a:t>
            </a:r>
            <a:r>
              <a:rPr lang="en-US" sz="2400" dirty="0" smtClean="0"/>
              <a:t>page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6565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selector example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4114800"/>
            <a:ext cx="8153400" cy="156966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Eat at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Greasy’s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Burger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greasiest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burgers in town!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Yummy and greasy at the same time!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			      	                                          output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1600200"/>
            <a:ext cx="8153400" cy="14773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&lt;p&gt;Eat at &lt;strong&gt;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Greasy's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Burger&lt;/strong&gt;...&lt;/p&gt;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&lt;li&gt;The &lt;strong&gt;greasiest&lt;/strong&gt; burgers in town!&lt;/li&gt;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&lt;li&gt;Yummy and greasy at the same time!&lt;/li&gt;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	                                        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9600" y="3239869"/>
            <a:ext cx="8153400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li strong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{ text-decoration: underline; }	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                                         								  CSS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791200"/>
            <a:ext cx="1295400" cy="1039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848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complex example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4754940"/>
            <a:ext cx="8153400" cy="156966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Eat at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Greasy’s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Burger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greasiest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burgers in town!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Yummy and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greasy at the same time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!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			      	                                          output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1600200"/>
            <a:ext cx="8153400" cy="258532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&lt;div id="ad"&gt;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&lt;p&gt;Eat at &lt;strong&gt;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Greasy's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Burger&lt;/strong&gt;...&lt;/p&gt;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&lt;li class="important"&gt;The &lt;strong&gt;greasiest&lt;/strong&gt; burgers in town!&lt;/li&gt;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&lt;li&gt;Yummy and &lt;strong&gt;greasy at the same time &lt;/strong&gt;!&lt;/li&gt;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&lt;/div&gt;	                                        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9600" y="4154269"/>
            <a:ext cx="8153400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#ad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li.important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strong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{ text-decoration: underline; }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                                         								  CSS</a:t>
            </a:r>
          </a:p>
        </p:txBody>
      </p:sp>
    </p:spTree>
    <p:extLst>
      <p:ext uri="{BB962C8B-B14F-4D97-AF65-F5344CB8AC3E}">
        <p14:creationId xmlns:p14="http://schemas.microsoft.com/office/powerpoint/2010/main" val="18603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CSS Box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4187952" cy="4495800"/>
          </a:xfrm>
        </p:spPr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very element composed </a:t>
            </a:r>
            <a:r>
              <a:rPr lang="en-US" dirty="0"/>
              <a:t>of: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ontent</a:t>
            </a:r>
            <a:endParaRPr lang="en-US" dirty="0"/>
          </a:p>
          <a:p>
            <a:pPr lvl="1"/>
            <a:r>
              <a:rPr lang="en-US" dirty="0" smtClean="0"/>
              <a:t>a </a:t>
            </a:r>
            <a:r>
              <a:rPr lang="en-US" dirty="0"/>
              <a:t>border around the </a:t>
            </a:r>
            <a:r>
              <a:rPr lang="en-US" dirty="0" smtClean="0"/>
              <a:t>element</a:t>
            </a:r>
          </a:p>
          <a:p>
            <a:pPr lvl="1"/>
            <a:r>
              <a:rPr lang="en-US" dirty="0" smtClean="0"/>
              <a:t>padding </a:t>
            </a:r>
            <a:r>
              <a:rPr lang="en-US" dirty="0"/>
              <a:t>between the content and the </a:t>
            </a:r>
            <a:r>
              <a:rPr lang="en-US" dirty="0" smtClean="0"/>
              <a:t>border</a:t>
            </a:r>
            <a:endParaRPr lang="en-US" dirty="0"/>
          </a:p>
          <a:p>
            <a:pPr lvl="1"/>
            <a:r>
              <a:rPr lang="en-US" dirty="0" smtClean="0"/>
              <a:t>a </a:t>
            </a:r>
            <a:r>
              <a:rPr lang="en-US" dirty="0"/>
              <a:t>margin between the border and other </a:t>
            </a:r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143B4F0-C954-4204-9E58-D6FE19050732}" type="slidenum">
              <a:rPr lang="en-US" smtClean="0"/>
              <a:t>17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133600"/>
            <a:ext cx="5105400" cy="275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721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CSS Box Model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4187952" cy="4495800"/>
          </a:xfrm>
        </p:spPr>
        <p:txBody>
          <a:bodyPr/>
          <a:lstStyle/>
          <a:p>
            <a:r>
              <a:rPr lang="en-US" dirty="0"/>
              <a:t>width = content width + L/R padding + L/R </a:t>
            </a:r>
            <a:r>
              <a:rPr lang="en-US" dirty="0" smtClean="0"/>
              <a:t>border + </a:t>
            </a:r>
            <a:r>
              <a:rPr lang="en-US" dirty="0"/>
              <a:t>L/R margin</a:t>
            </a:r>
          </a:p>
          <a:p>
            <a:r>
              <a:rPr lang="en-US" dirty="0"/>
              <a:t>height = content height + T/B padding + T/B </a:t>
            </a:r>
            <a:r>
              <a:rPr lang="en-US" dirty="0" smtClean="0"/>
              <a:t>border + </a:t>
            </a:r>
            <a:r>
              <a:rPr lang="en-US" dirty="0"/>
              <a:t>T/B margin</a:t>
            </a:r>
          </a:p>
          <a:p>
            <a:r>
              <a:rPr lang="en-US" dirty="0"/>
              <a:t>IE6 doesn't do this </a:t>
            </a:r>
            <a:br>
              <a:rPr lang="en-US" dirty="0"/>
            </a:br>
            <a:r>
              <a:rPr lang="en-US" dirty="0" smtClean="0"/>
              <a:t>right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143B4F0-C954-4204-9E58-D6FE19050732}" type="slidenum">
              <a:rPr lang="en-US" smtClean="0"/>
              <a:t>18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962400"/>
            <a:ext cx="5105400" cy="275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0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 Flow – block elements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143B4F0-C954-4204-9E58-D6FE19050732}" type="slidenum">
              <a:rPr lang="en-US" smtClean="0"/>
              <a:t>19</a:t>
            </a:fld>
            <a:endParaRPr lang="en-US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600200"/>
            <a:ext cx="91440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624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id attribute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3203138"/>
            <a:ext cx="8153400" cy="12926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Garamond" pitchFamily="18" charset="0"/>
              </a:rPr>
              <a:t>Coding Horror! Coding Horror!</a:t>
            </a:r>
          </a:p>
          <a:p>
            <a:endParaRPr lang="en-US" sz="2000" i="1" dirty="0">
              <a:solidFill>
                <a:schemeClr val="tx1">
                  <a:lumMod val="50000"/>
                  <a:lumOff val="50000"/>
                </a:schemeClr>
              </a:solidFill>
              <a:latin typeface="Garamond" pitchFamily="18" charset="0"/>
              <a:cs typeface="Consolas" pitchFamily="49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Our mission is to combine programming and “human” factors with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geekiness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!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				      	             output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40976" y="4724400"/>
            <a:ext cx="8153400" cy="1524000"/>
          </a:xfrm>
        </p:spPr>
        <p:txBody>
          <a:bodyPr/>
          <a:lstStyle/>
          <a:p>
            <a:r>
              <a:rPr lang="en-US" sz="2400" dirty="0"/>
              <a:t>A</a:t>
            </a:r>
            <a:r>
              <a:rPr lang="en-US" sz="2400" dirty="0" smtClean="0"/>
              <a:t> </a:t>
            </a:r>
            <a:r>
              <a:rPr lang="en-US" sz="2400" dirty="0"/>
              <a:t>unique ID </a:t>
            </a:r>
            <a:r>
              <a:rPr lang="en-US" sz="2400" dirty="0" smtClean="0"/>
              <a:t>for an </a:t>
            </a:r>
            <a:r>
              <a:rPr lang="en-US" sz="2400" dirty="0"/>
              <a:t>element on a page</a:t>
            </a:r>
          </a:p>
          <a:p>
            <a:r>
              <a:rPr lang="en-US" sz="2400" dirty="0"/>
              <a:t>E</a:t>
            </a:r>
            <a:r>
              <a:rPr lang="en-US" sz="2400" smtClean="0"/>
              <a:t>ach </a:t>
            </a:r>
            <a:r>
              <a:rPr lang="en-US" sz="2400" dirty="0"/>
              <a:t>ID must be unique; can only be used once in the page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391" y="5715000"/>
            <a:ext cx="1119973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09600" y="1600200"/>
            <a:ext cx="8153400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&lt;p&gt;Coding Horror! Coding Horror!&lt;/p&gt;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&lt;p id="mission"&gt;Our mission is to combine programming and &lt;q&gt;human&lt;/q&gt; factors with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geekiness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!&lt;/p&gt;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                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</p:spTree>
    <p:extLst>
      <p:ext uri="{BB962C8B-B14F-4D97-AF65-F5344CB8AC3E}">
        <p14:creationId xmlns:p14="http://schemas.microsoft.com/office/powerpoint/2010/main" val="420394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>Document </a:t>
            </a:r>
            <a:r>
              <a:rPr lang="en-US" dirty="0"/>
              <a:t>flow - inline elements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143B4F0-C954-4204-9E58-D6FE19050732}" type="slidenum">
              <a:rPr lang="en-US" smtClean="0"/>
              <a:t>20</a:t>
            </a:fld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00"/>
            <a:ext cx="90678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4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>Document </a:t>
            </a:r>
            <a:r>
              <a:rPr lang="en-US" dirty="0"/>
              <a:t>flow - a larger example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143B4F0-C954-4204-9E58-D6FE19050732}" type="slidenum">
              <a:rPr lang="en-US" smtClean="0"/>
              <a:t>21</a:t>
            </a:fld>
            <a:endParaRPr 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600200"/>
            <a:ext cx="90678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54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CSS properties for borders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22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2590800"/>
            <a:ext cx="8153400" cy="98488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   	                                                  output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9600" y="1752600"/>
            <a:ext cx="8153400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h2 {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border: 5px solid red; }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							  			         CSS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09600" y="2667000"/>
            <a:ext cx="8153400" cy="5334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09600" y="2743200"/>
            <a:ext cx="24769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This is a heading.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994689"/>
              </p:ext>
            </p:extLst>
          </p:nvPr>
        </p:nvGraphicFramePr>
        <p:xfrm>
          <a:off x="612775" y="3703320"/>
          <a:ext cx="8153400" cy="109728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076700"/>
                <a:gridCol w="40767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000" b="1" dirty="0"/>
                        <a:t>property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description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/>
                        <a:t>border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thickness/style/size of border on all 4 sides 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9" name="Content Placeholder 7"/>
          <p:cNvSpPr txBox="1">
            <a:spLocks/>
          </p:cNvSpPr>
          <p:nvPr/>
        </p:nvSpPr>
        <p:spPr bwMode="auto">
          <a:xfrm>
            <a:off x="609600" y="4953000"/>
            <a:ext cx="8153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Thickness: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px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pt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em</a:t>
            </a:r>
            <a:r>
              <a:rPr lang="en-US" sz="2400" dirty="0"/>
              <a:t>, or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thin, medium,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thick </a:t>
            </a:r>
          </a:p>
          <a:p>
            <a:r>
              <a:rPr lang="en-US" sz="2400" dirty="0" smtClean="0"/>
              <a:t>Style: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none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hidden, dotted, dashed, double, groove, inset, outset, ridge,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solid </a:t>
            </a:r>
          </a:p>
          <a:p>
            <a:r>
              <a:rPr lang="en-US" sz="2400" dirty="0" smtClean="0"/>
              <a:t>color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9100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border properties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21863414"/>
              </p:ext>
            </p:extLst>
          </p:nvPr>
        </p:nvGraphicFramePr>
        <p:xfrm>
          <a:off x="612775" y="1676400"/>
          <a:ext cx="8153400" cy="502920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076700"/>
                <a:gridCol w="40767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000" dirty="0"/>
                        <a:t>property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description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/>
                        <a:t>border-color, border-width, 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border-style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specific properties of border on all 4 sides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/>
                        <a:t>border-bottom, border-left, 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border-right, border-top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all properties of border on a particular side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</a:rPr>
                        <a:t>border-bottom-color, border-bottom-style,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</a:rPr>
                        <a:t>border-bottom-width, border-left-color,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</a:rPr>
                        <a:t>border-left-style, border-left-width,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</a:rPr>
                        <a:t>border-right-color, border-right-style,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</a:rPr>
                        <a:t>border-right-width, border-top-color,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</a:rPr>
                        <a:t>border-top-style, border-top-width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properties of border on a particular side </a:t>
                      </a:r>
                    </a:p>
                  </a:txBody>
                  <a:tcPr anchor="ctr"/>
                </a:tc>
              </a:tr>
              <a:tr h="0">
                <a:tc gridSpan="2">
                  <a:txBody>
                    <a:bodyPr/>
                    <a:lstStyle/>
                    <a:p>
                      <a:r>
                        <a:rPr lang="en-US" sz="2000" dirty="0">
                          <a:hlinkClick r:id="rId2"/>
                        </a:rPr>
                        <a:t>Complete list of border </a:t>
                      </a:r>
                      <a:r>
                        <a:rPr lang="en-US" sz="2000" dirty="0" smtClean="0">
                          <a:hlinkClick r:id="rId2"/>
                        </a:rPr>
                        <a:t>properties</a:t>
                      </a:r>
                      <a:r>
                        <a:rPr lang="en-US" sz="2000" dirty="0" smtClean="0"/>
                        <a:t> http://www.w3schools.com/css/css_reference.asp#border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143B4F0-C954-4204-9E58-D6FE1905073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01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border example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24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3739515"/>
            <a:ext cx="8153400" cy="98488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   	                                                  output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9600" y="1676400"/>
            <a:ext cx="8153400" cy="1754326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h2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border-left: thick dotted #CC0088;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border-bottom-color: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rgb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(0, 128, 128);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border-bottom-style: double;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							  			         CSS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9600" y="3881735"/>
            <a:ext cx="24769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This is a heading.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Content Placeholder 7"/>
          <p:cNvSpPr txBox="1">
            <a:spLocks/>
          </p:cNvSpPr>
          <p:nvPr/>
        </p:nvSpPr>
        <p:spPr bwMode="auto">
          <a:xfrm>
            <a:off x="609600" y="4953000"/>
            <a:ext cx="8153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each side's border properties can be set individually</a:t>
            </a:r>
          </a:p>
          <a:p>
            <a:r>
              <a:rPr lang="en-US" sz="2400" dirty="0"/>
              <a:t>if you omit some properties, they receive </a:t>
            </a:r>
            <a:r>
              <a:rPr lang="en-US" sz="2400" dirty="0" smtClean="0"/>
              <a:t>default</a:t>
            </a:r>
            <a:endParaRPr lang="en-US" sz="24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685800" y="3810000"/>
            <a:ext cx="0" cy="537865"/>
          </a:xfrm>
          <a:prstGeom prst="line">
            <a:avLst/>
          </a:prstGeom>
          <a:ln w="63500" cap="rnd">
            <a:solidFill>
              <a:srgbClr val="CC0A8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85800" y="4267200"/>
            <a:ext cx="7772400" cy="4465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85800" y="4343400"/>
            <a:ext cx="7772400" cy="4465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29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CSS properties for padding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94271862"/>
              </p:ext>
            </p:extLst>
          </p:nvPr>
        </p:nvGraphicFramePr>
        <p:xfrm>
          <a:off x="609600" y="1828800"/>
          <a:ext cx="8153400" cy="35661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076700"/>
                <a:gridCol w="40767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b="1" dirty="0"/>
                        <a:t>property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description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/>
                        <a:t>padding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padding on all 4 sides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/>
                        <a:t>padding-bottom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padding on bottom side only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/>
                        <a:t>padding-left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padding on left side only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/>
                        <a:t>padding-right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padding on right side only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/>
                        <a:t>padding-top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padding on top side only </a:t>
                      </a:r>
                    </a:p>
                  </a:txBody>
                  <a:tcPr anchor="ctr"/>
                </a:tc>
              </a:tr>
              <a:tr h="0">
                <a:tc gridSpan="2">
                  <a:txBody>
                    <a:bodyPr/>
                    <a:lstStyle/>
                    <a:p>
                      <a:r>
                        <a:rPr lang="en-US" sz="2400" dirty="0">
                          <a:hlinkClick r:id="rId2"/>
                        </a:rPr>
                        <a:t>Complete list of padding </a:t>
                      </a:r>
                      <a:r>
                        <a:rPr lang="en-US" sz="2400" dirty="0" smtClean="0">
                          <a:hlinkClick r:id="rId2"/>
                        </a:rPr>
                        <a:t>properties</a:t>
                      </a:r>
                      <a:endParaRPr lang="en-US" sz="2400" dirty="0" smtClean="0"/>
                    </a:p>
                    <a:p>
                      <a:r>
                        <a:rPr lang="en-US" sz="2400" dirty="0" smtClean="0"/>
                        <a:t>http://www.w3schools.com/css/css_reference.asp#padding</a:t>
                      </a:r>
                      <a:endParaRPr lang="en-US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143B4F0-C954-4204-9E58-D6FE1905073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14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Padding example 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26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3048000"/>
            <a:ext cx="8153400" cy="283154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This is a first paragraph.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This is a second paragraph.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   	                                                  output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9600" y="1676400"/>
            <a:ext cx="8153400" cy="1200329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 {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padding: 20px;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border: 3px solid black; 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h2 {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padding: 0px;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background-color: yellow; }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							  			         						CSS</a:t>
            </a: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09600" y="5029200"/>
            <a:ext cx="81534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This is a heading 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3200400"/>
            <a:ext cx="8077200" cy="6858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09600" y="4114800"/>
            <a:ext cx="8077200" cy="6858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78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Padding example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27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3048000"/>
            <a:ext cx="8153400" cy="252376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			This is a first paragraph.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   	                                                  output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9600" y="1600200"/>
            <a:ext cx="8153400" cy="1200329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 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padding-left: 200px; padding-top: 30px;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background-color: fuchsia;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						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  <p:sp>
        <p:nvSpPr>
          <p:cNvPr id="3" name="Rectangle 2"/>
          <p:cNvSpPr/>
          <p:nvPr/>
        </p:nvSpPr>
        <p:spPr>
          <a:xfrm>
            <a:off x="609600" y="3200400"/>
            <a:ext cx="8077200" cy="685800"/>
          </a:xfrm>
          <a:prstGeom prst="rect">
            <a:avLst/>
          </a:prstGeom>
          <a:solidFill>
            <a:srgbClr val="D402B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This is a first paragraph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9600" y="4114800"/>
            <a:ext cx="8077200" cy="685800"/>
          </a:xfrm>
          <a:prstGeom prst="rect">
            <a:avLst/>
          </a:prstGeom>
          <a:solidFill>
            <a:srgbClr val="D402B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This is a second paragraph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Content Placeholder 7"/>
          <p:cNvSpPr txBox="1">
            <a:spLocks/>
          </p:cNvSpPr>
          <p:nvPr/>
        </p:nvSpPr>
        <p:spPr bwMode="auto">
          <a:xfrm>
            <a:off x="609600" y="5638800"/>
            <a:ext cx="8153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each side's padding can be set individually</a:t>
            </a:r>
          </a:p>
          <a:p>
            <a:r>
              <a:rPr lang="en-US" sz="2400" dirty="0"/>
              <a:t>notice that padding shares the background color of the element</a:t>
            </a:r>
          </a:p>
        </p:txBody>
      </p:sp>
    </p:spTree>
    <p:extLst>
      <p:ext uri="{BB962C8B-B14F-4D97-AF65-F5344CB8AC3E}">
        <p14:creationId xmlns:p14="http://schemas.microsoft.com/office/powerpoint/2010/main" val="165724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CSS properties for margins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73255928"/>
              </p:ext>
            </p:extLst>
          </p:nvPr>
        </p:nvGraphicFramePr>
        <p:xfrm>
          <a:off x="457200" y="1828800"/>
          <a:ext cx="8153400" cy="35661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076700"/>
                <a:gridCol w="40767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dirty="0"/>
                        <a:t>property 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description 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/>
                        <a:t>margin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margin on all 4 sides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/>
                        <a:t>margin-bottom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margin on bottom side only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/>
                        <a:t>margin-left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margin on left side only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/>
                        <a:t>margin-right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margin on right side only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/>
                        <a:t>margin-top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margin on top side only </a:t>
                      </a:r>
                    </a:p>
                  </a:txBody>
                  <a:tcPr anchor="ctr"/>
                </a:tc>
              </a:tr>
              <a:tr h="0">
                <a:tc gridSpan="2">
                  <a:txBody>
                    <a:bodyPr/>
                    <a:lstStyle/>
                    <a:p>
                      <a:r>
                        <a:rPr lang="en-US" sz="2400" dirty="0">
                          <a:hlinkClick r:id="rId2"/>
                        </a:rPr>
                        <a:t>Complete list of margin </a:t>
                      </a:r>
                      <a:r>
                        <a:rPr lang="en-US" sz="2400" dirty="0" smtClean="0">
                          <a:hlinkClick r:id="rId2"/>
                        </a:rPr>
                        <a:t>properties</a:t>
                      </a:r>
                      <a:endParaRPr lang="en-US" sz="2400" dirty="0" smtClean="0"/>
                    </a:p>
                    <a:p>
                      <a:r>
                        <a:rPr lang="en-US" sz="2400" dirty="0" smtClean="0"/>
                        <a:t>http://www.w3schools.com/css/css_reference.asp#margin</a:t>
                      </a:r>
                      <a:endParaRPr lang="en-US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143B4F0-C954-4204-9E58-D6FE1905073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16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Margin </a:t>
            </a:r>
            <a:r>
              <a:rPr lang="en-US" dirty="0"/>
              <a:t>example 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29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3048000"/>
            <a:ext cx="8153400" cy="190821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   	                                                  output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9600" y="1600200"/>
            <a:ext cx="8153400" cy="1200329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 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margin: 50px;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background-color: fuchsia;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						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CSS</a:t>
            </a:r>
          </a:p>
        </p:txBody>
      </p:sp>
      <p:sp>
        <p:nvSpPr>
          <p:cNvPr id="13" name="Content Placeholder 7"/>
          <p:cNvSpPr txBox="1">
            <a:spLocks/>
          </p:cNvSpPr>
          <p:nvPr/>
        </p:nvSpPr>
        <p:spPr bwMode="auto">
          <a:xfrm>
            <a:off x="609600" y="5638800"/>
            <a:ext cx="8153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notice that margins are always </a:t>
            </a:r>
            <a:r>
              <a:rPr lang="en-US" sz="2400" dirty="0" smtClean="0"/>
              <a:t>transparent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1600200" y="4114800"/>
            <a:ext cx="7086600" cy="533400"/>
          </a:xfrm>
          <a:prstGeom prst="rect">
            <a:avLst/>
          </a:prstGeom>
          <a:solidFill>
            <a:srgbClr val="D402B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This is a second paragraph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00200" y="3276600"/>
            <a:ext cx="7086600" cy="533400"/>
          </a:xfrm>
          <a:prstGeom prst="rect">
            <a:avLst/>
          </a:prstGeom>
          <a:solidFill>
            <a:srgbClr val="D402B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This is a first paragraph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01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Linking to sections of a web </a:t>
            </a:r>
            <a:r>
              <a:rPr lang="en-US" dirty="0" smtClean="0"/>
              <a:t>page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87188" y="3203138"/>
            <a:ext cx="8153400" cy="12926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Visit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textpad.com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to get the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TextPad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editor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View our Mission Statement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				      	            					      output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40976" y="4724400"/>
            <a:ext cx="8153400" cy="1524000"/>
          </a:xfrm>
        </p:spPr>
        <p:txBody>
          <a:bodyPr/>
          <a:lstStyle/>
          <a:p>
            <a:r>
              <a:rPr lang="en-US" sz="2400" dirty="0"/>
              <a:t>L</a:t>
            </a:r>
            <a:r>
              <a:rPr lang="en-US" sz="2400" dirty="0" smtClean="0"/>
              <a:t>ink </a:t>
            </a:r>
            <a:r>
              <a:rPr lang="en-US" sz="2400" dirty="0"/>
              <a:t>target can include an ID at the end, preceded by a #</a:t>
            </a:r>
          </a:p>
          <a:p>
            <a:r>
              <a:rPr lang="en-US" sz="2400" dirty="0"/>
              <a:t>B</a:t>
            </a:r>
            <a:r>
              <a:rPr lang="en-US" sz="2400" dirty="0" smtClean="0"/>
              <a:t>rowser </a:t>
            </a:r>
            <a:r>
              <a:rPr lang="en-US" sz="2400" dirty="0"/>
              <a:t>will load that page and scroll to element with given ID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1600200"/>
            <a:ext cx="8153400" cy="14773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&lt;p&gt;Visit &lt;a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href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"http://www.textpad.com/download/index.html#downloads"&gt;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textpad.com&lt;/a&gt; to get 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TextPad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editor.&lt;/p&gt;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&lt;p&gt;&lt;a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href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="#mission"&gt;View our Mission Statement&lt;/a&gt;&lt;/p&gt; 		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  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</p:spTree>
    <p:extLst>
      <p:ext uri="{BB962C8B-B14F-4D97-AF65-F5344CB8AC3E}">
        <p14:creationId xmlns:p14="http://schemas.microsoft.com/office/powerpoint/2010/main" val="201723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Margin </a:t>
            </a:r>
            <a:r>
              <a:rPr lang="en-US" dirty="0"/>
              <a:t>example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30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3048000"/>
            <a:ext cx="8153400" cy="190821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   	                                                  output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9600" y="1600200"/>
            <a:ext cx="8153400" cy="1200329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 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margin-left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8em;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background-color: fuchsia;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						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CSS</a:t>
            </a:r>
          </a:p>
        </p:txBody>
      </p:sp>
      <p:sp>
        <p:nvSpPr>
          <p:cNvPr id="13" name="Content Placeholder 7"/>
          <p:cNvSpPr txBox="1">
            <a:spLocks/>
          </p:cNvSpPr>
          <p:nvPr/>
        </p:nvSpPr>
        <p:spPr bwMode="auto">
          <a:xfrm>
            <a:off x="609600" y="5638800"/>
            <a:ext cx="8153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each side's margin can be set individually</a:t>
            </a:r>
          </a:p>
        </p:txBody>
      </p:sp>
      <p:sp>
        <p:nvSpPr>
          <p:cNvPr id="9" name="Rectangle 8"/>
          <p:cNvSpPr/>
          <p:nvPr/>
        </p:nvSpPr>
        <p:spPr>
          <a:xfrm>
            <a:off x="1905000" y="4114800"/>
            <a:ext cx="6781800" cy="533400"/>
          </a:xfrm>
          <a:prstGeom prst="rect">
            <a:avLst/>
          </a:prstGeom>
          <a:solidFill>
            <a:srgbClr val="D402B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This is a second paragraph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05000" y="3276600"/>
            <a:ext cx="6781800" cy="533400"/>
          </a:xfrm>
          <a:prstGeom prst="rect">
            <a:avLst/>
          </a:prstGeom>
          <a:solidFill>
            <a:srgbClr val="D402B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This is a first paragraph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51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CSS properties for dimensions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31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2667000"/>
            <a:ext cx="8153400" cy="190821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   	                                                  output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9600" y="1600200"/>
            <a:ext cx="8153400" cy="923330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 {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width: 350px;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background-color: yellow; 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h2 {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width: 50%;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background-color: aqua; }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					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			 CSS</a:t>
            </a:r>
          </a:p>
        </p:txBody>
      </p:sp>
      <p:sp>
        <p:nvSpPr>
          <p:cNvPr id="9" name="Rectangle 8"/>
          <p:cNvSpPr/>
          <p:nvPr/>
        </p:nvSpPr>
        <p:spPr>
          <a:xfrm>
            <a:off x="609600" y="3505200"/>
            <a:ext cx="4076700" cy="533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 h2 heading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9600" y="2819400"/>
            <a:ext cx="5562600" cy="533400"/>
          </a:xfrm>
          <a:prstGeom prst="rect">
            <a:avLst/>
          </a:prstGeom>
          <a:solidFill>
            <a:srgbClr val="FFFF00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This paragraph uses the first style above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370610"/>
              </p:ext>
            </p:extLst>
          </p:nvPr>
        </p:nvGraphicFramePr>
        <p:xfrm>
          <a:off x="612775" y="4800600"/>
          <a:ext cx="8153400" cy="179832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076700"/>
                <a:gridCol w="40767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000" b="1" dirty="0"/>
                        <a:t>property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description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/>
                        <a:t>width, height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how wide or tall to make this element </a:t>
                      </a:r>
                      <a:br>
                        <a:rPr lang="en-US" sz="2000"/>
                      </a:br>
                      <a:r>
                        <a:rPr lang="en-US" sz="2000"/>
                        <a:t>(block elements only)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/>
                        <a:t>max-width, max-height, 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min-width, min-height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max/min size of this element in given dimension 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323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Centering a block element: auto margins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32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3206115"/>
            <a:ext cx="8153400" cy="98488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Lorem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ipsum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dolor sit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amet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consectetur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adipisicing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elit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eiusmod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tempor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incididunt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labore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dolore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magna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aliqua</a:t>
            </a:r>
            <a:r>
              <a:rPr lang="en-US" sz="2000" dirty="0"/>
              <a:t>.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   	                                                  output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9600" y="1600200"/>
            <a:ext cx="8153400" cy="1477328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margin-left: auto;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margin-right: auto;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width: 750px;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					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CSS</a:t>
            </a:r>
          </a:p>
        </p:txBody>
      </p:sp>
      <p:sp>
        <p:nvSpPr>
          <p:cNvPr id="10" name="Content Placeholder 7"/>
          <p:cNvSpPr txBox="1">
            <a:spLocks/>
          </p:cNvSpPr>
          <p:nvPr/>
        </p:nvSpPr>
        <p:spPr bwMode="auto">
          <a:xfrm>
            <a:off x="609600" y="4495800"/>
            <a:ext cx="8153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works best if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width</a:t>
            </a:r>
            <a:r>
              <a:rPr lang="en-US" sz="2400" dirty="0"/>
              <a:t> is set (otherwise, may occupy entire width of page)</a:t>
            </a:r>
          </a:p>
          <a:p>
            <a:r>
              <a:rPr lang="en-US" sz="2400" dirty="0"/>
              <a:t>to center inline elements within a block element, use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text-align: center;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79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CSS ID selectors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4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9600" y="1600200"/>
            <a:ext cx="8153400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#mission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font-style: italic;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font-family: "Garamond", "Century Gothic", serif;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                 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40976" y="4724400"/>
            <a:ext cx="8153400" cy="1524000"/>
          </a:xfrm>
        </p:spPr>
        <p:txBody>
          <a:bodyPr/>
          <a:lstStyle/>
          <a:p>
            <a:r>
              <a:rPr lang="en-US" sz="2400" dirty="0"/>
              <a:t>A</a:t>
            </a:r>
            <a:r>
              <a:rPr lang="en-US" sz="2400" dirty="0" smtClean="0"/>
              <a:t>pplies </a:t>
            </a:r>
            <a:r>
              <a:rPr lang="en-US" sz="2400" dirty="0"/>
              <a:t>style only to the paragraph that has the ID of </a:t>
            </a:r>
            <a:r>
              <a:rPr lang="en-US" sz="2400" dirty="0" smtClean="0"/>
              <a:t>mission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87188" y="3048000"/>
            <a:ext cx="8153400" cy="13542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Garamond" pitchFamily="18" charset="0"/>
              </a:rPr>
              <a:t>Coding Horror! </a:t>
            </a:r>
            <a:r>
              <a:rPr lang="en-US" sz="2000" dirty="0" smtClean="0">
                <a:latin typeface="Garamond" pitchFamily="18" charset="0"/>
                <a:hlinkClick r:id="rId2"/>
              </a:rPr>
              <a:t>Coding Horror</a:t>
            </a:r>
            <a:r>
              <a:rPr lang="en-US" sz="2000" dirty="0" smtClean="0">
                <a:latin typeface="Garamond" pitchFamily="18" charset="0"/>
              </a:rPr>
              <a:t>!</a:t>
            </a:r>
          </a:p>
          <a:p>
            <a:endParaRPr lang="en-US" sz="2000" i="1" dirty="0">
              <a:solidFill>
                <a:schemeClr val="tx1">
                  <a:lumMod val="50000"/>
                  <a:lumOff val="50000"/>
                </a:schemeClr>
              </a:solidFill>
              <a:latin typeface="Garamond" pitchFamily="18" charset="0"/>
              <a:cs typeface="Consolas" pitchFamily="49" charset="0"/>
            </a:endParaRPr>
          </a:p>
          <a:p>
            <a:r>
              <a:rPr lang="en-US" sz="2400" i="1" dirty="0" smtClean="0">
                <a:latin typeface="Garamond" pitchFamily="18" charset="0"/>
                <a:cs typeface="Times New Roman" pitchFamily="18" charset="0"/>
              </a:rPr>
              <a:t>Our mission is to combine programming and “human” factors with </a:t>
            </a:r>
            <a:r>
              <a:rPr lang="en-US" sz="2400" i="1" dirty="0" err="1" smtClean="0">
                <a:latin typeface="Garamond" pitchFamily="18" charset="0"/>
                <a:cs typeface="Times New Roman" pitchFamily="18" charset="0"/>
              </a:rPr>
              <a:t>geekiness</a:t>
            </a:r>
            <a:r>
              <a:rPr lang="en-US" sz="2400" i="1" dirty="0" smtClean="0">
                <a:latin typeface="Garamond" pitchFamily="18" charset="0"/>
                <a:cs typeface="Times New Roman" pitchFamily="18" charset="0"/>
              </a:rPr>
              <a:t>!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				      	             output</a:t>
            </a:r>
          </a:p>
        </p:txBody>
      </p:sp>
    </p:spTree>
    <p:extLst>
      <p:ext uri="{BB962C8B-B14F-4D97-AF65-F5344CB8AC3E}">
        <p14:creationId xmlns:p14="http://schemas.microsoft.com/office/powerpoint/2010/main" val="93161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class attribute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2971800"/>
            <a:ext cx="8153400" cy="16312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Garamond" pitchFamily="18" charset="0"/>
              </a:rPr>
              <a:t>Coding Horror! Coding Horror!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See our special deal on Droids! 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Today only!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			      	            output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40976" y="4648200"/>
            <a:ext cx="8153400" cy="1524000"/>
          </a:xfrm>
        </p:spPr>
        <p:txBody>
          <a:bodyPr/>
          <a:lstStyle/>
          <a:p>
            <a:r>
              <a:rPr lang="en-US" sz="2400" dirty="0"/>
              <a:t>A</a:t>
            </a:r>
            <a:r>
              <a:rPr lang="en-US" sz="2400" dirty="0" smtClean="0"/>
              <a:t> </a:t>
            </a:r>
            <a:r>
              <a:rPr lang="en-US" sz="2400" dirty="0"/>
              <a:t>way to group some elements and give a style to only that </a:t>
            </a:r>
            <a:r>
              <a:rPr lang="en-US" sz="2400" dirty="0" smtClean="0"/>
              <a:t>group</a:t>
            </a:r>
          </a:p>
          <a:p>
            <a:r>
              <a:rPr lang="en-US" sz="2400" dirty="0" smtClean="0"/>
              <a:t>Unlike </a:t>
            </a:r>
            <a:r>
              <a:rPr lang="en-US" sz="2400" dirty="0"/>
              <a:t>an id, a class can be reused as much as you like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on </a:t>
            </a:r>
            <a:r>
              <a:rPr lang="en-US" sz="2400" dirty="0"/>
              <a:t>the page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391" y="5715000"/>
            <a:ext cx="1119973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09600" y="1600200"/>
            <a:ext cx="8153400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&lt;p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class="shout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"&gt;Coding Horror! Coding Horror!&lt;/p&gt;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&lt;p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class="special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"&gt;See our special deal on Droids!&lt;/p&gt;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&lt;p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class="special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"&gt;Today only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!&lt;/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p&gt;    	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</p:spTree>
    <p:extLst>
      <p:ext uri="{BB962C8B-B14F-4D97-AF65-F5344CB8AC3E}">
        <p14:creationId xmlns:p14="http://schemas.microsoft.com/office/powerpoint/2010/main" val="338775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CSS class selectors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3931384"/>
            <a:ext cx="8153400" cy="193899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Coding Horror! Coding Horror!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			      	            output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391" y="5791200"/>
            <a:ext cx="1119973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09600" y="1524000"/>
            <a:ext cx="8153400" cy="2308324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.special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background-color: yellow;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font-weight: bold;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p.shout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color: red;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font-family: cursive;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	       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                                        CSS</a:t>
            </a:r>
          </a:p>
        </p:txBody>
      </p:sp>
      <p:sp>
        <p:nvSpPr>
          <p:cNvPr id="3" name="Rectangle 2"/>
          <p:cNvSpPr/>
          <p:nvPr/>
        </p:nvSpPr>
        <p:spPr>
          <a:xfrm>
            <a:off x="609600" y="4343400"/>
            <a:ext cx="81534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See our special deal on Droids! 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9600" y="5105400"/>
            <a:ext cx="81534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oday only! 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20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CSS class selectors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3931384"/>
            <a:ext cx="8153400" cy="193899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Coding Horror! Coding Horror!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			      	            output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391" y="5791200"/>
            <a:ext cx="1119973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609600" y="4343400"/>
            <a:ext cx="81534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See our special deal on Droids! 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9600" y="5105400"/>
            <a:ext cx="81534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oday only! 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9600" y="1600200"/>
            <a:ext cx="8153400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&lt;p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class="shout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"&gt;Coding Horror! Coding Horror!&lt;/p&gt;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&lt;p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class="special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"&gt;See our special deal on Droids!&lt;/p&gt;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&lt;p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class="special shout"&gt;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Today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only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!&lt;/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p&gt;    	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</p:spTree>
    <p:extLst>
      <p:ext uri="{BB962C8B-B14F-4D97-AF65-F5344CB8AC3E}">
        <p14:creationId xmlns:p14="http://schemas.microsoft.com/office/powerpoint/2010/main" val="163791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CSS ID selectors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8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9600" y="1600200"/>
            <a:ext cx="8153400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a:link { color: #FF0000; } /* unvisited link */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a:visited { color: #00FF00; } /* visited link */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a:hover { color: #FF00FF; } /* mouse over link */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                       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87188" y="3048000"/>
            <a:ext cx="8153400" cy="70788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Garamond" pitchFamily="18" charset="0"/>
                <a:hlinkClick r:id="rId2"/>
              </a:rPr>
              <a:t>Buy Early Buy Often</a:t>
            </a:r>
            <a:r>
              <a:rPr lang="en-US" sz="2000" dirty="0" smtClean="0">
                <a:latin typeface="Garamond" pitchFamily="18" charset="0"/>
              </a:rPr>
              <a:t>!</a:t>
            </a:r>
          </a:p>
          <a:p>
            <a:r>
              <a:rPr lang="en-US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itchFamily="18" charset="0"/>
                <a:cs typeface="Consolas" pitchFamily="49" charset="0"/>
              </a:rPr>
              <a:t>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	             output</a:t>
            </a:r>
          </a:p>
        </p:txBody>
      </p:sp>
    </p:spTree>
    <p:extLst>
      <p:ext uri="{BB962C8B-B14F-4D97-AF65-F5344CB8AC3E}">
        <p14:creationId xmlns:p14="http://schemas.microsoft.com/office/powerpoint/2010/main" val="414106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CSS ID selectors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858523"/>
              </p:ext>
            </p:extLst>
          </p:nvPr>
        </p:nvGraphicFramePr>
        <p:xfrm>
          <a:off x="609600" y="1600200"/>
          <a:ext cx="8153400" cy="44805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076700"/>
                <a:gridCol w="40767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000" b="1" dirty="0"/>
                        <a:t>class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description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/>
                        <a:t>:active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an activated or selected element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/>
                        <a:t>:focus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an element that has the keyboard focus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/>
                        <a:t>:hover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an element that has the mouse over it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/>
                        <a:t>:link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a link that has not been visited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/>
                        <a:t>:visited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a link that has already been visited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/>
                        <a:t>:first-letter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the first letter of text inside an element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/>
                        <a:t>:first-line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the first line of text inside an element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/>
                        <a:t>:first-child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an element that is the first one to appear inside another 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768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2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2528</TotalTime>
  <Words>1700</Words>
  <Application>Microsoft Office PowerPoint</Application>
  <PresentationFormat>On-screen Show (4:3)</PresentationFormat>
  <Paragraphs>406</Paragraphs>
  <Slides>32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Theme2</vt:lpstr>
      <vt:lpstr>More CSS</vt:lpstr>
      <vt:lpstr>HTML id attribute</vt:lpstr>
      <vt:lpstr>Linking to sections of a web page</vt:lpstr>
      <vt:lpstr>CSS ID selectors</vt:lpstr>
      <vt:lpstr>HTML class attribute</vt:lpstr>
      <vt:lpstr>CSS class selectors</vt:lpstr>
      <vt:lpstr>CSS class selectors</vt:lpstr>
      <vt:lpstr>CSS ID selectors</vt:lpstr>
      <vt:lpstr>CSS ID selectors</vt:lpstr>
      <vt:lpstr> Styling Page Sections </vt:lpstr>
      <vt:lpstr>Why do we need page sections?</vt:lpstr>
      <vt:lpstr>Sections of a page &lt;div&gt;</vt:lpstr>
      <vt:lpstr>Inline Sections &lt;span&gt;</vt:lpstr>
      <vt:lpstr>CSS context selectors</vt:lpstr>
      <vt:lpstr>Context selector example</vt:lpstr>
      <vt:lpstr>More complex example</vt:lpstr>
      <vt:lpstr>The CSS Box Model</vt:lpstr>
      <vt:lpstr>The CSS Box Model (cont.)</vt:lpstr>
      <vt:lpstr>Document Flow – block elements</vt:lpstr>
      <vt:lpstr> Document flow - inline elements </vt:lpstr>
      <vt:lpstr> Document flow - a larger example </vt:lpstr>
      <vt:lpstr>CSS properties for borders</vt:lpstr>
      <vt:lpstr>More border properties</vt:lpstr>
      <vt:lpstr>Another border example</vt:lpstr>
      <vt:lpstr>CSS properties for padding</vt:lpstr>
      <vt:lpstr>Padding example 1</vt:lpstr>
      <vt:lpstr>Padding example 2</vt:lpstr>
      <vt:lpstr>CSS properties for margins</vt:lpstr>
      <vt:lpstr>Margin example 1</vt:lpstr>
      <vt:lpstr>Margin example 2</vt:lpstr>
      <vt:lpstr>CSS properties for dimensions</vt:lpstr>
      <vt:lpstr>Centering a block element: auto margins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CSS</dc:title>
  <dc:creator>Xenia Mountrouidou</dc:creator>
  <cp:lastModifiedBy>Xenia Mountrouidou</cp:lastModifiedBy>
  <cp:revision>87</cp:revision>
  <dcterms:created xsi:type="dcterms:W3CDTF">2011-07-19T20:50:18Z</dcterms:created>
  <dcterms:modified xsi:type="dcterms:W3CDTF">2011-08-31T18:40:49Z</dcterms:modified>
</cp:coreProperties>
</file>