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92" r:id="rId3"/>
    <p:sldId id="257" r:id="rId4"/>
    <p:sldId id="258" r:id="rId5"/>
    <p:sldId id="299" r:id="rId6"/>
    <p:sldId id="259" r:id="rId7"/>
    <p:sldId id="260" r:id="rId8"/>
    <p:sldId id="305" r:id="rId9"/>
    <p:sldId id="261" r:id="rId10"/>
    <p:sldId id="300" r:id="rId11"/>
    <p:sldId id="262" r:id="rId12"/>
    <p:sldId id="263" r:id="rId13"/>
    <p:sldId id="294" r:id="rId14"/>
    <p:sldId id="296" r:id="rId15"/>
    <p:sldId id="301" r:id="rId16"/>
    <p:sldId id="302" r:id="rId17"/>
    <p:sldId id="303" r:id="rId18"/>
    <p:sldId id="304" r:id="rId19"/>
    <p:sldId id="265" r:id="rId20"/>
    <p:sldId id="297" r:id="rId21"/>
    <p:sldId id="298" r:id="rId22"/>
    <p:sldId id="268" r:id="rId23"/>
    <p:sldId id="267" r:id="rId24"/>
    <p:sldId id="270" r:id="rId25"/>
    <p:sldId id="272" r:id="rId26"/>
    <p:sldId id="271" r:id="rId27"/>
    <p:sldId id="273" r:id="rId28"/>
    <p:sldId id="276" r:id="rId29"/>
    <p:sldId id="274"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91" r:id="rId43"/>
    <p:sldId id="289" r:id="rId44"/>
    <p:sldId id="29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89" autoAdjust="0"/>
  </p:normalViewPr>
  <p:slideViewPr>
    <p:cSldViewPr>
      <p:cViewPr>
        <p:scale>
          <a:sx n="66" d="100"/>
          <a:sy n="66" d="100"/>
        </p:scale>
        <p:origin x="-588" y="-756"/>
      </p:cViewPr>
      <p:guideLst>
        <p:guide orient="horz" pos="2160"/>
        <p:guide pos="2880"/>
      </p:guideLst>
    </p:cSldViewPr>
  </p:slideViewPr>
  <p:notesTextViewPr>
    <p:cViewPr>
      <p:scale>
        <a:sx n="1" d="1"/>
        <a:sy n="1" d="1"/>
      </p:scale>
      <p:origin x="0" y="0"/>
    </p:cViewPr>
  </p:notesTextViewPr>
  <p:sorterViewPr>
    <p:cViewPr>
      <p:scale>
        <a:sx n="100" d="100"/>
        <a:sy n="100" d="100"/>
      </p:scale>
      <p:origin x="0" y="14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17DD6C-8917-403F-A7C2-9C52D1050176}" type="datetimeFigureOut">
              <a:rPr lang="en-US" smtClean="0"/>
              <a:t>8/27/2012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6C5573-8C1C-4A81-B070-4C8858968B08}" type="slidenum">
              <a:rPr lang="en-US" smtClean="0"/>
              <a:t>‹#›</a:t>
            </a:fld>
            <a:endParaRPr lang="en-US"/>
          </a:p>
        </p:txBody>
      </p:sp>
    </p:spTree>
    <p:extLst>
      <p:ext uri="{BB962C8B-B14F-4D97-AF65-F5344CB8AC3E}">
        <p14:creationId xmlns:p14="http://schemas.microsoft.com/office/powerpoint/2010/main" val="3915733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whatismyip.co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University_of_California,_Los_Angeles"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en.wikipedia.org/wiki/Stanford_Research_Institut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webopedia.com/quick_ref/TERM/E/encryption.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4AC87-B3DA-4450-A7A3-3352C078489A}" type="slidenum">
              <a:rPr lang="en-US" smtClean="0"/>
              <a:t>4</a:t>
            </a:fld>
            <a:endParaRPr lang="en-US"/>
          </a:p>
        </p:txBody>
      </p:sp>
    </p:spTree>
    <p:extLst>
      <p:ext uri="{BB962C8B-B14F-4D97-AF65-F5344CB8AC3E}">
        <p14:creationId xmlns:p14="http://schemas.microsoft.com/office/powerpoint/2010/main" val="600487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find out your internet IP address: </a:t>
            </a:r>
            <a:r>
              <a:rPr lang="en-US" dirty="0" smtClean="0">
                <a:hlinkClick r:id="rId3"/>
              </a:rPr>
              <a:t>whatismyip.com</a:t>
            </a:r>
            <a:r>
              <a:rPr lang="en-US" dirty="0" smtClean="0"/>
              <a:t> find out your local IP address: in a terminal, type: </a:t>
            </a:r>
            <a:r>
              <a:rPr lang="en-US" dirty="0" err="1" smtClean="0"/>
              <a:t>ipconfig</a:t>
            </a:r>
            <a:r>
              <a:rPr lang="en-US" dirty="0" smtClean="0"/>
              <a:t> (Windows) or </a:t>
            </a:r>
            <a:r>
              <a:rPr lang="en-US" dirty="0" err="1" smtClean="0"/>
              <a:t>ifconfig</a:t>
            </a:r>
            <a:r>
              <a:rPr lang="en-US" dirty="0" smtClean="0"/>
              <a:t> (Mac/Linux</a:t>
            </a:r>
          </a:p>
          <a:p>
            <a:r>
              <a:rPr lang="en-US" dirty="0" smtClean="0"/>
              <a:t>Routers</a:t>
            </a:r>
            <a:r>
              <a:rPr lang="en-US" baseline="0" dirty="0" smtClean="0"/>
              <a:t> forward data based on tables</a:t>
            </a:r>
          </a:p>
          <a:p>
            <a:r>
              <a:rPr lang="en-US" baseline="0" dirty="0" smtClean="0"/>
              <a:t>IP is simple: no corruption check, no sequencing, no data loss assurance, no duplication</a:t>
            </a:r>
            <a:endParaRPr lang="en-US" dirty="0"/>
          </a:p>
        </p:txBody>
      </p:sp>
      <p:sp>
        <p:nvSpPr>
          <p:cNvPr id="4" name="Slide Number Placeholder 3"/>
          <p:cNvSpPr>
            <a:spLocks noGrp="1"/>
          </p:cNvSpPr>
          <p:nvPr>
            <p:ph type="sldNum" sz="quarter" idx="10"/>
          </p:nvPr>
        </p:nvSpPr>
        <p:spPr/>
        <p:txBody>
          <a:bodyPr/>
          <a:lstStyle/>
          <a:p>
            <a:fld id="{286C5573-8C1C-4A81-B070-4C8858968B08}" type="slidenum">
              <a:rPr lang="en-US" smtClean="0"/>
              <a:t>33</a:t>
            </a:fld>
            <a:endParaRPr lang="en-US"/>
          </a:p>
        </p:txBody>
      </p:sp>
    </p:spTree>
    <p:extLst>
      <p:ext uri="{BB962C8B-B14F-4D97-AF65-F5344CB8AC3E}">
        <p14:creationId xmlns:p14="http://schemas.microsoft.com/office/powerpoint/2010/main" val="3966044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ACK for guarantee data delivery, re-transmit, validity</a:t>
            </a:r>
            <a:r>
              <a:rPr lang="en-US" baseline="0" dirty="0" smtClean="0"/>
              <a:t> checking</a:t>
            </a:r>
          </a:p>
          <a:p>
            <a:r>
              <a:rPr lang="en-US" baseline="0" dirty="0" smtClean="0"/>
              <a:t>Multiple programs and services share the same internet connection</a:t>
            </a:r>
          </a:p>
          <a:p>
            <a:r>
              <a:rPr lang="en-US" baseline="0" dirty="0" smtClean="0"/>
              <a:t>Freedom from reliability worries</a:t>
            </a:r>
          </a:p>
          <a:p>
            <a:r>
              <a:rPr lang="en-US" baseline="0" dirty="0" smtClean="0"/>
              <a:t>UDP: unreliable but faster</a:t>
            </a:r>
            <a:endParaRPr lang="en-US" dirty="0"/>
          </a:p>
        </p:txBody>
      </p:sp>
      <p:sp>
        <p:nvSpPr>
          <p:cNvPr id="4" name="Slide Number Placeholder 3"/>
          <p:cNvSpPr>
            <a:spLocks noGrp="1"/>
          </p:cNvSpPr>
          <p:nvPr>
            <p:ph type="sldNum" sz="quarter" idx="10"/>
          </p:nvPr>
        </p:nvSpPr>
        <p:spPr/>
        <p:txBody>
          <a:bodyPr/>
          <a:lstStyle/>
          <a:p>
            <a:fld id="{286C5573-8C1C-4A81-B070-4C8858968B08}" type="slidenum">
              <a:rPr lang="en-US" smtClean="0"/>
              <a:t>34</a:t>
            </a:fld>
            <a:endParaRPr lang="en-US"/>
          </a:p>
        </p:txBody>
      </p:sp>
    </p:spTree>
    <p:extLst>
      <p:ext uri="{BB962C8B-B14F-4D97-AF65-F5344CB8AC3E}">
        <p14:creationId xmlns:p14="http://schemas.microsoft.com/office/powerpoint/2010/main" val="3868168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Normal computers, just more powerful</a:t>
            </a:r>
          </a:p>
          <a:p>
            <a:r>
              <a:rPr lang="en-US" dirty="0" smtClean="0"/>
              <a:t>They run specialized</a:t>
            </a:r>
            <a:r>
              <a:rPr lang="en-US" baseline="0" dirty="0" smtClean="0"/>
              <a:t> SW</a:t>
            </a:r>
          </a:p>
          <a:p>
            <a:endParaRPr lang="en-US" dirty="0"/>
          </a:p>
        </p:txBody>
      </p:sp>
      <p:sp>
        <p:nvSpPr>
          <p:cNvPr id="4" name="Slide Number Placeholder 3"/>
          <p:cNvSpPr>
            <a:spLocks noGrp="1"/>
          </p:cNvSpPr>
          <p:nvPr>
            <p:ph type="sldNum" sz="quarter" idx="10"/>
          </p:nvPr>
        </p:nvSpPr>
        <p:spPr/>
        <p:txBody>
          <a:bodyPr/>
          <a:lstStyle/>
          <a:p>
            <a:fld id="{286C5573-8C1C-4A81-B070-4C8858968B08}" type="slidenum">
              <a:rPr lang="en-US" smtClean="0"/>
              <a:t>35</a:t>
            </a:fld>
            <a:endParaRPr lang="en-US"/>
          </a:p>
        </p:txBody>
      </p:sp>
    </p:spTree>
    <p:extLst>
      <p:ext uri="{BB962C8B-B14F-4D97-AF65-F5344CB8AC3E}">
        <p14:creationId xmlns:p14="http://schemas.microsoft.com/office/powerpoint/2010/main" val="3614750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Taking a big step back, a Web server serves pages for viewing in a Web browser, while an application server provides methods that client applications can call. A little more precisely, you can say that: </a:t>
            </a:r>
          </a:p>
          <a:p>
            <a:r>
              <a:rPr lang="en-US" dirty="0" smtClean="0"/>
              <a:t>A Web server exclusively handles HTTP requests, whereas an application server serves business logic to application programs through any number of protocols. </a:t>
            </a:r>
            <a:endParaRPr lang="en-US" dirty="0"/>
          </a:p>
        </p:txBody>
      </p:sp>
      <p:sp>
        <p:nvSpPr>
          <p:cNvPr id="4" name="Slide Number Placeholder 3"/>
          <p:cNvSpPr>
            <a:spLocks noGrp="1"/>
          </p:cNvSpPr>
          <p:nvPr>
            <p:ph type="sldNum" sz="quarter" idx="10"/>
          </p:nvPr>
        </p:nvSpPr>
        <p:spPr/>
        <p:txBody>
          <a:bodyPr/>
          <a:lstStyle/>
          <a:p>
            <a:fld id="{286C5573-8C1C-4A81-B070-4C8858968B08}" type="slidenum">
              <a:rPr lang="en-US" smtClean="0"/>
              <a:t>36</a:t>
            </a:fld>
            <a:endParaRPr lang="en-US"/>
          </a:p>
        </p:txBody>
      </p:sp>
    </p:spTree>
    <p:extLst>
      <p:ext uri="{BB962C8B-B14F-4D97-AF65-F5344CB8AC3E}">
        <p14:creationId xmlns:p14="http://schemas.microsoft.com/office/powerpoint/2010/main" val="813949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Explorer</a:t>
            </a:r>
            <a:r>
              <a:rPr lang="en-US" baseline="0" dirty="0" smtClean="0"/>
              <a:t> pain</a:t>
            </a:r>
            <a:endParaRPr lang="en-US" dirty="0"/>
          </a:p>
        </p:txBody>
      </p:sp>
      <p:sp>
        <p:nvSpPr>
          <p:cNvPr id="4" name="Slide Number Placeholder 3"/>
          <p:cNvSpPr>
            <a:spLocks noGrp="1"/>
          </p:cNvSpPr>
          <p:nvPr>
            <p:ph type="sldNum" sz="quarter" idx="10"/>
          </p:nvPr>
        </p:nvSpPr>
        <p:spPr/>
        <p:txBody>
          <a:bodyPr/>
          <a:lstStyle/>
          <a:p>
            <a:fld id="{286C5573-8C1C-4A81-B070-4C8858968B08}" type="slidenum">
              <a:rPr lang="en-US" smtClean="0"/>
              <a:t>37</a:t>
            </a:fld>
            <a:endParaRPr lang="en-US"/>
          </a:p>
        </p:txBody>
      </p:sp>
    </p:spTree>
    <p:extLst>
      <p:ext uri="{BB962C8B-B14F-4D97-AF65-F5344CB8AC3E}">
        <p14:creationId xmlns:p14="http://schemas.microsoft.com/office/powerpoint/2010/main" val="4113941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happens when you</a:t>
            </a:r>
            <a:r>
              <a:rPr lang="en-US" baseline="0" dirty="0" smtClean="0"/>
              <a:t> have connection but cannot download a webpage??</a:t>
            </a:r>
          </a:p>
          <a:p>
            <a:r>
              <a:rPr lang="en-US" baseline="0" dirty="0" smtClean="0"/>
              <a:t>Mapping between numbers and human readable addresses</a:t>
            </a:r>
          </a:p>
          <a:p>
            <a:r>
              <a:rPr lang="en-US" baseline="0" dirty="0" smtClean="0"/>
              <a:t>Top level domains: .com, .org, countries</a:t>
            </a:r>
            <a:endParaRPr lang="en-US" dirty="0"/>
          </a:p>
        </p:txBody>
      </p:sp>
      <p:sp>
        <p:nvSpPr>
          <p:cNvPr id="4" name="Slide Number Placeholder 3"/>
          <p:cNvSpPr>
            <a:spLocks noGrp="1"/>
          </p:cNvSpPr>
          <p:nvPr>
            <p:ph type="sldNum" sz="quarter" idx="10"/>
          </p:nvPr>
        </p:nvSpPr>
        <p:spPr/>
        <p:txBody>
          <a:bodyPr/>
          <a:lstStyle/>
          <a:p>
            <a:fld id="{286C5573-8C1C-4A81-B070-4C8858968B08}" type="slidenum">
              <a:rPr lang="en-US" smtClean="0"/>
              <a:t>38</a:t>
            </a:fld>
            <a:endParaRPr lang="en-US"/>
          </a:p>
        </p:txBody>
      </p:sp>
    </p:spTree>
    <p:extLst>
      <p:ext uri="{BB962C8B-B14F-4D97-AF65-F5344CB8AC3E}">
        <p14:creationId xmlns:p14="http://schemas.microsoft.com/office/powerpoint/2010/main" val="4287155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telnet ju.edu</a:t>
            </a:r>
          </a:p>
          <a:p>
            <a:r>
              <a:rPr lang="en-US" dirty="0" smtClean="0"/>
              <a:t>GET index.html</a:t>
            </a:r>
          </a:p>
          <a:p>
            <a:r>
              <a:rPr lang="en-US" dirty="0" smtClean="0"/>
              <a:t>http </a:t>
            </a:r>
            <a:r>
              <a:rPr lang="en-US" smtClean="0"/>
              <a:t>is stateless</a:t>
            </a:r>
            <a:endParaRPr lang="en-US"/>
          </a:p>
        </p:txBody>
      </p:sp>
      <p:sp>
        <p:nvSpPr>
          <p:cNvPr id="4" name="Slide Number Placeholder 3"/>
          <p:cNvSpPr>
            <a:spLocks noGrp="1"/>
          </p:cNvSpPr>
          <p:nvPr>
            <p:ph type="sldNum" sz="quarter" idx="10"/>
          </p:nvPr>
        </p:nvSpPr>
        <p:spPr/>
        <p:txBody>
          <a:bodyPr/>
          <a:lstStyle/>
          <a:p>
            <a:fld id="{286C5573-8C1C-4A81-B070-4C8858968B08}" type="slidenum">
              <a:rPr lang="en-US" smtClean="0"/>
              <a:t>40</a:t>
            </a:fld>
            <a:endParaRPr lang="en-US"/>
          </a:p>
        </p:txBody>
      </p:sp>
    </p:spTree>
    <p:extLst>
      <p:ext uri="{BB962C8B-B14F-4D97-AF65-F5344CB8AC3E}">
        <p14:creationId xmlns:p14="http://schemas.microsoft.com/office/powerpoint/2010/main" val="2322453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when including resources in a page (style sheet, icon, multimedia object), we specify their type of data </a:t>
            </a:r>
            <a:endParaRPr lang="en-US" dirty="0"/>
          </a:p>
        </p:txBody>
      </p:sp>
      <p:sp>
        <p:nvSpPr>
          <p:cNvPr id="4" name="Slide Number Placeholder 3"/>
          <p:cNvSpPr>
            <a:spLocks noGrp="1"/>
          </p:cNvSpPr>
          <p:nvPr>
            <p:ph type="sldNum" sz="quarter" idx="10"/>
          </p:nvPr>
        </p:nvSpPr>
        <p:spPr/>
        <p:txBody>
          <a:bodyPr/>
          <a:lstStyle/>
          <a:p>
            <a:fld id="{286C5573-8C1C-4A81-B070-4C8858968B08}" type="slidenum">
              <a:rPr lang="en-US" smtClean="0"/>
              <a:t>42</a:t>
            </a:fld>
            <a:endParaRPr lang="en-US"/>
          </a:p>
        </p:txBody>
      </p:sp>
    </p:spTree>
    <p:extLst>
      <p:ext uri="{BB962C8B-B14F-4D97-AF65-F5344CB8AC3E}">
        <p14:creationId xmlns:p14="http://schemas.microsoft.com/office/powerpoint/2010/main" val="3348142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use software to find if there</a:t>
            </a:r>
            <a:r>
              <a:rPr lang="en-US" baseline="0" dirty="0" smtClean="0"/>
              <a:t> is illegal collaboration</a:t>
            </a:r>
            <a:endParaRPr lang="en-US" dirty="0"/>
          </a:p>
        </p:txBody>
      </p:sp>
      <p:sp>
        <p:nvSpPr>
          <p:cNvPr id="4" name="Slide Number Placeholder 3"/>
          <p:cNvSpPr>
            <a:spLocks noGrp="1"/>
          </p:cNvSpPr>
          <p:nvPr>
            <p:ph type="sldNum" sz="quarter" idx="10"/>
          </p:nvPr>
        </p:nvSpPr>
        <p:spPr/>
        <p:txBody>
          <a:bodyPr/>
          <a:lstStyle/>
          <a:p>
            <a:fld id="{DD24AC87-B3DA-4450-A7A3-3352C078489A}" type="slidenum">
              <a:rPr lang="en-US" smtClean="0"/>
              <a:t>18</a:t>
            </a:fld>
            <a:endParaRPr lang="en-US"/>
          </a:p>
        </p:txBody>
      </p:sp>
    </p:spTree>
    <p:extLst>
      <p:ext uri="{BB962C8B-B14F-4D97-AF65-F5344CB8AC3E}">
        <p14:creationId xmlns:p14="http://schemas.microsoft.com/office/powerpoint/2010/main" val="526630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Computer networks interconnected</a:t>
            </a:r>
            <a:endParaRPr lang="en-US" dirty="0"/>
          </a:p>
        </p:txBody>
      </p:sp>
      <p:sp>
        <p:nvSpPr>
          <p:cNvPr id="4" name="Slide Number Placeholder 3"/>
          <p:cNvSpPr>
            <a:spLocks noGrp="1"/>
          </p:cNvSpPr>
          <p:nvPr>
            <p:ph type="sldNum" sz="quarter" idx="10"/>
          </p:nvPr>
        </p:nvSpPr>
        <p:spPr/>
        <p:txBody>
          <a:bodyPr/>
          <a:lstStyle/>
          <a:p>
            <a:fld id="{286C5573-8C1C-4A81-B070-4C8858968B08}" type="slidenum">
              <a:rPr lang="en-US" smtClean="0"/>
              <a:t>24</a:t>
            </a:fld>
            <a:endParaRPr lang="en-US"/>
          </a:p>
        </p:txBody>
      </p:sp>
    </p:spTree>
    <p:extLst>
      <p:ext uri="{BB962C8B-B14F-4D97-AF65-F5344CB8AC3E}">
        <p14:creationId xmlns:p14="http://schemas.microsoft.com/office/powerpoint/2010/main" val="4153634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Web is the collection of web sites and pages around the world; the Internet is larger and also</a:t>
            </a:r>
          </a:p>
          <a:p>
            <a:r>
              <a:rPr lang="en-US" sz="1200" b="0" i="0" u="none" strike="noStrike" kern="1200" baseline="0" dirty="0" smtClean="0">
                <a:solidFill>
                  <a:schemeClr val="tx1"/>
                </a:solidFill>
                <a:latin typeface="+mn-lt"/>
                <a:ea typeface="+mn-ea"/>
                <a:cs typeface="+mn-cs"/>
              </a:rPr>
              <a:t>includes other services such as email, chat, online games, etc.</a:t>
            </a:r>
            <a:endParaRPr lang="en-US" dirty="0"/>
          </a:p>
        </p:txBody>
      </p:sp>
      <p:sp>
        <p:nvSpPr>
          <p:cNvPr id="4" name="Slide Number Placeholder 3"/>
          <p:cNvSpPr>
            <a:spLocks noGrp="1"/>
          </p:cNvSpPr>
          <p:nvPr>
            <p:ph type="sldNum" sz="quarter" idx="10"/>
          </p:nvPr>
        </p:nvSpPr>
        <p:spPr/>
        <p:txBody>
          <a:bodyPr/>
          <a:lstStyle/>
          <a:p>
            <a:fld id="{286C5573-8C1C-4A81-B070-4C8858968B08}" type="slidenum">
              <a:rPr lang="en-US" smtClean="0"/>
              <a:t>25</a:t>
            </a:fld>
            <a:endParaRPr lang="en-US"/>
          </a:p>
        </p:txBody>
      </p:sp>
    </p:spTree>
    <p:extLst>
      <p:ext uri="{BB962C8B-B14F-4D97-AF65-F5344CB8AC3E}">
        <p14:creationId xmlns:p14="http://schemas.microsoft.com/office/powerpoint/2010/main" val="95774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ARPANET link was established between the </a:t>
            </a:r>
            <a:r>
              <a:rPr lang="en-US" dirty="0" smtClean="0">
                <a:hlinkClick r:id="rId3" tooltip="University of California, Los Angeles"/>
              </a:rPr>
              <a:t>University of California, Los Angeles</a:t>
            </a:r>
            <a:r>
              <a:rPr lang="en-US" dirty="0" smtClean="0"/>
              <a:t> and the </a:t>
            </a:r>
            <a:r>
              <a:rPr lang="en-US" dirty="0" smtClean="0">
                <a:hlinkClick r:id="rId4" tooltip="Stanford Research Institute"/>
              </a:rPr>
              <a:t>Stanford Research Institute</a:t>
            </a:r>
            <a:r>
              <a:rPr lang="en-US" dirty="0" smtClean="0"/>
              <a:t> on 22:30 hours on October 29, 1969</a:t>
            </a:r>
          </a:p>
          <a:p>
            <a:endParaRPr lang="en-US" dirty="0" smtClean="0"/>
          </a:p>
          <a:p>
            <a:r>
              <a:rPr lang="en-US" dirty="0" smtClean="0"/>
              <a:t>Store and forward,</a:t>
            </a:r>
            <a:r>
              <a:rPr lang="en-US" baseline="0" dirty="0" smtClean="0"/>
              <a:t> i.e. packet switching</a:t>
            </a:r>
          </a:p>
          <a:p>
            <a:endParaRPr lang="en-US" baseline="0" dirty="0" smtClean="0"/>
          </a:p>
          <a:p>
            <a:r>
              <a:rPr lang="en-US" dirty="0" smtClean="0"/>
              <a:t>Usenet is a world-wide distributed discussion system. It consists of a set of "newsgroups" with names that are classified hierarchically by subject. "Articles" or "messages" are "posted" to these newsgroups by people on computers with the appropriate software -- these articles are then broadcast to other interconnected computer systems via a wide variety of networks. Some newsgroups are "moderated"; in these newsgroups, the articles are first sent to a moderator for approval before appearing in the newsgroup. Usenet is available on a wide variety of computer systems and networks, but the bulk of modern Usenet traffic is transported over either the Internet or UUCP.</a:t>
            </a:r>
            <a:endParaRPr lang="en-US" dirty="0"/>
          </a:p>
        </p:txBody>
      </p:sp>
      <p:sp>
        <p:nvSpPr>
          <p:cNvPr id="4" name="Slide Number Placeholder 3"/>
          <p:cNvSpPr>
            <a:spLocks noGrp="1"/>
          </p:cNvSpPr>
          <p:nvPr>
            <p:ph type="sldNum" sz="quarter" idx="10"/>
          </p:nvPr>
        </p:nvSpPr>
        <p:spPr/>
        <p:txBody>
          <a:bodyPr/>
          <a:lstStyle/>
          <a:p>
            <a:fld id="{286C5573-8C1C-4A81-B070-4C8858968B08}" type="slidenum">
              <a:rPr lang="en-US" smtClean="0"/>
              <a:t>26</a:t>
            </a:fld>
            <a:endParaRPr lang="en-US"/>
          </a:p>
        </p:txBody>
      </p:sp>
    </p:spTree>
    <p:extLst>
      <p:ext uri="{BB962C8B-B14F-4D97-AF65-F5344CB8AC3E}">
        <p14:creationId xmlns:p14="http://schemas.microsoft.com/office/powerpoint/2010/main" val="2925217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6C5573-8C1C-4A81-B070-4C8858968B08}" type="slidenum">
              <a:rPr lang="en-US" smtClean="0"/>
              <a:t>27</a:t>
            </a:fld>
            <a:endParaRPr lang="en-US"/>
          </a:p>
        </p:txBody>
      </p:sp>
    </p:spTree>
    <p:extLst>
      <p:ext uri="{BB962C8B-B14F-4D97-AF65-F5344CB8AC3E}">
        <p14:creationId xmlns:p14="http://schemas.microsoft.com/office/powerpoint/2010/main" val="200976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of these do you recognize?</a:t>
            </a:r>
            <a:endParaRPr lang="en-US" dirty="0"/>
          </a:p>
        </p:txBody>
      </p:sp>
      <p:sp>
        <p:nvSpPr>
          <p:cNvPr id="4" name="Slide Number Placeholder 3"/>
          <p:cNvSpPr>
            <a:spLocks noGrp="1"/>
          </p:cNvSpPr>
          <p:nvPr>
            <p:ph type="sldNum" sz="quarter" idx="10"/>
          </p:nvPr>
        </p:nvSpPr>
        <p:spPr/>
        <p:txBody>
          <a:bodyPr/>
          <a:lstStyle/>
          <a:p>
            <a:fld id="{286C5573-8C1C-4A81-B070-4C8858968B08}" type="slidenum">
              <a:rPr lang="en-US" smtClean="0"/>
              <a:t>28</a:t>
            </a:fld>
            <a:endParaRPr lang="en-US"/>
          </a:p>
        </p:txBody>
      </p:sp>
    </p:spTree>
    <p:extLst>
      <p:ext uri="{BB962C8B-B14F-4D97-AF65-F5344CB8AC3E}">
        <p14:creationId xmlns:p14="http://schemas.microsoft.com/office/powerpoint/2010/main" val="1355986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anyone can create a new internet device</a:t>
            </a:r>
          </a:p>
          <a:p>
            <a:endParaRPr lang="en-US" dirty="0"/>
          </a:p>
        </p:txBody>
      </p:sp>
      <p:sp>
        <p:nvSpPr>
          <p:cNvPr id="4" name="Slide Number Placeholder 3"/>
          <p:cNvSpPr>
            <a:spLocks noGrp="1"/>
          </p:cNvSpPr>
          <p:nvPr>
            <p:ph type="sldNum" sz="quarter" idx="10"/>
          </p:nvPr>
        </p:nvSpPr>
        <p:spPr/>
        <p:txBody>
          <a:bodyPr/>
          <a:lstStyle/>
          <a:p>
            <a:fld id="{286C5573-8C1C-4A81-B070-4C8858968B08}" type="slidenum">
              <a:rPr lang="en-US" smtClean="0"/>
              <a:t>30</a:t>
            </a:fld>
            <a:endParaRPr lang="en-US"/>
          </a:p>
        </p:txBody>
      </p:sp>
    </p:spTree>
    <p:extLst>
      <p:ext uri="{BB962C8B-B14F-4D97-AF65-F5344CB8AC3E}">
        <p14:creationId xmlns:p14="http://schemas.microsoft.com/office/powerpoint/2010/main" val="2209709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physical layer : devices such as </a:t>
            </a:r>
            <a:r>
              <a:rPr lang="en-US" sz="1200" b="0" i="0" u="none" strike="noStrike" kern="1200" baseline="0" dirty="0" err="1" smtClean="0">
                <a:solidFill>
                  <a:schemeClr val="tx1"/>
                </a:solidFill>
                <a:latin typeface="+mn-lt"/>
                <a:ea typeface="+mn-ea"/>
                <a:cs typeface="+mn-cs"/>
              </a:rPr>
              <a:t>ethernet</a:t>
            </a:r>
            <a:r>
              <a:rPr lang="en-US" sz="1200" b="0" i="0" u="none" strike="noStrike" kern="1200" baseline="0" dirty="0" smtClean="0">
                <a:solidFill>
                  <a:schemeClr val="tx1"/>
                </a:solidFill>
                <a:latin typeface="+mn-lt"/>
                <a:ea typeface="+mn-ea"/>
                <a:cs typeface="+mn-cs"/>
              </a:rPr>
              <a:t>, coaxial cables,</a:t>
            </a:r>
          </a:p>
          <a:p>
            <a:r>
              <a:rPr lang="en-US" sz="1200" b="0" i="0" u="none" strike="noStrike" kern="1200" baseline="0" dirty="0" smtClean="0">
                <a:solidFill>
                  <a:schemeClr val="tx1"/>
                </a:solidFill>
                <a:latin typeface="+mn-lt"/>
                <a:ea typeface="+mn-ea"/>
                <a:cs typeface="+mn-cs"/>
              </a:rPr>
              <a:t>fiber-optic lines, modems</a:t>
            </a:r>
          </a:p>
          <a:p>
            <a:r>
              <a:rPr lang="en-US" sz="1200" b="0" i="0" u="none" strike="noStrike" kern="1200" baseline="0" dirty="0" smtClean="0">
                <a:solidFill>
                  <a:schemeClr val="tx1"/>
                </a:solidFill>
                <a:latin typeface="+mn-lt"/>
                <a:ea typeface="+mn-ea"/>
                <a:cs typeface="+mn-cs"/>
              </a:rPr>
              <a:t>data link layer : basic hardware protocols (</a:t>
            </a:r>
            <a:r>
              <a:rPr lang="en-US" sz="1200" b="0" i="0" u="none" strike="noStrike" kern="1200" baseline="0" dirty="0" err="1" smtClean="0">
                <a:solidFill>
                  <a:schemeClr val="tx1"/>
                </a:solidFill>
                <a:latin typeface="+mn-lt"/>
                <a:ea typeface="+mn-ea"/>
                <a:cs typeface="+mn-cs"/>
              </a:rPr>
              <a:t>ethernet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wifi</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DSL PPP)</a:t>
            </a:r>
          </a:p>
          <a:p>
            <a:r>
              <a:rPr lang="en-US" sz="1200" b="0" i="0" u="none" strike="noStrike" kern="1200" baseline="0" dirty="0" smtClean="0">
                <a:solidFill>
                  <a:schemeClr val="tx1"/>
                </a:solidFill>
                <a:latin typeface="+mn-lt"/>
                <a:ea typeface="+mn-ea"/>
                <a:cs typeface="+mn-cs"/>
              </a:rPr>
              <a:t>network / internet layer : basic software protocol (IP), switching and routing, virtual circuits</a:t>
            </a:r>
          </a:p>
          <a:p>
            <a:r>
              <a:rPr lang="en-US" sz="1200" b="0" i="0" u="none" strike="noStrike" kern="1200" baseline="0" dirty="0" smtClean="0">
                <a:solidFill>
                  <a:schemeClr val="tx1"/>
                </a:solidFill>
                <a:latin typeface="+mn-lt"/>
                <a:ea typeface="+mn-ea"/>
                <a:cs typeface="+mn-cs"/>
              </a:rPr>
              <a:t>transport layer : adds reliability to network layer (TCP,</a:t>
            </a:r>
          </a:p>
          <a:p>
            <a:r>
              <a:rPr lang="en-US" sz="1200" b="0" i="0" u="none" strike="noStrike" kern="1200" baseline="0" dirty="0" smtClean="0">
                <a:solidFill>
                  <a:schemeClr val="tx1"/>
                </a:solidFill>
                <a:latin typeface="+mn-lt"/>
                <a:ea typeface="+mn-ea"/>
                <a:cs typeface="+mn-cs"/>
              </a:rPr>
              <a:t>UDP)</a:t>
            </a:r>
          </a:p>
          <a:p>
            <a:r>
              <a:rPr lang="en-US" dirty="0" smtClean="0"/>
              <a:t>Session: This layer establishes, manages and terminates connections between This layer establishes, manages and terminates connections between applications</a:t>
            </a:r>
          </a:p>
          <a:p>
            <a:r>
              <a:rPr lang="en-US" dirty="0" smtClean="0"/>
              <a:t>Presentation: This layer provides independence from differences in data representation (e.g., </a:t>
            </a:r>
            <a:r>
              <a:rPr lang="en-US" dirty="0" smtClean="0">
                <a:hlinkClick r:id="rId3"/>
              </a:rPr>
              <a:t>encryption</a:t>
            </a:r>
            <a:r>
              <a:rPr lang="en-US" dirty="0" smtClean="0"/>
              <a:t>) by translating from application to network format, and vice versa.</a:t>
            </a:r>
          </a:p>
          <a:p>
            <a:r>
              <a:rPr lang="en-US" sz="1200" b="0" i="0" u="none" strike="noStrike" kern="1200" baseline="0" dirty="0" smtClean="0">
                <a:solidFill>
                  <a:schemeClr val="tx1"/>
                </a:solidFill>
                <a:latin typeface="+mn-lt"/>
                <a:ea typeface="+mn-ea"/>
                <a:cs typeface="+mn-cs"/>
              </a:rPr>
              <a:t>application layer : implements specific communication for each kind of program (HTTP, POP3/IMAP, SSH, FTP)</a:t>
            </a:r>
            <a:endParaRPr lang="en-US" dirty="0"/>
          </a:p>
        </p:txBody>
      </p:sp>
      <p:sp>
        <p:nvSpPr>
          <p:cNvPr id="4" name="Slide Number Placeholder 3"/>
          <p:cNvSpPr>
            <a:spLocks noGrp="1"/>
          </p:cNvSpPr>
          <p:nvPr>
            <p:ph type="sldNum" sz="quarter" idx="10"/>
          </p:nvPr>
        </p:nvSpPr>
        <p:spPr/>
        <p:txBody>
          <a:bodyPr/>
          <a:lstStyle/>
          <a:p>
            <a:fld id="{286C5573-8C1C-4A81-B070-4C8858968B08}" type="slidenum">
              <a:rPr lang="en-US" smtClean="0"/>
              <a:t>32</a:t>
            </a:fld>
            <a:endParaRPr lang="en-US"/>
          </a:p>
        </p:txBody>
      </p:sp>
    </p:spTree>
    <p:extLst>
      <p:ext uri="{BB962C8B-B14F-4D97-AF65-F5344CB8AC3E}">
        <p14:creationId xmlns:p14="http://schemas.microsoft.com/office/powerpoint/2010/main" val="3648945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fld id="{12384005-2E08-43E1-9C11-67CB25D330ED}" type="datetime1">
              <a:rPr lang="en-US" smtClean="0"/>
              <a:t>8/27/2012</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r>
              <a:rPr lang="en-US" smtClean="0"/>
              <a:t>CS380</a:t>
            </a: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0A2139E2-1186-4419-ACB2-2B2AE008037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C42A80E5-DDF9-4F7E-9B90-13E1BE7D4CCC}" type="datetime1">
              <a:rPr lang="en-US" smtClean="0"/>
              <a:t>8/27/2012</a:t>
            </a:fld>
            <a:endParaRPr lang="en-US"/>
          </a:p>
        </p:txBody>
      </p:sp>
      <p:sp>
        <p:nvSpPr>
          <p:cNvPr id="5" name="Footer Placeholder 2"/>
          <p:cNvSpPr>
            <a:spLocks noGrp="1"/>
          </p:cNvSpPr>
          <p:nvPr>
            <p:ph type="ftr" sz="quarter" idx="11"/>
          </p:nvPr>
        </p:nvSpPr>
        <p:spPr/>
        <p:txBody>
          <a:bodyPr/>
          <a:lstStyle>
            <a:lvl1pPr>
              <a:defRPr/>
            </a:lvl1pPr>
          </a:lstStyle>
          <a:p>
            <a:r>
              <a:rPr lang="en-US" smtClean="0"/>
              <a:t>CS380</a:t>
            </a:r>
            <a:endParaRPr lang="en-US"/>
          </a:p>
        </p:txBody>
      </p:sp>
      <p:sp>
        <p:nvSpPr>
          <p:cNvPr id="6" name="Slide Number Placeholder 22"/>
          <p:cNvSpPr>
            <a:spLocks noGrp="1"/>
          </p:cNvSpPr>
          <p:nvPr>
            <p:ph type="sldNum" sz="quarter" idx="12"/>
          </p:nvPr>
        </p:nvSpPr>
        <p:spPr/>
        <p:txBody>
          <a:bodyPr/>
          <a:lstStyle>
            <a:lvl1pPr>
              <a:defRPr/>
            </a:lvl1pPr>
          </a:lstStyle>
          <a:p>
            <a:fld id="{0A2139E2-1186-4419-ACB2-2B2AE008037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fld id="{78211BA2-5E9B-425E-A554-98DA9302E3E7}" type="datetime1">
              <a:rPr lang="en-US" smtClean="0"/>
              <a:t>8/27/2012</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r>
              <a:rPr lang="en-US" smtClean="0"/>
              <a:t>CS380</a:t>
            </a: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fld id="{0A2139E2-1186-4419-ACB2-2B2AE008037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8AD94713-1A6A-4681-B3A3-5F63B3F25CD3}" type="datetime1">
              <a:rPr lang="en-US" smtClean="0"/>
              <a:t>8/27/2012</a:t>
            </a:fld>
            <a:endParaRPr lang="en-US"/>
          </a:p>
        </p:txBody>
      </p:sp>
      <p:sp>
        <p:nvSpPr>
          <p:cNvPr id="5" name="Footer Placeholder 2"/>
          <p:cNvSpPr>
            <a:spLocks noGrp="1"/>
          </p:cNvSpPr>
          <p:nvPr>
            <p:ph type="ftr" sz="quarter" idx="11"/>
          </p:nvPr>
        </p:nvSpPr>
        <p:spPr/>
        <p:txBody>
          <a:bodyPr/>
          <a:lstStyle>
            <a:lvl1pPr algn="l">
              <a:defRPr/>
            </a:lvl1pPr>
          </a:lstStyle>
          <a:p>
            <a:r>
              <a:rPr lang="en-US" smtClean="0"/>
              <a:t>CS380</a:t>
            </a:r>
            <a:endParaRPr lang="en-US"/>
          </a:p>
        </p:txBody>
      </p:sp>
      <p:sp>
        <p:nvSpPr>
          <p:cNvPr id="6" name="Slide Number Placeholder 22"/>
          <p:cNvSpPr>
            <a:spLocks noGrp="1"/>
          </p:cNvSpPr>
          <p:nvPr>
            <p:ph type="sldNum" sz="quarter" idx="12"/>
          </p:nvPr>
        </p:nvSpPr>
        <p:spPr/>
        <p:txBody>
          <a:bodyPr/>
          <a:lstStyle>
            <a:lvl1pPr>
              <a:defRPr/>
            </a:lvl1pPr>
          </a:lstStyle>
          <a:p>
            <a:fld id="{0A2139E2-1186-4419-ACB2-2B2AE008037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fld id="{1294D988-DA0E-4CDE-8D4E-27FF09CEFBAE}" type="datetime1">
              <a:rPr lang="en-US" smtClean="0"/>
              <a:t>8/27/2012</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fld id="{0A2139E2-1186-4419-ACB2-2B2AE0080376}" type="slidenum">
              <a:rPr lang="en-US" smtClean="0"/>
              <a:t>‹#›</a:t>
            </a:fld>
            <a:endParaRPr lang="en-US"/>
          </a:p>
        </p:txBody>
      </p:sp>
      <p:sp>
        <p:nvSpPr>
          <p:cNvPr id="9" name="Footer Placeholder 13"/>
          <p:cNvSpPr>
            <a:spLocks noGrp="1"/>
          </p:cNvSpPr>
          <p:nvPr>
            <p:ph type="ftr" sz="quarter" idx="12"/>
          </p:nvPr>
        </p:nvSpPr>
        <p:spPr/>
        <p:txBody>
          <a:bodyPr/>
          <a:lstStyle>
            <a:lvl1pPr>
              <a:defRPr/>
            </a:lvl1pPr>
          </a:lstStyle>
          <a:p>
            <a:r>
              <a:rPr lang="en-US" smtClean="0"/>
              <a:t>CS380</a:t>
            </a: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fld id="{28E77EAC-066D-4620-BC32-C2F4D5EAC853}" type="datetime1">
              <a:rPr lang="en-US" smtClean="0"/>
              <a:t>8/27/2012</a:t>
            </a:fld>
            <a:endParaRPr lang="en-US"/>
          </a:p>
        </p:txBody>
      </p:sp>
      <p:sp>
        <p:nvSpPr>
          <p:cNvPr id="6" name="Slide Number Placeholder 9"/>
          <p:cNvSpPr>
            <a:spLocks noGrp="1"/>
          </p:cNvSpPr>
          <p:nvPr>
            <p:ph type="sldNum" sz="quarter" idx="11"/>
          </p:nvPr>
        </p:nvSpPr>
        <p:spPr/>
        <p:txBody>
          <a:bodyPr rtlCol="0"/>
          <a:lstStyle>
            <a:lvl1pPr>
              <a:defRPr/>
            </a:lvl1pPr>
          </a:lstStyle>
          <a:p>
            <a:fld id="{0A2139E2-1186-4419-ACB2-2B2AE0080376}" type="slidenum">
              <a:rPr lang="en-US" smtClean="0"/>
              <a:t>‹#›</a:t>
            </a:fld>
            <a:endParaRPr lang="en-US"/>
          </a:p>
        </p:txBody>
      </p:sp>
      <p:sp>
        <p:nvSpPr>
          <p:cNvPr id="7" name="Footer Placeholder 11"/>
          <p:cNvSpPr>
            <a:spLocks noGrp="1"/>
          </p:cNvSpPr>
          <p:nvPr>
            <p:ph type="ftr" sz="quarter" idx="12"/>
          </p:nvPr>
        </p:nvSpPr>
        <p:spPr/>
        <p:txBody>
          <a:bodyPr rtlCol="0"/>
          <a:lstStyle>
            <a:lvl1pPr>
              <a:defRPr/>
            </a:lvl1pPr>
          </a:lstStyle>
          <a:p>
            <a:r>
              <a:rPr lang="en-US" smtClean="0"/>
              <a:t>CS380</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fld id="{27AAD679-3FF3-455A-8C8D-B0FD872174A8}" type="datetime1">
              <a:rPr lang="en-US" smtClean="0"/>
              <a:t>8/27/2012</a:t>
            </a:fld>
            <a:endParaRPr lang="en-US"/>
          </a:p>
        </p:txBody>
      </p:sp>
      <p:sp>
        <p:nvSpPr>
          <p:cNvPr id="8" name="Slide Number Placeholder 11"/>
          <p:cNvSpPr>
            <a:spLocks noGrp="1"/>
          </p:cNvSpPr>
          <p:nvPr>
            <p:ph type="sldNum" sz="quarter" idx="11"/>
          </p:nvPr>
        </p:nvSpPr>
        <p:spPr/>
        <p:txBody>
          <a:bodyPr rtlCol="0"/>
          <a:lstStyle>
            <a:lvl1pPr>
              <a:defRPr/>
            </a:lvl1pPr>
          </a:lstStyle>
          <a:p>
            <a:fld id="{0A2139E2-1186-4419-ACB2-2B2AE0080376}" type="slidenum">
              <a:rPr lang="en-US" smtClean="0"/>
              <a:t>‹#›</a:t>
            </a:fld>
            <a:endParaRPr lang="en-US"/>
          </a:p>
        </p:txBody>
      </p:sp>
      <p:sp>
        <p:nvSpPr>
          <p:cNvPr id="9" name="Footer Placeholder 13"/>
          <p:cNvSpPr>
            <a:spLocks noGrp="1"/>
          </p:cNvSpPr>
          <p:nvPr>
            <p:ph type="ftr" sz="quarter" idx="12"/>
          </p:nvPr>
        </p:nvSpPr>
        <p:spPr/>
        <p:txBody>
          <a:bodyPr rtlCol="0"/>
          <a:lstStyle>
            <a:lvl1pPr>
              <a:defRPr/>
            </a:lvl1pPr>
          </a:lstStyle>
          <a:p>
            <a:r>
              <a:rPr lang="en-US" smtClean="0"/>
              <a:t>CS380</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fld id="{468342A8-3C9E-4CF0-A47F-839976BCF449}" type="datetime1">
              <a:rPr lang="en-US" smtClean="0"/>
              <a:t>8/27/2012</a:t>
            </a:fld>
            <a:endParaRPr lang="en-US"/>
          </a:p>
        </p:txBody>
      </p:sp>
      <p:sp>
        <p:nvSpPr>
          <p:cNvPr id="4" name="Footer Placeholder 2"/>
          <p:cNvSpPr>
            <a:spLocks noGrp="1"/>
          </p:cNvSpPr>
          <p:nvPr>
            <p:ph type="ftr" sz="quarter" idx="11"/>
          </p:nvPr>
        </p:nvSpPr>
        <p:spPr/>
        <p:txBody>
          <a:bodyPr/>
          <a:lstStyle>
            <a:lvl1pPr>
              <a:defRPr/>
            </a:lvl1pPr>
          </a:lstStyle>
          <a:p>
            <a:r>
              <a:rPr lang="en-US" smtClean="0"/>
              <a:t>CS380</a:t>
            </a:r>
            <a:endParaRPr lang="en-US"/>
          </a:p>
        </p:txBody>
      </p:sp>
      <p:sp>
        <p:nvSpPr>
          <p:cNvPr id="5" name="Slide Number Placeholder 22"/>
          <p:cNvSpPr>
            <a:spLocks noGrp="1"/>
          </p:cNvSpPr>
          <p:nvPr>
            <p:ph type="sldNum" sz="quarter" idx="12"/>
          </p:nvPr>
        </p:nvSpPr>
        <p:spPr/>
        <p:txBody>
          <a:bodyPr/>
          <a:lstStyle>
            <a:lvl1pPr>
              <a:defRPr/>
            </a:lvl1pPr>
          </a:lstStyle>
          <a:p>
            <a:fld id="{0A2139E2-1186-4419-ACB2-2B2AE008037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E48CC59-994B-4A9D-AEAC-ECDED7035542}" type="datetime1">
              <a:rPr lang="en-US" smtClean="0"/>
              <a:t>8/27/2012</a:t>
            </a:fld>
            <a:endParaRPr lang="en-US"/>
          </a:p>
        </p:txBody>
      </p:sp>
      <p:sp>
        <p:nvSpPr>
          <p:cNvPr id="3" name="Footer Placeholder 2"/>
          <p:cNvSpPr>
            <a:spLocks noGrp="1"/>
          </p:cNvSpPr>
          <p:nvPr>
            <p:ph type="ftr" sz="quarter" idx="11"/>
          </p:nvPr>
        </p:nvSpPr>
        <p:spPr/>
        <p:txBody>
          <a:bodyPr/>
          <a:lstStyle>
            <a:lvl1pPr>
              <a:defRPr/>
            </a:lvl1pPr>
          </a:lstStyle>
          <a:p>
            <a:r>
              <a:rPr lang="en-US" smtClean="0"/>
              <a:t>CS380</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0A2139E2-1186-4419-ACB2-2B2AE008037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E26264C4-1526-4E99-9710-D4A10EFD2BDF}" type="datetime1">
              <a:rPr lang="en-US" smtClean="0"/>
              <a:t>8/27/2012</a:t>
            </a:fld>
            <a:endParaRPr lang="en-US"/>
          </a:p>
        </p:txBody>
      </p:sp>
      <p:sp>
        <p:nvSpPr>
          <p:cNvPr id="6" name="Footer Placeholder 2"/>
          <p:cNvSpPr>
            <a:spLocks noGrp="1"/>
          </p:cNvSpPr>
          <p:nvPr>
            <p:ph type="ftr" sz="quarter" idx="11"/>
          </p:nvPr>
        </p:nvSpPr>
        <p:spPr/>
        <p:txBody>
          <a:bodyPr/>
          <a:lstStyle>
            <a:lvl1pPr>
              <a:defRPr/>
            </a:lvl1pPr>
          </a:lstStyle>
          <a:p>
            <a:r>
              <a:rPr lang="en-US" smtClean="0"/>
              <a:t>CS380</a:t>
            </a:r>
            <a:endParaRPr lang="en-US"/>
          </a:p>
        </p:txBody>
      </p:sp>
      <p:sp>
        <p:nvSpPr>
          <p:cNvPr id="7" name="Slide Number Placeholder 22"/>
          <p:cNvSpPr>
            <a:spLocks noGrp="1"/>
          </p:cNvSpPr>
          <p:nvPr>
            <p:ph type="sldNum" sz="quarter" idx="12"/>
          </p:nvPr>
        </p:nvSpPr>
        <p:spPr/>
        <p:txBody>
          <a:bodyPr/>
          <a:lstStyle>
            <a:lvl1pPr>
              <a:defRPr/>
            </a:lvl1pPr>
          </a:lstStyle>
          <a:p>
            <a:fld id="{0A2139E2-1186-4419-ACB2-2B2AE008037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fld id="{03C3F55B-928A-4CA6-A281-D233B9776CFA}" type="datetime1">
              <a:rPr lang="en-US" smtClean="0"/>
              <a:t>8/27/2012</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fld id="{0A2139E2-1186-4419-ACB2-2B2AE0080376}" type="slidenum">
              <a:rPr lang="en-US" smtClean="0"/>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r>
              <a:rPr lang="en-US" smtClean="0"/>
              <a:t>CS380</a:t>
            </a: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cs typeface="+mn-cs"/>
              </a:defRPr>
            </a:lvl1pPr>
          </a:lstStyle>
          <a:p>
            <a:fld id="{3B530D05-AD1D-4A7E-A46A-2936AE4C7A82}" type="datetime1">
              <a:rPr lang="en-US" smtClean="0"/>
              <a:t>8/27/2012</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cs typeface="+mn-cs"/>
              </a:defRPr>
            </a:lvl1pPr>
          </a:lstStyle>
          <a:p>
            <a:r>
              <a:rPr lang="en-US" smtClean="0"/>
              <a:t>CS380</a:t>
            </a: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cs typeface="+mn-cs"/>
              </a:defRPr>
            </a:lvl1pPr>
          </a:lstStyle>
          <a:p>
            <a:fld id="{0A2139E2-1186-4419-ACB2-2B2AE008037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A04DA3"/>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C4652D"/>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michaelmohammed.com/portfolio.html" TargetMode="External"/><Relationship Id="rId2" Type="http://schemas.openxmlformats.org/officeDocument/2006/relationships/hyperlink" Target="http://lesterchan.net/portfolio/programming/" TargetMode="External"/><Relationship Id="rId1" Type="http://schemas.openxmlformats.org/officeDocument/2006/relationships/slideLayout" Target="../slideLayouts/slideLayout2.xml"/><Relationship Id="rId5" Type="http://schemas.openxmlformats.org/officeDocument/2006/relationships/hyperlink" Target="http://www.energyscripts.com/Portfolio/web_programming.html" TargetMode="External"/><Relationship Id="rId4" Type="http://schemas.openxmlformats.org/officeDocument/2006/relationships/hyperlink" Target="http://www.quality-web-programming.com/web-programming-portfolio.php"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users.ju.edu/xmountr/CS38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CS 380</a:t>
            </a:r>
            <a:br>
              <a:rPr lang="en-US" dirty="0" smtClean="0"/>
            </a:br>
            <a:r>
              <a:rPr lang="en-US" dirty="0" smtClean="0"/>
              <a:t>Web Programming</a:t>
            </a:r>
            <a:endParaRPr lang="en-US" dirty="0"/>
          </a:p>
        </p:txBody>
      </p:sp>
      <p:sp>
        <p:nvSpPr>
          <p:cNvPr id="3" name="Subtitle 2"/>
          <p:cNvSpPr>
            <a:spLocks noGrp="1"/>
          </p:cNvSpPr>
          <p:nvPr>
            <p:ph type="subTitle" idx="1"/>
          </p:nvPr>
        </p:nvSpPr>
        <p:spPr/>
        <p:txBody>
          <a:bodyPr/>
          <a:lstStyle/>
          <a:p>
            <a:r>
              <a:rPr lang="en-US" dirty="0" smtClean="0"/>
              <a:t>Instructor: Xenia Mountrouidou</a:t>
            </a:r>
            <a:endParaRPr lang="en-US" dirty="0"/>
          </a:p>
        </p:txBody>
      </p:sp>
      <p:sp>
        <p:nvSpPr>
          <p:cNvPr id="6" name="Footer Placeholder 5"/>
          <p:cNvSpPr>
            <a:spLocks noGrp="1"/>
          </p:cNvSpPr>
          <p:nvPr>
            <p:ph type="ftr" sz="quarter" idx="11"/>
          </p:nvPr>
        </p:nvSpPr>
        <p:spPr/>
        <p:txBody>
          <a:bodyPr/>
          <a:lstStyle/>
          <a:p>
            <a:r>
              <a:rPr lang="en-US" smtClean="0"/>
              <a:t>CS380</a:t>
            </a:r>
            <a:endParaRPr lang="en-US"/>
          </a:p>
        </p:txBody>
      </p:sp>
      <p:sp>
        <p:nvSpPr>
          <p:cNvPr id="7" name="Slide Number Placeholder 6"/>
          <p:cNvSpPr>
            <a:spLocks noGrp="1"/>
          </p:cNvSpPr>
          <p:nvPr>
            <p:ph type="sldNum" sz="quarter" idx="12"/>
          </p:nvPr>
        </p:nvSpPr>
        <p:spPr/>
        <p:txBody>
          <a:bodyPr/>
          <a:lstStyle/>
          <a:p>
            <a:fld id="{0A2139E2-1186-4419-ACB2-2B2AE0080376}" type="slidenum">
              <a:rPr lang="en-US" smtClean="0"/>
              <a:t>1</a:t>
            </a:fld>
            <a:endParaRPr lang="en-US"/>
          </a:p>
        </p:txBody>
      </p:sp>
    </p:spTree>
    <p:extLst>
      <p:ext uri="{BB962C8B-B14F-4D97-AF65-F5344CB8AC3E}">
        <p14:creationId xmlns:p14="http://schemas.microsoft.com/office/powerpoint/2010/main" val="1224394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hours and help-My schedule</a:t>
            </a:r>
            <a:endParaRPr lang="en-US" dirty="0"/>
          </a:p>
        </p:txBody>
      </p:sp>
      <p:sp>
        <p:nvSpPr>
          <p:cNvPr id="4" name="Footer Placeholder 3"/>
          <p:cNvSpPr>
            <a:spLocks noGrp="1"/>
          </p:cNvSpPr>
          <p:nvPr>
            <p:ph type="ftr" sz="quarter" idx="11"/>
          </p:nvPr>
        </p:nvSpPr>
        <p:spPr/>
        <p:txBody>
          <a:bodyPr/>
          <a:lstStyle/>
          <a:p>
            <a:r>
              <a:rPr lang="en-US" dirty="0" smtClean="0"/>
              <a:t>CS440</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398AEECE-1FFF-469C-BB04-095B94E03E6E}" type="slidenum">
              <a:rPr lang="en-US" smtClean="0"/>
              <a:t>10</a:t>
            </a:fld>
            <a:endParaRPr lang="en-US" dirty="0"/>
          </a:p>
        </p:txBody>
      </p:sp>
      <p:sp>
        <p:nvSpPr>
          <p:cNvPr id="8" name="Rectangle 7"/>
          <p:cNvSpPr/>
          <p:nvPr/>
        </p:nvSpPr>
        <p:spPr>
          <a:xfrm>
            <a:off x="2514600" y="6019800"/>
            <a:ext cx="4572000" cy="646331"/>
          </a:xfrm>
          <a:prstGeom prst="rect">
            <a:avLst/>
          </a:prstGeom>
        </p:spPr>
        <p:txBody>
          <a:bodyPr>
            <a:spAutoFit/>
          </a:bodyPr>
          <a:lstStyle/>
          <a:p>
            <a:pPr hangingPunct="0"/>
            <a:r>
              <a:rPr lang="en-US" b="1" dirty="0" smtClean="0"/>
              <a:t>We </a:t>
            </a:r>
            <a:r>
              <a:rPr lang="en-US" b="1" dirty="0"/>
              <a:t>can meet during my office hours OR set an appointment during the white time slots</a:t>
            </a:r>
            <a:endParaRPr lang="en-US" dirty="0"/>
          </a:p>
        </p:txBody>
      </p:sp>
      <p:graphicFrame>
        <p:nvGraphicFramePr>
          <p:cNvPr id="13" name="Content Placeholder 12"/>
          <p:cNvGraphicFramePr>
            <a:graphicFrameLocks noGrp="1"/>
          </p:cNvGraphicFramePr>
          <p:nvPr>
            <p:ph sz="quarter" idx="1"/>
            <p:extLst>
              <p:ext uri="{D42A27DB-BD31-4B8C-83A1-F6EECF244321}">
                <p14:modId xmlns:p14="http://schemas.microsoft.com/office/powerpoint/2010/main" val="8649968"/>
              </p:ext>
            </p:extLst>
          </p:nvPr>
        </p:nvGraphicFramePr>
        <p:xfrm>
          <a:off x="1578984" y="1524000"/>
          <a:ext cx="6220982" cy="4518321"/>
        </p:xfrm>
        <a:graphic>
          <a:graphicData uri="http://schemas.openxmlformats.org/drawingml/2006/table">
            <a:tbl>
              <a:tblPr/>
              <a:tblGrid>
                <a:gridCol w="557442"/>
                <a:gridCol w="1132708"/>
                <a:gridCol w="1132708"/>
                <a:gridCol w="1132708"/>
                <a:gridCol w="1132708"/>
                <a:gridCol w="1132708"/>
              </a:tblGrid>
              <a:tr h="239694">
                <a:tc>
                  <a:txBody>
                    <a:bodyPr/>
                    <a:lstStyle/>
                    <a:p>
                      <a:pPr marL="0" marR="0" algn="ctr" hangingPunct="0">
                        <a:lnSpc>
                          <a:spcPct val="115000"/>
                        </a:lnSpc>
                        <a:spcBef>
                          <a:spcPts val="0"/>
                        </a:spcBef>
                        <a:spcAft>
                          <a:spcPts val="0"/>
                        </a:spcAft>
                      </a:pPr>
                      <a:r>
                        <a:rPr lang="en-US" sz="1000" b="1" dirty="0">
                          <a:effectLst/>
                          <a:latin typeface="Verdana"/>
                          <a:ea typeface="Times New Roman"/>
                        </a:rPr>
                        <a:t> </a:t>
                      </a:r>
                      <a:endParaRPr lang="en-US" sz="10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hangingPunct="0">
                        <a:lnSpc>
                          <a:spcPct val="115000"/>
                        </a:lnSpc>
                        <a:spcBef>
                          <a:spcPts val="0"/>
                        </a:spcBef>
                        <a:spcAft>
                          <a:spcPts val="0"/>
                        </a:spcAft>
                      </a:pPr>
                      <a:r>
                        <a:rPr lang="en-US" sz="1000" b="1" dirty="0">
                          <a:effectLst/>
                          <a:latin typeface="Verdana"/>
                          <a:ea typeface="Times New Roman"/>
                        </a:rPr>
                        <a:t>Monday</a:t>
                      </a:r>
                      <a:endParaRPr lang="en-US" sz="10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hangingPunct="0">
                        <a:lnSpc>
                          <a:spcPct val="115000"/>
                        </a:lnSpc>
                        <a:spcBef>
                          <a:spcPts val="0"/>
                        </a:spcBef>
                        <a:spcAft>
                          <a:spcPts val="0"/>
                        </a:spcAft>
                      </a:pPr>
                      <a:r>
                        <a:rPr lang="en-US" sz="1000" b="1" dirty="0">
                          <a:effectLst/>
                          <a:latin typeface="Verdana"/>
                          <a:ea typeface="Times New Roman"/>
                        </a:rPr>
                        <a:t>Tuesday</a:t>
                      </a:r>
                      <a:endParaRPr lang="en-US" sz="10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hangingPunct="0">
                        <a:lnSpc>
                          <a:spcPct val="115000"/>
                        </a:lnSpc>
                        <a:spcBef>
                          <a:spcPts val="0"/>
                        </a:spcBef>
                        <a:spcAft>
                          <a:spcPts val="0"/>
                        </a:spcAft>
                      </a:pPr>
                      <a:r>
                        <a:rPr lang="en-US" sz="1000" b="1" dirty="0">
                          <a:effectLst/>
                          <a:latin typeface="Verdana"/>
                          <a:ea typeface="Times New Roman"/>
                        </a:rPr>
                        <a:t>Wednesday</a:t>
                      </a:r>
                      <a:endParaRPr lang="en-US" sz="10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hangingPunct="0">
                        <a:lnSpc>
                          <a:spcPct val="115000"/>
                        </a:lnSpc>
                        <a:spcBef>
                          <a:spcPts val="0"/>
                        </a:spcBef>
                        <a:spcAft>
                          <a:spcPts val="0"/>
                        </a:spcAft>
                      </a:pPr>
                      <a:r>
                        <a:rPr lang="en-US" sz="1000" b="1" dirty="0">
                          <a:effectLst/>
                          <a:latin typeface="Verdana"/>
                          <a:ea typeface="Times New Roman"/>
                        </a:rPr>
                        <a:t>Thursday</a:t>
                      </a:r>
                      <a:endParaRPr lang="en-US" sz="10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hangingPunct="0">
                        <a:lnSpc>
                          <a:spcPct val="115000"/>
                        </a:lnSpc>
                        <a:spcBef>
                          <a:spcPts val="0"/>
                        </a:spcBef>
                        <a:spcAft>
                          <a:spcPts val="0"/>
                        </a:spcAft>
                      </a:pPr>
                      <a:r>
                        <a:rPr lang="en-US" sz="1000" b="1" dirty="0">
                          <a:effectLst/>
                          <a:latin typeface="Verdana"/>
                          <a:ea typeface="Times New Roman"/>
                        </a:rPr>
                        <a:t>Friday</a:t>
                      </a:r>
                      <a:endParaRPr lang="en-US" sz="10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6672">
                <a:tc>
                  <a:txBody>
                    <a:bodyPr/>
                    <a:lstStyle/>
                    <a:p>
                      <a:pPr marL="0" marR="0" algn="r" hangingPunct="0">
                        <a:lnSpc>
                          <a:spcPct val="115000"/>
                        </a:lnSpc>
                        <a:spcBef>
                          <a:spcPts val="0"/>
                        </a:spcBef>
                        <a:spcAft>
                          <a:spcPts val="0"/>
                        </a:spcAft>
                      </a:pPr>
                      <a:r>
                        <a:rPr lang="en-US" sz="1000" b="1" dirty="0">
                          <a:effectLst/>
                          <a:latin typeface="Arial"/>
                          <a:ea typeface="Times New Roman"/>
                          <a:cs typeface="Times New Roman"/>
                        </a:rPr>
                        <a:t>8:00 am</a:t>
                      </a:r>
                      <a:endParaRPr lang="en-US" sz="10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hangingPunct="0">
                        <a:lnSpc>
                          <a:spcPct val="115000"/>
                        </a:lnSpc>
                        <a:spcBef>
                          <a:spcPts val="0"/>
                        </a:spcBef>
                        <a:spcAft>
                          <a:spcPts val="0"/>
                        </a:spcAft>
                      </a:pPr>
                      <a:r>
                        <a:rPr lang="en-US" sz="1000" dirty="0">
                          <a:effectLst/>
                          <a:latin typeface="Verdana"/>
                          <a:ea typeface="Times New Roman"/>
                        </a:rPr>
                        <a:t>CS150 prep</a:t>
                      </a:r>
                      <a:endParaRPr lang="en-US" sz="10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marL="0" marR="0" algn="ctr" hangingPunct="0">
                        <a:lnSpc>
                          <a:spcPct val="115000"/>
                        </a:lnSpc>
                        <a:spcBef>
                          <a:spcPts val="0"/>
                        </a:spcBef>
                        <a:spcAft>
                          <a:spcPts val="0"/>
                        </a:spcAft>
                      </a:pPr>
                      <a:r>
                        <a:rPr lang="en-US" sz="1000" dirty="0">
                          <a:effectLst/>
                          <a:latin typeface="Verdana"/>
                          <a:ea typeface="Times New Roman"/>
                        </a:rPr>
                        <a:t>Research</a:t>
                      </a:r>
                      <a:endParaRPr lang="en-US" sz="1000" dirty="0">
                        <a:effectLst/>
                        <a:latin typeface="Times New Roman"/>
                        <a:ea typeface="Times New Roman"/>
                      </a:endParaRPr>
                    </a:p>
                    <a:p>
                      <a:pPr marL="0" marR="0" algn="ctr" hangingPunct="0">
                        <a:lnSpc>
                          <a:spcPct val="115000"/>
                        </a:lnSpc>
                        <a:spcBef>
                          <a:spcPts val="0"/>
                        </a:spcBef>
                        <a:spcAft>
                          <a:spcPts val="0"/>
                        </a:spcAft>
                      </a:pPr>
                      <a:r>
                        <a:rPr lang="en-US" sz="1000" dirty="0">
                          <a:effectLst/>
                          <a:latin typeface="Verdana"/>
                          <a:ea typeface="Times New Roman"/>
                        </a:rPr>
                        <a:t> </a:t>
                      </a:r>
                      <a:endParaRPr lang="en-US" sz="10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hangingPunct="0">
                        <a:lnSpc>
                          <a:spcPct val="115000"/>
                        </a:lnSpc>
                        <a:spcBef>
                          <a:spcPts val="0"/>
                        </a:spcBef>
                        <a:spcAft>
                          <a:spcPts val="0"/>
                        </a:spcAft>
                      </a:pPr>
                      <a:r>
                        <a:rPr lang="en-US" sz="1000" dirty="0">
                          <a:effectLst/>
                          <a:latin typeface="Verdana"/>
                          <a:ea typeface="Times New Roman"/>
                        </a:rPr>
                        <a:t>CS150 prep</a:t>
                      </a:r>
                      <a:endParaRPr lang="en-US" sz="1000" dirty="0">
                        <a:effectLst/>
                        <a:latin typeface="Times New Roman"/>
                        <a:ea typeface="Times New Roman"/>
                      </a:endParaRPr>
                    </a:p>
                    <a:p>
                      <a:pPr marL="0" marR="0" algn="ctr" hangingPunct="0">
                        <a:lnSpc>
                          <a:spcPct val="115000"/>
                        </a:lnSpc>
                        <a:spcBef>
                          <a:spcPts val="0"/>
                        </a:spcBef>
                        <a:spcAft>
                          <a:spcPts val="0"/>
                        </a:spcAft>
                      </a:pPr>
                      <a:r>
                        <a:rPr lang="en-US" sz="1000" dirty="0">
                          <a:effectLst/>
                          <a:latin typeface="Verdana"/>
                          <a:ea typeface="Times New Roman"/>
                        </a:rPr>
                        <a:t> </a:t>
                      </a:r>
                      <a:endParaRPr lang="en-US" sz="10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8">
                  <a:txBody>
                    <a:bodyPr/>
                    <a:lstStyle/>
                    <a:p>
                      <a:pPr marL="0" marR="0" algn="ctr" hangingPunct="0">
                        <a:lnSpc>
                          <a:spcPct val="115000"/>
                        </a:lnSpc>
                        <a:spcBef>
                          <a:spcPts val="0"/>
                        </a:spcBef>
                        <a:spcAft>
                          <a:spcPts val="0"/>
                        </a:spcAft>
                      </a:pPr>
                      <a:r>
                        <a:rPr lang="en-US" sz="1000" dirty="0">
                          <a:effectLst/>
                          <a:latin typeface="Verdana"/>
                          <a:ea typeface="Times New Roman"/>
                        </a:rPr>
                        <a:t>Research</a:t>
                      </a:r>
                      <a:endParaRPr lang="en-US" sz="1000" dirty="0">
                        <a:effectLst/>
                        <a:latin typeface="Times New Roman"/>
                        <a:ea typeface="Times New Roman"/>
                      </a:endParaRPr>
                    </a:p>
                    <a:p>
                      <a:pPr marL="0" marR="0" algn="ctr" hangingPunct="0">
                        <a:lnSpc>
                          <a:spcPct val="115000"/>
                        </a:lnSpc>
                        <a:spcBef>
                          <a:spcPts val="0"/>
                        </a:spcBef>
                        <a:spcAft>
                          <a:spcPts val="0"/>
                        </a:spcAft>
                      </a:pPr>
                      <a:r>
                        <a:rPr lang="en-US" sz="1000" dirty="0">
                          <a:effectLst/>
                          <a:latin typeface="Verdana"/>
                          <a:ea typeface="Times New Roman"/>
                        </a:rPr>
                        <a:t> </a:t>
                      </a:r>
                      <a:endParaRPr lang="en-US" sz="10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hangingPunct="0">
                        <a:lnSpc>
                          <a:spcPct val="115000"/>
                        </a:lnSpc>
                        <a:spcBef>
                          <a:spcPts val="0"/>
                        </a:spcBef>
                        <a:spcAft>
                          <a:spcPts val="0"/>
                        </a:spcAft>
                      </a:pPr>
                      <a:r>
                        <a:rPr lang="en-US" sz="1000" dirty="0">
                          <a:effectLst/>
                          <a:latin typeface="Verdana"/>
                          <a:ea typeface="Times New Roman"/>
                        </a:rPr>
                        <a:t>CS150 prep</a:t>
                      </a:r>
                      <a:endParaRPr lang="en-US" sz="1000" dirty="0">
                        <a:effectLst/>
                        <a:latin typeface="Times New Roman"/>
                        <a:ea typeface="Times New Roman"/>
                      </a:endParaRPr>
                    </a:p>
                    <a:p>
                      <a:pPr marL="0" marR="0" algn="ctr" hangingPunct="0">
                        <a:lnSpc>
                          <a:spcPct val="115000"/>
                        </a:lnSpc>
                        <a:spcBef>
                          <a:spcPts val="0"/>
                        </a:spcBef>
                        <a:spcAft>
                          <a:spcPts val="0"/>
                        </a:spcAft>
                      </a:pPr>
                      <a:r>
                        <a:rPr lang="en-US" sz="1000" dirty="0">
                          <a:effectLst/>
                          <a:latin typeface="Verdana"/>
                          <a:ea typeface="Times New Roman"/>
                        </a:rPr>
                        <a:t> </a:t>
                      </a:r>
                      <a:endParaRPr lang="en-US" sz="10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6672">
                <a:tc>
                  <a:txBody>
                    <a:bodyPr/>
                    <a:lstStyle/>
                    <a:p>
                      <a:pPr marL="0" marR="0" algn="r" hangingPunct="0">
                        <a:lnSpc>
                          <a:spcPct val="115000"/>
                        </a:lnSpc>
                        <a:spcBef>
                          <a:spcPts val="0"/>
                        </a:spcBef>
                        <a:spcAft>
                          <a:spcPts val="0"/>
                        </a:spcAft>
                      </a:pPr>
                      <a:r>
                        <a:rPr lang="en-US" sz="900" b="1" dirty="0">
                          <a:effectLst/>
                          <a:latin typeface="Arial"/>
                          <a:ea typeface="Times New Roman"/>
                          <a:cs typeface="Times New Roman"/>
                        </a:rPr>
                        <a:t>:30</a:t>
                      </a:r>
                      <a:endParaRPr lang="en-US" sz="10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96672">
                <a:tc>
                  <a:txBody>
                    <a:bodyPr/>
                    <a:lstStyle/>
                    <a:p>
                      <a:pPr marL="0" marR="0" algn="r" hangingPunct="0">
                        <a:lnSpc>
                          <a:spcPct val="115000"/>
                        </a:lnSpc>
                        <a:spcBef>
                          <a:spcPts val="0"/>
                        </a:spcBef>
                        <a:spcAft>
                          <a:spcPts val="0"/>
                        </a:spcAft>
                      </a:pPr>
                      <a:r>
                        <a:rPr lang="en-US" sz="1000" b="1" dirty="0">
                          <a:effectLst/>
                          <a:latin typeface="Arial"/>
                          <a:ea typeface="Times New Roman"/>
                          <a:cs typeface="Times New Roman"/>
                        </a:rPr>
                        <a:t>9:00 am</a:t>
                      </a:r>
                      <a:endParaRPr lang="en-US" sz="10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hangingPunct="0">
                        <a:lnSpc>
                          <a:spcPct val="115000"/>
                        </a:lnSpc>
                        <a:spcBef>
                          <a:spcPts val="0"/>
                        </a:spcBef>
                        <a:spcAft>
                          <a:spcPts val="0"/>
                        </a:spcAft>
                      </a:pPr>
                      <a:r>
                        <a:rPr lang="en-US" sz="1000" b="1" dirty="0">
                          <a:effectLst/>
                          <a:latin typeface="Verdana"/>
                          <a:ea typeface="Times New Roman"/>
                        </a:rPr>
                        <a:t>CS150 – 11 lecture</a:t>
                      </a:r>
                      <a:endParaRPr lang="en-US" sz="10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vMerge="1">
                  <a:txBody>
                    <a:bodyPr/>
                    <a:lstStyle/>
                    <a:p>
                      <a:endParaRPr lang="en-US"/>
                    </a:p>
                  </a:txBody>
                  <a:tcPr/>
                </a:tc>
                <a:tc rowSpan="2">
                  <a:txBody>
                    <a:bodyPr/>
                    <a:lstStyle/>
                    <a:p>
                      <a:pPr marL="0" marR="0" algn="ctr" hangingPunct="0">
                        <a:lnSpc>
                          <a:spcPct val="115000"/>
                        </a:lnSpc>
                        <a:spcBef>
                          <a:spcPts val="0"/>
                        </a:spcBef>
                        <a:spcAft>
                          <a:spcPts val="0"/>
                        </a:spcAft>
                      </a:pPr>
                      <a:r>
                        <a:rPr lang="en-US" sz="1000" b="1" dirty="0">
                          <a:effectLst/>
                          <a:latin typeface="Verdana"/>
                          <a:ea typeface="Times New Roman"/>
                        </a:rPr>
                        <a:t>CS150 – 11 lecture</a:t>
                      </a:r>
                      <a:endParaRPr lang="en-US" sz="10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vMerge="1">
                  <a:txBody>
                    <a:bodyPr/>
                    <a:lstStyle/>
                    <a:p>
                      <a:endParaRPr lang="en-US"/>
                    </a:p>
                  </a:txBody>
                  <a:tcPr/>
                </a:tc>
                <a:tc rowSpan="2">
                  <a:txBody>
                    <a:bodyPr/>
                    <a:lstStyle/>
                    <a:p>
                      <a:pPr marL="0" marR="0" algn="ctr" hangingPunct="0">
                        <a:lnSpc>
                          <a:spcPct val="115000"/>
                        </a:lnSpc>
                        <a:spcBef>
                          <a:spcPts val="0"/>
                        </a:spcBef>
                        <a:spcAft>
                          <a:spcPts val="0"/>
                        </a:spcAft>
                      </a:pPr>
                      <a:r>
                        <a:rPr lang="en-US" sz="1000" b="1" dirty="0">
                          <a:effectLst/>
                          <a:latin typeface="Verdana"/>
                          <a:ea typeface="Times New Roman"/>
                        </a:rPr>
                        <a:t>CS150 – 11 lecture</a:t>
                      </a:r>
                      <a:endParaRPr lang="en-US" sz="10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r>
              <a:tr h="196672">
                <a:tc>
                  <a:txBody>
                    <a:bodyPr/>
                    <a:lstStyle/>
                    <a:p>
                      <a:pPr marL="0" marR="0" algn="r" hangingPunct="0">
                        <a:lnSpc>
                          <a:spcPct val="115000"/>
                        </a:lnSpc>
                        <a:spcBef>
                          <a:spcPts val="0"/>
                        </a:spcBef>
                        <a:spcAft>
                          <a:spcPts val="0"/>
                        </a:spcAft>
                      </a:pPr>
                      <a:r>
                        <a:rPr lang="en-US" sz="900" b="1" dirty="0">
                          <a:effectLst/>
                          <a:latin typeface="Arial"/>
                          <a:ea typeface="Times New Roman"/>
                          <a:cs typeface="Times New Roman"/>
                        </a:rPr>
                        <a:t>:30</a:t>
                      </a:r>
                      <a:endParaRPr lang="en-US" sz="10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rowSpan="4">
                  <a:txBody>
                    <a:bodyPr/>
                    <a:lstStyle/>
                    <a:p>
                      <a:pPr marL="0" marR="0" algn="ctr" hangingPunct="0">
                        <a:lnSpc>
                          <a:spcPct val="115000"/>
                        </a:lnSpc>
                        <a:spcBef>
                          <a:spcPts val="0"/>
                        </a:spcBef>
                        <a:spcAft>
                          <a:spcPts val="0"/>
                        </a:spcAft>
                      </a:pPr>
                      <a:r>
                        <a:rPr lang="en-US" sz="1000" dirty="0">
                          <a:effectLst/>
                          <a:latin typeface="Verdana"/>
                          <a:ea typeface="Times New Roman"/>
                        </a:rPr>
                        <a:t>Independent study</a:t>
                      </a:r>
                      <a:endParaRPr lang="en-US" sz="10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en-US"/>
                    </a:p>
                  </a:txBody>
                  <a:tcPr/>
                </a:tc>
                <a:tc vMerge="1">
                  <a:txBody>
                    <a:bodyPr/>
                    <a:lstStyle/>
                    <a:p>
                      <a:endParaRPr lang="en-US"/>
                    </a:p>
                  </a:txBody>
                  <a:tcPr/>
                </a:tc>
                <a:tc vMerge="1">
                  <a:txBody>
                    <a:bodyPr/>
                    <a:lstStyle/>
                    <a:p>
                      <a:endParaRPr lang="en-US"/>
                    </a:p>
                  </a:txBody>
                  <a:tcPr/>
                </a:tc>
              </a:tr>
              <a:tr h="196672">
                <a:tc>
                  <a:txBody>
                    <a:bodyPr/>
                    <a:lstStyle/>
                    <a:p>
                      <a:pPr marL="0" marR="0" algn="r" hangingPunct="0">
                        <a:lnSpc>
                          <a:spcPct val="115000"/>
                        </a:lnSpc>
                        <a:spcBef>
                          <a:spcPts val="0"/>
                        </a:spcBef>
                        <a:spcAft>
                          <a:spcPts val="0"/>
                        </a:spcAft>
                      </a:pPr>
                      <a:r>
                        <a:rPr lang="en-US" sz="1000" b="1" dirty="0">
                          <a:effectLst/>
                          <a:latin typeface="Arial"/>
                          <a:ea typeface="Times New Roman"/>
                          <a:cs typeface="Times New Roman"/>
                        </a:rPr>
                        <a:t>10:00 am</a:t>
                      </a:r>
                      <a:endParaRPr lang="en-US" sz="10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hangingPunct="0">
                        <a:lnSpc>
                          <a:spcPct val="115000"/>
                        </a:lnSpc>
                        <a:spcBef>
                          <a:spcPts val="0"/>
                        </a:spcBef>
                        <a:spcAft>
                          <a:spcPts val="0"/>
                        </a:spcAft>
                      </a:pPr>
                      <a:r>
                        <a:rPr lang="en-US" sz="1000" b="1" dirty="0">
                          <a:effectLst/>
                          <a:latin typeface="Verdana"/>
                          <a:ea typeface="Times New Roman"/>
                        </a:rPr>
                        <a:t>CS150 – 01H lecture</a:t>
                      </a:r>
                      <a:endParaRPr lang="en-US" sz="10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vMerge="1">
                  <a:txBody>
                    <a:bodyPr/>
                    <a:lstStyle/>
                    <a:p>
                      <a:endParaRPr lang="en-US"/>
                    </a:p>
                  </a:txBody>
                  <a:tcPr/>
                </a:tc>
                <a:tc rowSpan="2">
                  <a:txBody>
                    <a:bodyPr/>
                    <a:lstStyle/>
                    <a:p>
                      <a:pPr marL="0" marR="0" algn="ctr" hangingPunct="0">
                        <a:lnSpc>
                          <a:spcPct val="115000"/>
                        </a:lnSpc>
                        <a:spcBef>
                          <a:spcPts val="0"/>
                        </a:spcBef>
                        <a:spcAft>
                          <a:spcPts val="0"/>
                        </a:spcAft>
                      </a:pPr>
                      <a:r>
                        <a:rPr lang="en-US" sz="1000" b="1" dirty="0">
                          <a:effectLst/>
                          <a:latin typeface="Verdana"/>
                          <a:ea typeface="Times New Roman"/>
                        </a:rPr>
                        <a:t>CS150 – 01H lecture</a:t>
                      </a:r>
                      <a:endParaRPr lang="en-US" sz="10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vMerge="1">
                  <a:txBody>
                    <a:bodyPr/>
                    <a:lstStyle/>
                    <a:p>
                      <a:endParaRPr lang="en-US"/>
                    </a:p>
                  </a:txBody>
                  <a:tcPr/>
                </a:tc>
                <a:tc rowSpan="2">
                  <a:txBody>
                    <a:bodyPr/>
                    <a:lstStyle/>
                    <a:p>
                      <a:pPr marL="0" marR="0" algn="ctr" hangingPunct="0">
                        <a:lnSpc>
                          <a:spcPct val="115000"/>
                        </a:lnSpc>
                        <a:spcBef>
                          <a:spcPts val="0"/>
                        </a:spcBef>
                        <a:spcAft>
                          <a:spcPts val="0"/>
                        </a:spcAft>
                      </a:pPr>
                      <a:r>
                        <a:rPr lang="en-US" sz="1000" b="1" dirty="0">
                          <a:effectLst/>
                          <a:latin typeface="Verdana"/>
                          <a:ea typeface="Times New Roman"/>
                        </a:rPr>
                        <a:t>CS150 – 01H lecture</a:t>
                      </a:r>
                      <a:endParaRPr lang="en-US" sz="10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r>
              <a:tr h="196672">
                <a:tc>
                  <a:txBody>
                    <a:bodyPr/>
                    <a:lstStyle/>
                    <a:p>
                      <a:pPr marL="0" marR="0" algn="r" hangingPunct="0">
                        <a:lnSpc>
                          <a:spcPct val="115000"/>
                        </a:lnSpc>
                        <a:spcBef>
                          <a:spcPts val="0"/>
                        </a:spcBef>
                        <a:spcAft>
                          <a:spcPts val="0"/>
                        </a:spcAft>
                      </a:pPr>
                      <a:r>
                        <a:rPr lang="en-US" sz="900" b="1" dirty="0">
                          <a:effectLst/>
                          <a:latin typeface="Arial"/>
                          <a:ea typeface="Times New Roman"/>
                          <a:cs typeface="Times New Roman"/>
                        </a:rPr>
                        <a:t>:30</a:t>
                      </a:r>
                      <a:endParaRPr lang="en-US" sz="10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96672">
                <a:tc>
                  <a:txBody>
                    <a:bodyPr/>
                    <a:lstStyle/>
                    <a:p>
                      <a:pPr marL="0" marR="0" algn="r" hangingPunct="0">
                        <a:lnSpc>
                          <a:spcPct val="115000"/>
                        </a:lnSpc>
                        <a:spcBef>
                          <a:spcPts val="0"/>
                        </a:spcBef>
                        <a:spcAft>
                          <a:spcPts val="0"/>
                        </a:spcAft>
                      </a:pPr>
                      <a:r>
                        <a:rPr lang="en-US" sz="1000" b="1" dirty="0">
                          <a:effectLst/>
                          <a:latin typeface="Arial"/>
                          <a:ea typeface="Times New Roman"/>
                          <a:cs typeface="Times New Roman"/>
                        </a:rPr>
                        <a:t>11:00 am</a:t>
                      </a:r>
                      <a:endParaRPr lang="en-US" sz="10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hangingPunct="0">
                        <a:lnSpc>
                          <a:spcPct val="115000"/>
                        </a:lnSpc>
                        <a:spcBef>
                          <a:spcPts val="0"/>
                        </a:spcBef>
                        <a:spcAft>
                          <a:spcPts val="0"/>
                        </a:spcAft>
                      </a:pPr>
                      <a:r>
                        <a:rPr lang="en-US" sz="1000" b="1" dirty="0">
                          <a:effectLst/>
                          <a:latin typeface="Verdana"/>
                          <a:ea typeface="Times New Roman"/>
                        </a:rPr>
                        <a:t>CS150 – 05F lecture</a:t>
                      </a:r>
                      <a:endParaRPr lang="en-US" sz="10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vMerge="1">
                  <a:txBody>
                    <a:bodyPr/>
                    <a:lstStyle/>
                    <a:p>
                      <a:endParaRPr lang="en-US"/>
                    </a:p>
                  </a:txBody>
                  <a:tcPr/>
                </a:tc>
                <a:tc rowSpan="2">
                  <a:txBody>
                    <a:bodyPr/>
                    <a:lstStyle/>
                    <a:p>
                      <a:pPr marL="0" marR="0" algn="ctr" hangingPunct="0">
                        <a:lnSpc>
                          <a:spcPct val="115000"/>
                        </a:lnSpc>
                        <a:spcBef>
                          <a:spcPts val="0"/>
                        </a:spcBef>
                        <a:spcAft>
                          <a:spcPts val="0"/>
                        </a:spcAft>
                      </a:pPr>
                      <a:r>
                        <a:rPr lang="en-US" sz="1000" b="1" dirty="0">
                          <a:effectLst/>
                          <a:latin typeface="Verdana"/>
                          <a:ea typeface="Times New Roman"/>
                        </a:rPr>
                        <a:t>CS150 – 05F lecture</a:t>
                      </a:r>
                      <a:endParaRPr lang="en-US" sz="10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vMerge="1">
                  <a:txBody>
                    <a:bodyPr/>
                    <a:lstStyle/>
                    <a:p>
                      <a:endParaRPr lang="en-US"/>
                    </a:p>
                  </a:txBody>
                  <a:tcPr/>
                </a:tc>
                <a:tc rowSpan="2">
                  <a:txBody>
                    <a:bodyPr/>
                    <a:lstStyle/>
                    <a:p>
                      <a:pPr marL="0" marR="0" algn="ctr" hangingPunct="0">
                        <a:lnSpc>
                          <a:spcPct val="115000"/>
                        </a:lnSpc>
                        <a:spcBef>
                          <a:spcPts val="0"/>
                        </a:spcBef>
                        <a:spcAft>
                          <a:spcPts val="0"/>
                        </a:spcAft>
                      </a:pPr>
                      <a:r>
                        <a:rPr lang="en-US" sz="1000" b="1" dirty="0">
                          <a:effectLst/>
                          <a:latin typeface="Verdana"/>
                          <a:ea typeface="Times New Roman"/>
                        </a:rPr>
                        <a:t>CS150 – 05F lecture</a:t>
                      </a:r>
                      <a:endParaRPr lang="en-US" sz="10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r>
              <a:tr h="196672">
                <a:tc>
                  <a:txBody>
                    <a:bodyPr/>
                    <a:lstStyle/>
                    <a:p>
                      <a:pPr marL="0" marR="0" algn="r" hangingPunct="0">
                        <a:lnSpc>
                          <a:spcPct val="115000"/>
                        </a:lnSpc>
                        <a:spcBef>
                          <a:spcPts val="0"/>
                        </a:spcBef>
                        <a:spcAft>
                          <a:spcPts val="0"/>
                        </a:spcAft>
                      </a:pPr>
                      <a:r>
                        <a:rPr lang="en-US" sz="900" b="1" dirty="0">
                          <a:effectLst/>
                          <a:latin typeface="Arial"/>
                          <a:ea typeface="Times New Roman"/>
                          <a:cs typeface="Times New Roman"/>
                        </a:rPr>
                        <a:t>:30</a:t>
                      </a:r>
                      <a:endParaRPr lang="en-US" sz="10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marL="0" marR="0" algn="ctr" hangingPunct="0">
                        <a:lnSpc>
                          <a:spcPct val="115000"/>
                        </a:lnSpc>
                        <a:spcBef>
                          <a:spcPts val="0"/>
                        </a:spcBef>
                        <a:spcAft>
                          <a:spcPts val="0"/>
                        </a:spcAft>
                      </a:pPr>
                      <a:r>
                        <a:rPr lang="en-US" sz="1000" dirty="0">
                          <a:effectLst/>
                          <a:latin typeface="Verdana"/>
                          <a:ea typeface="Times New Roman"/>
                        </a:rPr>
                        <a:t>Research</a:t>
                      </a:r>
                      <a:endParaRPr lang="en-US" sz="10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r>
              <a:tr h="196672">
                <a:tc>
                  <a:txBody>
                    <a:bodyPr/>
                    <a:lstStyle/>
                    <a:p>
                      <a:pPr marL="0" marR="0" algn="r" hangingPunct="0">
                        <a:lnSpc>
                          <a:spcPct val="115000"/>
                        </a:lnSpc>
                        <a:spcBef>
                          <a:spcPts val="0"/>
                        </a:spcBef>
                        <a:spcAft>
                          <a:spcPts val="0"/>
                        </a:spcAft>
                      </a:pPr>
                      <a:r>
                        <a:rPr lang="en-US" sz="1000" b="1" dirty="0">
                          <a:effectLst/>
                          <a:latin typeface="Arial"/>
                          <a:ea typeface="Times New Roman"/>
                          <a:cs typeface="Times New Roman"/>
                        </a:rPr>
                        <a:t>12:00 am</a:t>
                      </a:r>
                      <a:endParaRPr lang="en-US" sz="10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hangingPunct="0">
                        <a:lnSpc>
                          <a:spcPct val="115000"/>
                        </a:lnSpc>
                        <a:spcBef>
                          <a:spcPts val="0"/>
                        </a:spcBef>
                        <a:spcAft>
                          <a:spcPts val="0"/>
                        </a:spcAft>
                      </a:pPr>
                      <a:r>
                        <a:rPr lang="en-US" sz="1000" b="1" dirty="0">
                          <a:effectLst/>
                          <a:latin typeface="Verdana"/>
                          <a:ea typeface="Times New Roman"/>
                        </a:rPr>
                        <a:t>Division Meeting</a:t>
                      </a:r>
                      <a:endParaRPr lang="en-US" sz="10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a:txBody>
                    <a:bodyPr/>
                    <a:lstStyle/>
                    <a:p>
                      <a:pPr marL="0" marR="0" algn="ctr" hangingPunct="0">
                        <a:lnSpc>
                          <a:spcPct val="115000"/>
                        </a:lnSpc>
                        <a:spcBef>
                          <a:spcPts val="0"/>
                        </a:spcBef>
                        <a:spcAft>
                          <a:spcPts val="0"/>
                        </a:spcAft>
                      </a:pPr>
                      <a:r>
                        <a:rPr lang="en-US" sz="1000" dirty="0">
                          <a:effectLst/>
                          <a:latin typeface="Verdana"/>
                          <a:ea typeface="Times New Roman"/>
                        </a:rPr>
                        <a:t>Lunch</a:t>
                      </a:r>
                      <a:endParaRPr lang="en-US" sz="10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hangingPunct="0">
                        <a:lnSpc>
                          <a:spcPct val="115000"/>
                        </a:lnSpc>
                        <a:spcBef>
                          <a:spcPts val="0"/>
                        </a:spcBef>
                        <a:spcAft>
                          <a:spcPts val="0"/>
                        </a:spcAft>
                      </a:pPr>
                      <a:r>
                        <a:rPr lang="en-US" sz="1000" dirty="0">
                          <a:effectLst/>
                          <a:latin typeface="Verdana"/>
                          <a:ea typeface="Times New Roman"/>
                        </a:rPr>
                        <a:t>Lunch</a:t>
                      </a:r>
                      <a:endParaRPr lang="en-US" sz="10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hangingPunct="0">
                        <a:lnSpc>
                          <a:spcPct val="115000"/>
                        </a:lnSpc>
                        <a:spcBef>
                          <a:spcPts val="0"/>
                        </a:spcBef>
                        <a:spcAft>
                          <a:spcPts val="0"/>
                        </a:spcAft>
                      </a:pPr>
                      <a:r>
                        <a:rPr lang="en-US" sz="1000" dirty="0">
                          <a:effectLst/>
                          <a:latin typeface="Verdana"/>
                          <a:ea typeface="Times New Roman"/>
                        </a:rPr>
                        <a:t>Lunch</a:t>
                      </a:r>
                      <a:endParaRPr lang="en-US" sz="1000" dirty="0">
                        <a:effectLst/>
                        <a:latin typeface="Times New Roman"/>
                        <a:ea typeface="Times New Roman"/>
                      </a:endParaRPr>
                    </a:p>
                    <a:p>
                      <a:pPr marL="0" marR="0" algn="ctr" hangingPunct="0">
                        <a:lnSpc>
                          <a:spcPct val="115000"/>
                        </a:lnSpc>
                        <a:spcBef>
                          <a:spcPts val="0"/>
                        </a:spcBef>
                        <a:spcAft>
                          <a:spcPts val="0"/>
                        </a:spcAft>
                      </a:pPr>
                      <a:r>
                        <a:rPr lang="en-US" sz="1000" dirty="0">
                          <a:effectLst/>
                          <a:latin typeface="Verdana"/>
                          <a:ea typeface="Times New Roman"/>
                        </a:rPr>
                        <a:t> </a:t>
                      </a:r>
                      <a:endParaRPr lang="en-US" sz="10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hangingPunct="0">
                        <a:lnSpc>
                          <a:spcPct val="115000"/>
                        </a:lnSpc>
                        <a:spcBef>
                          <a:spcPts val="0"/>
                        </a:spcBef>
                        <a:spcAft>
                          <a:spcPts val="0"/>
                        </a:spcAft>
                      </a:pPr>
                      <a:r>
                        <a:rPr lang="en-US" sz="1000" dirty="0">
                          <a:effectLst/>
                          <a:latin typeface="Verdana"/>
                          <a:ea typeface="Times New Roman"/>
                        </a:rPr>
                        <a:t>Lunch</a:t>
                      </a:r>
                      <a:endParaRPr lang="en-US" sz="10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4163">
                <a:tc>
                  <a:txBody>
                    <a:bodyPr/>
                    <a:lstStyle/>
                    <a:p>
                      <a:pPr marL="0" marR="0" algn="r" hangingPunct="0">
                        <a:lnSpc>
                          <a:spcPct val="115000"/>
                        </a:lnSpc>
                        <a:spcBef>
                          <a:spcPts val="0"/>
                        </a:spcBef>
                        <a:spcAft>
                          <a:spcPts val="0"/>
                        </a:spcAft>
                      </a:pPr>
                      <a:r>
                        <a:rPr lang="en-US" sz="900" b="1" dirty="0">
                          <a:effectLst/>
                          <a:latin typeface="Arial"/>
                          <a:ea typeface="Times New Roman"/>
                          <a:cs typeface="Times New Roman"/>
                        </a:rPr>
                        <a:t>:30</a:t>
                      </a:r>
                      <a:endParaRPr lang="en-US" sz="10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96672">
                <a:tc>
                  <a:txBody>
                    <a:bodyPr/>
                    <a:lstStyle/>
                    <a:p>
                      <a:pPr marL="0" marR="0" algn="r" hangingPunct="0">
                        <a:lnSpc>
                          <a:spcPct val="115000"/>
                        </a:lnSpc>
                        <a:spcBef>
                          <a:spcPts val="0"/>
                        </a:spcBef>
                        <a:spcAft>
                          <a:spcPts val="0"/>
                        </a:spcAft>
                      </a:pPr>
                      <a:r>
                        <a:rPr lang="en-US" sz="1000" b="1" dirty="0">
                          <a:effectLst/>
                          <a:latin typeface="Arial"/>
                          <a:ea typeface="Times New Roman"/>
                          <a:cs typeface="Times New Roman"/>
                        </a:rPr>
                        <a:t>1:00 pm</a:t>
                      </a:r>
                      <a:endParaRPr lang="en-US" sz="10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hangingPunct="0">
                        <a:lnSpc>
                          <a:spcPct val="115000"/>
                        </a:lnSpc>
                        <a:spcBef>
                          <a:spcPts val="0"/>
                        </a:spcBef>
                        <a:spcAft>
                          <a:spcPts val="0"/>
                        </a:spcAft>
                      </a:pPr>
                      <a:r>
                        <a:rPr lang="en-US" sz="1000" dirty="0">
                          <a:effectLst/>
                          <a:latin typeface="Verdana"/>
                          <a:ea typeface="Times New Roman"/>
                        </a:rPr>
                        <a:t>CS 380 prep</a:t>
                      </a:r>
                      <a:endParaRPr lang="en-US" sz="10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gn="ctr" hangingPunct="0">
                        <a:lnSpc>
                          <a:spcPct val="115000"/>
                        </a:lnSpc>
                        <a:spcBef>
                          <a:spcPts val="0"/>
                        </a:spcBef>
                        <a:spcAft>
                          <a:spcPts val="0"/>
                        </a:spcAft>
                      </a:pPr>
                      <a:r>
                        <a:rPr lang="en-US" sz="1000" b="1" dirty="0">
                          <a:effectLst/>
                          <a:latin typeface="Verdana"/>
                          <a:ea typeface="Times New Roman"/>
                        </a:rPr>
                        <a:t>Office Hours</a:t>
                      </a:r>
                      <a:endParaRPr lang="en-US" sz="10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rowSpan="2">
                  <a:txBody>
                    <a:bodyPr/>
                    <a:lstStyle/>
                    <a:p>
                      <a:pPr marL="0" marR="0" algn="ctr" hangingPunct="0">
                        <a:lnSpc>
                          <a:spcPct val="115000"/>
                        </a:lnSpc>
                        <a:spcBef>
                          <a:spcPts val="0"/>
                        </a:spcBef>
                        <a:spcAft>
                          <a:spcPts val="0"/>
                        </a:spcAft>
                      </a:pPr>
                      <a:r>
                        <a:rPr lang="en-US" sz="1000" dirty="0">
                          <a:effectLst/>
                          <a:latin typeface="Verdana"/>
                          <a:ea typeface="Times New Roman"/>
                        </a:rPr>
                        <a:t>CS 380 prep</a:t>
                      </a:r>
                      <a:endParaRPr lang="en-US" sz="1000" dirty="0">
                        <a:effectLst/>
                        <a:latin typeface="Times New Roman"/>
                        <a:ea typeface="Times New Roman"/>
                      </a:endParaRPr>
                    </a:p>
                    <a:p>
                      <a:pPr marL="0" marR="0" algn="ctr" hangingPunct="0">
                        <a:lnSpc>
                          <a:spcPct val="115000"/>
                        </a:lnSpc>
                        <a:spcBef>
                          <a:spcPts val="0"/>
                        </a:spcBef>
                        <a:spcAft>
                          <a:spcPts val="0"/>
                        </a:spcAft>
                      </a:pPr>
                      <a:r>
                        <a:rPr lang="en-US" sz="1000" b="1" dirty="0">
                          <a:effectLst/>
                          <a:latin typeface="Verdana"/>
                          <a:ea typeface="Times New Roman"/>
                        </a:rPr>
                        <a:t> </a:t>
                      </a:r>
                      <a:endParaRPr lang="en-US" sz="10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gn="ctr" hangingPunct="0">
                        <a:lnSpc>
                          <a:spcPct val="115000"/>
                        </a:lnSpc>
                        <a:spcBef>
                          <a:spcPts val="0"/>
                        </a:spcBef>
                        <a:spcAft>
                          <a:spcPts val="0"/>
                        </a:spcAft>
                      </a:pPr>
                      <a:r>
                        <a:rPr lang="en-US" sz="1000" dirty="0">
                          <a:effectLst/>
                          <a:latin typeface="Verdana"/>
                          <a:ea typeface="Times New Roman"/>
                        </a:rPr>
                        <a:t>CS340 prep</a:t>
                      </a:r>
                      <a:endParaRPr lang="en-US" sz="10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gn="ctr" hangingPunct="0">
                        <a:lnSpc>
                          <a:spcPct val="115000"/>
                        </a:lnSpc>
                        <a:spcBef>
                          <a:spcPts val="0"/>
                        </a:spcBef>
                        <a:spcAft>
                          <a:spcPts val="0"/>
                        </a:spcAft>
                      </a:pPr>
                      <a:r>
                        <a:rPr lang="en-US" sz="1000" b="1" dirty="0">
                          <a:effectLst/>
                          <a:latin typeface="Verdana"/>
                          <a:ea typeface="Times New Roman"/>
                        </a:rPr>
                        <a:t>Office Hours</a:t>
                      </a:r>
                      <a:endParaRPr lang="en-US" sz="10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196672">
                <a:tc>
                  <a:txBody>
                    <a:bodyPr/>
                    <a:lstStyle/>
                    <a:p>
                      <a:pPr marL="0" marR="0" algn="r" hangingPunct="0">
                        <a:lnSpc>
                          <a:spcPct val="115000"/>
                        </a:lnSpc>
                        <a:spcBef>
                          <a:spcPts val="0"/>
                        </a:spcBef>
                        <a:spcAft>
                          <a:spcPts val="0"/>
                        </a:spcAft>
                      </a:pPr>
                      <a:r>
                        <a:rPr lang="en-US" sz="900" b="1" dirty="0">
                          <a:effectLst/>
                          <a:latin typeface="Arial"/>
                          <a:ea typeface="Times New Roman"/>
                          <a:cs typeface="Times New Roman"/>
                        </a:rPr>
                        <a:t>:30</a:t>
                      </a:r>
                      <a:endParaRPr lang="en-US" sz="10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96672">
                <a:tc>
                  <a:txBody>
                    <a:bodyPr/>
                    <a:lstStyle/>
                    <a:p>
                      <a:pPr marL="0" marR="0" algn="r" hangingPunct="0">
                        <a:lnSpc>
                          <a:spcPct val="115000"/>
                        </a:lnSpc>
                        <a:spcBef>
                          <a:spcPts val="0"/>
                        </a:spcBef>
                        <a:spcAft>
                          <a:spcPts val="0"/>
                        </a:spcAft>
                      </a:pPr>
                      <a:r>
                        <a:rPr lang="en-US" sz="1000" b="1" dirty="0">
                          <a:effectLst/>
                          <a:latin typeface="Arial"/>
                          <a:ea typeface="Times New Roman"/>
                          <a:cs typeface="Times New Roman"/>
                        </a:rPr>
                        <a:t>2:00 pm</a:t>
                      </a:r>
                      <a:endParaRPr lang="en-US" sz="10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marL="0" marR="0" algn="ctr" hangingPunct="0">
                        <a:lnSpc>
                          <a:spcPct val="115000"/>
                        </a:lnSpc>
                        <a:spcBef>
                          <a:spcPts val="0"/>
                        </a:spcBef>
                        <a:spcAft>
                          <a:spcPts val="0"/>
                        </a:spcAft>
                      </a:pPr>
                      <a:r>
                        <a:rPr lang="en-US" sz="1000" b="1" dirty="0">
                          <a:effectLst/>
                          <a:latin typeface="Verdana"/>
                          <a:ea typeface="Times New Roman"/>
                        </a:rPr>
                        <a:t>CS 380 lecture</a:t>
                      </a:r>
                      <a:endParaRPr lang="en-US" sz="10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vMerge="1">
                  <a:txBody>
                    <a:bodyPr/>
                    <a:lstStyle/>
                    <a:p>
                      <a:endParaRPr lang="en-US"/>
                    </a:p>
                  </a:txBody>
                  <a:tcPr/>
                </a:tc>
                <a:tc rowSpan="3">
                  <a:txBody>
                    <a:bodyPr/>
                    <a:lstStyle/>
                    <a:p>
                      <a:pPr marL="0" marR="0" algn="ctr" hangingPunct="0">
                        <a:lnSpc>
                          <a:spcPct val="115000"/>
                        </a:lnSpc>
                        <a:spcBef>
                          <a:spcPts val="0"/>
                        </a:spcBef>
                        <a:spcAft>
                          <a:spcPts val="0"/>
                        </a:spcAft>
                      </a:pPr>
                      <a:r>
                        <a:rPr lang="en-US" sz="1000" b="1" dirty="0">
                          <a:effectLst/>
                          <a:latin typeface="Verdana"/>
                          <a:ea typeface="Times New Roman"/>
                        </a:rPr>
                        <a:t>CS 380 lecture</a:t>
                      </a:r>
                      <a:endParaRPr lang="en-US" sz="10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vMerge="1">
                  <a:txBody>
                    <a:bodyPr/>
                    <a:lstStyle/>
                    <a:p>
                      <a:endParaRPr lang="en-US"/>
                    </a:p>
                  </a:txBody>
                  <a:tcPr/>
                </a:tc>
                <a:tc vMerge="1">
                  <a:txBody>
                    <a:bodyPr/>
                    <a:lstStyle/>
                    <a:p>
                      <a:endParaRPr lang="en-US"/>
                    </a:p>
                  </a:txBody>
                  <a:tcPr/>
                </a:tc>
              </a:tr>
              <a:tr h="196672">
                <a:tc>
                  <a:txBody>
                    <a:bodyPr/>
                    <a:lstStyle/>
                    <a:p>
                      <a:pPr marL="0" marR="0" algn="r" hangingPunct="0">
                        <a:lnSpc>
                          <a:spcPct val="115000"/>
                        </a:lnSpc>
                        <a:spcBef>
                          <a:spcPts val="0"/>
                        </a:spcBef>
                        <a:spcAft>
                          <a:spcPts val="0"/>
                        </a:spcAft>
                      </a:pPr>
                      <a:r>
                        <a:rPr lang="en-US" sz="900" b="1" dirty="0">
                          <a:effectLst/>
                          <a:latin typeface="Arial"/>
                          <a:ea typeface="Times New Roman"/>
                          <a:cs typeface="Times New Roman"/>
                        </a:rPr>
                        <a:t>:30</a:t>
                      </a:r>
                      <a:endParaRPr lang="en-US" sz="10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96672">
                <a:tc>
                  <a:txBody>
                    <a:bodyPr/>
                    <a:lstStyle/>
                    <a:p>
                      <a:pPr marL="0" marR="0" algn="r" hangingPunct="0">
                        <a:lnSpc>
                          <a:spcPct val="115000"/>
                        </a:lnSpc>
                        <a:spcBef>
                          <a:spcPts val="0"/>
                        </a:spcBef>
                        <a:spcAft>
                          <a:spcPts val="0"/>
                        </a:spcAft>
                      </a:pPr>
                      <a:r>
                        <a:rPr lang="en-US" sz="1000" b="1" dirty="0">
                          <a:effectLst/>
                          <a:latin typeface="Arial"/>
                          <a:ea typeface="Times New Roman"/>
                          <a:cs typeface="Times New Roman"/>
                        </a:rPr>
                        <a:t>3:00 pm</a:t>
                      </a:r>
                      <a:endParaRPr lang="en-US" sz="10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rowSpan="6">
                  <a:txBody>
                    <a:bodyPr/>
                    <a:lstStyle/>
                    <a:p>
                      <a:pPr marL="0" marR="0" algn="ctr" hangingPunct="0">
                        <a:lnSpc>
                          <a:spcPct val="115000"/>
                        </a:lnSpc>
                        <a:spcBef>
                          <a:spcPts val="0"/>
                        </a:spcBef>
                        <a:spcAft>
                          <a:spcPts val="0"/>
                        </a:spcAft>
                      </a:pPr>
                      <a:r>
                        <a:rPr lang="en-US" sz="1000" b="1" dirty="0">
                          <a:effectLst/>
                          <a:latin typeface="Verdana"/>
                          <a:ea typeface="Times New Roman"/>
                        </a:rPr>
                        <a:t>CS 340 lecture</a:t>
                      </a:r>
                      <a:endParaRPr lang="en-US" sz="10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vMerge="1">
                  <a:txBody>
                    <a:bodyPr/>
                    <a:lstStyle/>
                    <a:p>
                      <a:endParaRPr lang="en-US"/>
                    </a:p>
                  </a:txBody>
                  <a:tcPr/>
                </a:tc>
                <a:tc rowSpan="6">
                  <a:txBody>
                    <a:bodyPr/>
                    <a:lstStyle/>
                    <a:p>
                      <a:pPr marL="0" marR="0" algn="ctr" hangingPunct="0">
                        <a:lnSpc>
                          <a:spcPct val="115000"/>
                        </a:lnSpc>
                        <a:spcBef>
                          <a:spcPts val="0"/>
                        </a:spcBef>
                        <a:spcAft>
                          <a:spcPts val="0"/>
                        </a:spcAft>
                      </a:pPr>
                      <a:r>
                        <a:rPr lang="en-US" sz="1000" b="1" dirty="0">
                          <a:effectLst/>
                          <a:latin typeface="Verdana"/>
                          <a:ea typeface="Times New Roman"/>
                        </a:rPr>
                        <a:t>CS 340 lecture</a:t>
                      </a:r>
                      <a:endParaRPr lang="en-US" sz="10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rowSpan="2">
                  <a:txBody>
                    <a:bodyPr/>
                    <a:lstStyle/>
                    <a:p>
                      <a:pPr marL="0" marR="0" algn="ctr" hangingPunct="0">
                        <a:lnSpc>
                          <a:spcPct val="115000"/>
                        </a:lnSpc>
                        <a:spcBef>
                          <a:spcPts val="0"/>
                        </a:spcBef>
                        <a:spcAft>
                          <a:spcPts val="0"/>
                        </a:spcAft>
                      </a:pPr>
                      <a:r>
                        <a:rPr lang="en-US" sz="1000" b="1" dirty="0">
                          <a:effectLst/>
                          <a:latin typeface="Verdana"/>
                          <a:ea typeface="Times New Roman"/>
                        </a:rPr>
                        <a:t> </a:t>
                      </a:r>
                      <a:endParaRPr lang="en-US" sz="1000" dirty="0">
                        <a:effectLst/>
                        <a:latin typeface="Times New Roman"/>
                        <a:ea typeface="Times New Roman"/>
                      </a:endParaRPr>
                    </a:p>
                    <a:p>
                      <a:pPr marL="0" marR="0" algn="ctr" hangingPunct="0">
                        <a:lnSpc>
                          <a:spcPct val="115000"/>
                        </a:lnSpc>
                        <a:spcBef>
                          <a:spcPts val="0"/>
                        </a:spcBef>
                        <a:spcAft>
                          <a:spcPts val="0"/>
                        </a:spcAft>
                      </a:pPr>
                      <a:r>
                        <a:rPr lang="en-US" sz="1000" b="1" dirty="0">
                          <a:effectLst/>
                          <a:latin typeface="Verdana"/>
                          <a:ea typeface="Times New Roman"/>
                        </a:rPr>
                        <a:t>Programming Competition</a:t>
                      </a:r>
                      <a:endParaRPr lang="en-US" sz="1000" dirty="0">
                        <a:effectLst/>
                        <a:latin typeface="Times New Roman"/>
                        <a:ea typeface="Times New Roman"/>
                      </a:endParaRPr>
                    </a:p>
                    <a:p>
                      <a:pPr marL="0" marR="0" algn="ctr" hangingPunct="0">
                        <a:lnSpc>
                          <a:spcPct val="115000"/>
                        </a:lnSpc>
                        <a:spcBef>
                          <a:spcPts val="0"/>
                        </a:spcBef>
                        <a:spcAft>
                          <a:spcPts val="0"/>
                        </a:spcAft>
                      </a:pPr>
                      <a:r>
                        <a:rPr lang="en-US" sz="1000" b="1" dirty="0">
                          <a:effectLst/>
                          <a:latin typeface="Verdana"/>
                          <a:ea typeface="Times New Roman"/>
                        </a:rPr>
                        <a:t>Prep</a:t>
                      </a:r>
                      <a:endParaRPr lang="en-US" sz="10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r>
              <a:tr h="481846">
                <a:tc>
                  <a:txBody>
                    <a:bodyPr/>
                    <a:lstStyle/>
                    <a:p>
                      <a:pPr marL="0" marR="0" algn="r" hangingPunct="0">
                        <a:lnSpc>
                          <a:spcPct val="115000"/>
                        </a:lnSpc>
                        <a:spcBef>
                          <a:spcPts val="0"/>
                        </a:spcBef>
                        <a:spcAft>
                          <a:spcPts val="0"/>
                        </a:spcAft>
                      </a:pPr>
                      <a:r>
                        <a:rPr lang="en-US" sz="900" b="1" dirty="0">
                          <a:effectLst/>
                          <a:latin typeface="Arial"/>
                          <a:ea typeface="Times New Roman"/>
                          <a:cs typeface="Times New Roman"/>
                        </a:rPr>
                        <a:t>:30</a:t>
                      </a:r>
                      <a:endParaRPr lang="en-US" sz="10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5">
                  <a:txBody>
                    <a:bodyPr/>
                    <a:lstStyle/>
                    <a:p>
                      <a:pPr marL="0" marR="0" algn="ctr" hangingPunct="0">
                        <a:lnSpc>
                          <a:spcPct val="115000"/>
                        </a:lnSpc>
                        <a:spcBef>
                          <a:spcPts val="0"/>
                        </a:spcBef>
                        <a:spcAft>
                          <a:spcPts val="0"/>
                        </a:spcAft>
                      </a:pPr>
                      <a:r>
                        <a:rPr lang="en-US" sz="1000" b="1" dirty="0">
                          <a:effectLst/>
                          <a:latin typeface="Verdana"/>
                          <a:ea typeface="Times New Roman"/>
                        </a:rPr>
                        <a:t>Office Hours</a:t>
                      </a:r>
                      <a:endParaRPr lang="en-US" sz="10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vMerge="1">
                  <a:txBody>
                    <a:bodyPr/>
                    <a:lstStyle/>
                    <a:p>
                      <a:endParaRPr lang="en-US"/>
                    </a:p>
                  </a:txBody>
                  <a:tcPr/>
                </a:tc>
                <a:tc rowSpan="2">
                  <a:txBody>
                    <a:bodyPr/>
                    <a:lstStyle/>
                    <a:p>
                      <a:pPr marL="0" marR="0" algn="ctr" hangingPunct="0">
                        <a:lnSpc>
                          <a:spcPct val="115000"/>
                        </a:lnSpc>
                        <a:spcBef>
                          <a:spcPts val="0"/>
                        </a:spcBef>
                        <a:spcAft>
                          <a:spcPts val="0"/>
                        </a:spcAft>
                      </a:pPr>
                      <a:r>
                        <a:rPr lang="en-US" sz="1000" b="1" dirty="0">
                          <a:effectLst/>
                          <a:latin typeface="Verdana"/>
                          <a:ea typeface="Times New Roman"/>
                        </a:rPr>
                        <a:t>Faculty Assembly</a:t>
                      </a:r>
                      <a:endParaRPr lang="en-US" sz="10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vMerge="1">
                  <a:txBody>
                    <a:bodyPr/>
                    <a:lstStyle/>
                    <a:p>
                      <a:endParaRPr lang="en-US"/>
                    </a:p>
                  </a:txBody>
                  <a:tcPr/>
                </a:tc>
                <a:tc vMerge="1">
                  <a:txBody>
                    <a:bodyPr/>
                    <a:lstStyle/>
                    <a:p>
                      <a:endParaRPr lang="en-US"/>
                    </a:p>
                  </a:txBody>
                  <a:tcPr/>
                </a:tc>
              </a:tr>
              <a:tr h="196672">
                <a:tc>
                  <a:txBody>
                    <a:bodyPr/>
                    <a:lstStyle/>
                    <a:p>
                      <a:pPr marL="0" marR="0" algn="r" hangingPunct="0">
                        <a:lnSpc>
                          <a:spcPct val="115000"/>
                        </a:lnSpc>
                        <a:spcBef>
                          <a:spcPts val="0"/>
                        </a:spcBef>
                        <a:spcAft>
                          <a:spcPts val="0"/>
                        </a:spcAft>
                      </a:pPr>
                      <a:r>
                        <a:rPr lang="en-US" sz="1000" b="1" dirty="0">
                          <a:effectLst/>
                          <a:latin typeface="Arial"/>
                          <a:ea typeface="Times New Roman"/>
                          <a:cs typeface="Times New Roman"/>
                        </a:rPr>
                        <a:t>4:00 pm</a:t>
                      </a:r>
                      <a:endParaRPr lang="en-US" sz="10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4">
                  <a:txBody>
                    <a:bodyPr/>
                    <a:lstStyle/>
                    <a:p>
                      <a:pPr marL="0" marR="0" algn="ctr" hangingPunct="0">
                        <a:lnSpc>
                          <a:spcPct val="115000"/>
                        </a:lnSpc>
                        <a:spcBef>
                          <a:spcPts val="0"/>
                        </a:spcBef>
                        <a:spcAft>
                          <a:spcPts val="0"/>
                        </a:spcAft>
                      </a:pPr>
                      <a:r>
                        <a:rPr lang="en-US" sz="1000" dirty="0">
                          <a:effectLst/>
                          <a:latin typeface="Verdana"/>
                          <a:ea typeface="Times New Roman"/>
                        </a:rPr>
                        <a:t>RCSS</a:t>
                      </a:r>
                      <a:endParaRPr lang="en-US" sz="10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672">
                <a:tc>
                  <a:txBody>
                    <a:bodyPr/>
                    <a:lstStyle/>
                    <a:p>
                      <a:pPr marL="0" marR="0" algn="r" hangingPunct="0">
                        <a:lnSpc>
                          <a:spcPct val="115000"/>
                        </a:lnSpc>
                        <a:spcBef>
                          <a:spcPts val="0"/>
                        </a:spcBef>
                        <a:spcAft>
                          <a:spcPts val="0"/>
                        </a:spcAft>
                      </a:pPr>
                      <a:r>
                        <a:rPr lang="en-US" sz="900" b="1" dirty="0">
                          <a:effectLst/>
                          <a:latin typeface="Arial"/>
                          <a:ea typeface="Times New Roman"/>
                          <a:cs typeface="Times New Roman"/>
                        </a:rPr>
                        <a:t>:30</a:t>
                      </a:r>
                      <a:endParaRPr lang="en-US" sz="10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rowSpan="3">
                  <a:txBody>
                    <a:bodyPr/>
                    <a:lstStyle/>
                    <a:p>
                      <a:pPr marL="0" marR="0" algn="ctr" hangingPunct="0">
                        <a:lnSpc>
                          <a:spcPct val="115000"/>
                        </a:lnSpc>
                        <a:spcBef>
                          <a:spcPts val="0"/>
                        </a:spcBef>
                        <a:spcAft>
                          <a:spcPts val="0"/>
                        </a:spcAft>
                      </a:pPr>
                      <a:r>
                        <a:rPr lang="en-US" sz="1000" dirty="0">
                          <a:effectLst/>
                          <a:latin typeface="Verdana"/>
                          <a:ea typeface="Times New Roman"/>
                        </a:rPr>
                        <a:t>RCSS</a:t>
                      </a:r>
                      <a:endParaRPr lang="en-US" sz="10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196672">
                <a:tc>
                  <a:txBody>
                    <a:bodyPr/>
                    <a:lstStyle/>
                    <a:p>
                      <a:pPr marL="0" marR="0" algn="r" hangingPunct="0">
                        <a:lnSpc>
                          <a:spcPct val="115000"/>
                        </a:lnSpc>
                        <a:spcBef>
                          <a:spcPts val="0"/>
                        </a:spcBef>
                        <a:spcAft>
                          <a:spcPts val="0"/>
                        </a:spcAft>
                      </a:pPr>
                      <a:r>
                        <a:rPr lang="en-US" sz="1000" b="1" dirty="0">
                          <a:effectLst/>
                          <a:latin typeface="Arial"/>
                          <a:ea typeface="Times New Roman"/>
                          <a:cs typeface="Times New Roman"/>
                        </a:rPr>
                        <a:t>5:00 pm</a:t>
                      </a:r>
                      <a:endParaRPr lang="en-US" sz="10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96672">
                <a:tc>
                  <a:txBody>
                    <a:bodyPr/>
                    <a:lstStyle/>
                    <a:p>
                      <a:pPr marL="0" marR="0" algn="r" hangingPunct="0">
                        <a:lnSpc>
                          <a:spcPct val="115000"/>
                        </a:lnSpc>
                        <a:spcBef>
                          <a:spcPts val="0"/>
                        </a:spcBef>
                        <a:spcAft>
                          <a:spcPts val="0"/>
                        </a:spcAft>
                      </a:pPr>
                      <a:r>
                        <a:rPr lang="en-US" sz="900" b="1" dirty="0">
                          <a:effectLst/>
                          <a:latin typeface="Arial"/>
                          <a:ea typeface="Times New Roman"/>
                          <a:cs typeface="Times New Roman"/>
                        </a:rPr>
                        <a:t>:30</a:t>
                      </a:r>
                      <a:endParaRPr lang="en-US" sz="10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p14="http://schemas.microsoft.com/office/powerpoint/2010/main" val="2714271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Grading</a:t>
            </a:r>
            <a:endParaRPr lang="en-US" dirty="0"/>
          </a:p>
        </p:txBody>
      </p:sp>
      <p:sp>
        <p:nvSpPr>
          <p:cNvPr id="11" name="Content Placeholder 3"/>
          <p:cNvSpPr txBox="1">
            <a:spLocks/>
          </p:cNvSpPr>
          <p:nvPr/>
        </p:nvSpPr>
        <p:spPr bwMode="auto">
          <a:xfrm>
            <a:off x="612648" y="4800600"/>
            <a:ext cx="8153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A04DA3"/>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C4652D"/>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n-US" dirty="0" smtClean="0"/>
              <a:t>Homework and Programming projects will be posted online on the class webpage</a:t>
            </a:r>
          </a:p>
          <a:p>
            <a:pPr lvl="3"/>
            <a:endParaRPr lang="en-US" dirty="0"/>
          </a:p>
        </p:txBody>
      </p:sp>
      <p:sp>
        <p:nvSpPr>
          <p:cNvPr id="2" name="Footer Placeholder 1"/>
          <p:cNvSpPr>
            <a:spLocks noGrp="1"/>
          </p:cNvSpPr>
          <p:nvPr>
            <p:ph type="ftr" sz="quarter" idx="11"/>
          </p:nvPr>
        </p:nvSpPr>
        <p:spPr/>
        <p:txBody>
          <a:bodyPr/>
          <a:lstStyle/>
          <a:p>
            <a:r>
              <a:rPr lang="en-US" smtClean="0"/>
              <a:t>CS380</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r>
              <a:rPr lang="en-US" dirty="0" smtClean="0"/>
              <a:t>8</a:t>
            </a:r>
            <a:endParaRPr lang="en-US" dirty="0"/>
          </a:p>
        </p:txBody>
      </p:sp>
      <p:graphicFrame>
        <p:nvGraphicFramePr>
          <p:cNvPr id="13" name="Content Placeholder 12"/>
          <p:cNvGraphicFramePr>
            <a:graphicFrameLocks noGrp="1"/>
          </p:cNvGraphicFramePr>
          <p:nvPr>
            <p:ph sz="quarter" idx="1"/>
            <p:extLst>
              <p:ext uri="{D42A27DB-BD31-4B8C-83A1-F6EECF244321}">
                <p14:modId xmlns:p14="http://schemas.microsoft.com/office/powerpoint/2010/main" val="2834287980"/>
              </p:ext>
            </p:extLst>
          </p:nvPr>
        </p:nvGraphicFramePr>
        <p:xfrm>
          <a:off x="612648" y="2057400"/>
          <a:ext cx="8153400" cy="2133600"/>
        </p:xfrm>
        <a:graphic>
          <a:graphicData uri="http://schemas.openxmlformats.org/drawingml/2006/table">
            <a:tbl>
              <a:tblPr firstRow="1" bandRow="1">
                <a:tableStyleId>{8A107856-5554-42FB-B03E-39F5DBC370BA}</a:tableStyleId>
              </a:tblPr>
              <a:tblGrid>
                <a:gridCol w="4076700"/>
                <a:gridCol w="4076700"/>
              </a:tblGrid>
              <a:tr h="370840">
                <a:tc>
                  <a:txBody>
                    <a:bodyPr/>
                    <a:lstStyle/>
                    <a:p>
                      <a:pPr algn="l" fontAlgn="b"/>
                      <a:r>
                        <a:rPr lang="en-US" sz="2800" b="1" u="none" strike="noStrike" dirty="0">
                          <a:effectLst/>
                        </a:rPr>
                        <a:t>Quizzes</a:t>
                      </a:r>
                      <a:endParaRPr lang="en-US" sz="2800" b="1" i="0" u="none" strike="noStrike" dirty="0">
                        <a:solidFill>
                          <a:srgbClr val="000000"/>
                        </a:solidFill>
                        <a:effectLst/>
                        <a:latin typeface="Calibri"/>
                      </a:endParaRPr>
                    </a:p>
                  </a:txBody>
                  <a:tcPr marL="0" marR="0" marT="0" marB="0" anchor="b"/>
                </a:tc>
                <a:tc>
                  <a:txBody>
                    <a:bodyPr/>
                    <a:lstStyle/>
                    <a:p>
                      <a:pPr algn="r" fontAlgn="b"/>
                      <a:r>
                        <a:rPr lang="en-US" sz="2800" b="0" u="none" strike="noStrike" dirty="0">
                          <a:effectLst/>
                        </a:rPr>
                        <a:t>5%</a:t>
                      </a:r>
                      <a:endParaRPr lang="en-US" sz="2800" b="0" i="0" u="none" strike="noStrike" dirty="0">
                        <a:solidFill>
                          <a:srgbClr val="000000"/>
                        </a:solidFill>
                        <a:effectLst/>
                        <a:latin typeface="Calibri"/>
                      </a:endParaRPr>
                    </a:p>
                  </a:txBody>
                  <a:tcPr marL="0" marR="0" marT="0" marB="0" anchor="b"/>
                </a:tc>
              </a:tr>
              <a:tr h="370840">
                <a:tc>
                  <a:txBody>
                    <a:bodyPr/>
                    <a:lstStyle/>
                    <a:p>
                      <a:pPr algn="l" fontAlgn="b"/>
                      <a:r>
                        <a:rPr lang="en-US" sz="2800" b="1" u="none" strike="noStrike" dirty="0">
                          <a:effectLst/>
                        </a:rPr>
                        <a:t>Project</a:t>
                      </a:r>
                      <a:endParaRPr lang="en-US" sz="2800" b="1" i="0" u="none" strike="noStrike" dirty="0">
                        <a:solidFill>
                          <a:srgbClr val="000000"/>
                        </a:solidFill>
                        <a:effectLst/>
                        <a:latin typeface="Calibri"/>
                      </a:endParaRPr>
                    </a:p>
                  </a:txBody>
                  <a:tcPr marL="0" marR="0" marT="0" marB="0" anchor="b"/>
                </a:tc>
                <a:tc>
                  <a:txBody>
                    <a:bodyPr/>
                    <a:lstStyle/>
                    <a:p>
                      <a:pPr algn="r" fontAlgn="b"/>
                      <a:r>
                        <a:rPr lang="en-US" sz="2800" u="none" strike="noStrike">
                          <a:effectLst/>
                        </a:rPr>
                        <a:t>30%</a:t>
                      </a:r>
                      <a:endParaRPr lang="en-US" sz="2800" b="0" i="0" u="none" strike="noStrike">
                        <a:solidFill>
                          <a:srgbClr val="000000"/>
                        </a:solidFill>
                        <a:effectLst/>
                        <a:latin typeface="Calibri"/>
                      </a:endParaRPr>
                    </a:p>
                  </a:txBody>
                  <a:tcPr marL="0" marR="0" marT="0" marB="0" anchor="b"/>
                </a:tc>
              </a:tr>
              <a:tr h="370840">
                <a:tc>
                  <a:txBody>
                    <a:bodyPr/>
                    <a:lstStyle/>
                    <a:p>
                      <a:pPr algn="l" fontAlgn="b"/>
                      <a:r>
                        <a:rPr lang="en-US" sz="2800" b="1" u="none" strike="noStrike" dirty="0">
                          <a:effectLst/>
                        </a:rPr>
                        <a:t>Homework</a:t>
                      </a:r>
                      <a:endParaRPr lang="en-US" sz="2800" b="1" i="0" u="none" strike="noStrike" dirty="0">
                        <a:solidFill>
                          <a:srgbClr val="000000"/>
                        </a:solidFill>
                        <a:effectLst/>
                        <a:latin typeface="Calibri"/>
                      </a:endParaRPr>
                    </a:p>
                  </a:txBody>
                  <a:tcPr marL="0" marR="0" marT="0" marB="0" anchor="b"/>
                </a:tc>
                <a:tc>
                  <a:txBody>
                    <a:bodyPr/>
                    <a:lstStyle/>
                    <a:p>
                      <a:pPr algn="r" fontAlgn="b"/>
                      <a:r>
                        <a:rPr lang="en-US" sz="2800" u="none" strike="noStrike">
                          <a:effectLst/>
                        </a:rPr>
                        <a:t>40%</a:t>
                      </a:r>
                      <a:endParaRPr lang="en-US" sz="2800" b="0" i="0" u="none" strike="noStrike">
                        <a:solidFill>
                          <a:srgbClr val="000000"/>
                        </a:solidFill>
                        <a:effectLst/>
                        <a:latin typeface="Calibri"/>
                      </a:endParaRPr>
                    </a:p>
                  </a:txBody>
                  <a:tcPr marL="0" marR="0" marT="0" marB="0" anchor="b"/>
                </a:tc>
              </a:tr>
              <a:tr h="370840">
                <a:tc>
                  <a:txBody>
                    <a:bodyPr/>
                    <a:lstStyle/>
                    <a:p>
                      <a:pPr algn="l" fontAlgn="b"/>
                      <a:r>
                        <a:rPr lang="en-US" sz="2800" b="1" u="none" strike="noStrike" dirty="0">
                          <a:effectLst/>
                        </a:rPr>
                        <a:t>Final exam</a:t>
                      </a:r>
                      <a:endParaRPr lang="en-US" sz="2800" b="1" i="0" u="none" strike="noStrike" dirty="0">
                        <a:solidFill>
                          <a:srgbClr val="000000"/>
                        </a:solidFill>
                        <a:effectLst/>
                        <a:latin typeface="Calibri"/>
                      </a:endParaRPr>
                    </a:p>
                  </a:txBody>
                  <a:tcPr marL="0" marR="0" marT="0" marB="0" anchor="b"/>
                </a:tc>
                <a:tc>
                  <a:txBody>
                    <a:bodyPr/>
                    <a:lstStyle/>
                    <a:p>
                      <a:pPr algn="r" fontAlgn="b"/>
                      <a:r>
                        <a:rPr lang="en-US" sz="2800" u="none" strike="noStrike" dirty="0">
                          <a:effectLst/>
                        </a:rPr>
                        <a:t>25%</a:t>
                      </a:r>
                      <a:endParaRPr lang="en-US" sz="2800" b="0" i="0" u="none" strike="noStrike" dirty="0">
                        <a:solidFill>
                          <a:srgbClr val="000000"/>
                        </a:solidFill>
                        <a:effectLst/>
                        <a:latin typeface="Calibri"/>
                      </a:endParaRPr>
                    </a:p>
                  </a:txBody>
                  <a:tcPr marL="0" marR="0" marT="0" marB="0" anchor="b"/>
                </a:tc>
              </a:tr>
              <a:tr h="370840">
                <a:tc>
                  <a:txBody>
                    <a:bodyPr/>
                    <a:lstStyle/>
                    <a:p>
                      <a:pPr algn="l" fontAlgn="b"/>
                      <a:r>
                        <a:rPr lang="en-US" sz="2800" b="1" u="none" strike="noStrike" dirty="0">
                          <a:effectLst/>
                        </a:rPr>
                        <a:t>Total</a:t>
                      </a:r>
                      <a:endParaRPr lang="en-US" sz="2800" b="1" i="0" u="none" strike="noStrike" dirty="0">
                        <a:solidFill>
                          <a:srgbClr val="000000"/>
                        </a:solidFill>
                        <a:effectLst/>
                        <a:latin typeface="Calibri"/>
                      </a:endParaRPr>
                    </a:p>
                  </a:txBody>
                  <a:tcPr marL="0" marR="0" marT="0" marB="0" anchor="b"/>
                </a:tc>
                <a:tc>
                  <a:txBody>
                    <a:bodyPr/>
                    <a:lstStyle/>
                    <a:p>
                      <a:pPr algn="r" fontAlgn="b"/>
                      <a:r>
                        <a:rPr lang="en-US" sz="2800" u="none" strike="noStrike" dirty="0">
                          <a:effectLst/>
                        </a:rPr>
                        <a:t>100%</a:t>
                      </a:r>
                      <a:endParaRPr lang="en-US" sz="2800" b="0" i="0" u="none" strike="noStrike" dirty="0">
                        <a:solidFill>
                          <a:srgbClr val="000000"/>
                        </a:solidFill>
                        <a:effectLst/>
                        <a:latin typeface="Calibri"/>
                      </a:endParaRPr>
                    </a:p>
                  </a:txBody>
                  <a:tcPr marL="0" marR="0" marT="0" marB="0" anchor="b"/>
                </a:tc>
              </a:tr>
            </a:tbl>
          </a:graphicData>
        </a:graphic>
      </p:graphicFrame>
    </p:spTree>
    <p:extLst>
      <p:ext uri="{BB962C8B-B14F-4D97-AF65-F5344CB8AC3E}">
        <p14:creationId xmlns:p14="http://schemas.microsoft.com/office/powerpoint/2010/main" val="662126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Programming Project</a:t>
            </a:r>
            <a:endParaRPr lang="en-US" dirty="0"/>
          </a:p>
        </p:txBody>
      </p:sp>
      <p:sp>
        <p:nvSpPr>
          <p:cNvPr id="4" name="Content Placeholder 3"/>
          <p:cNvSpPr>
            <a:spLocks noGrp="1"/>
          </p:cNvSpPr>
          <p:nvPr>
            <p:ph sz="quarter" idx="1"/>
          </p:nvPr>
        </p:nvSpPr>
        <p:spPr/>
        <p:txBody>
          <a:bodyPr/>
          <a:lstStyle/>
          <a:p>
            <a:r>
              <a:rPr lang="en-US" dirty="0" smtClean="0"/>
              <a:t>You can start working on this from the first week of the class</a:t>
            </a:r>
          </a:p>
          <a:p>
            <a:r>
              <a:rPr lang="en-US" dirty="0" smtClean="0"/>
              <a:t>Design and implementation of a professional website:</a:t>
            </a:r>
          </a:p>
          <a:p>
            <a:pPr lvl="1"/>
            <a:r>
              <a:rPr lang="en-US" dirty="0" smtClean="0"/>
              <a:t>Professional Style</a:t>
            </a:r>
          </a:p>
          <a:p>
            <a:pPr lvl="1"/>
            <a:r>
              <a:rPr lang="en-US" dirty="0" smtClean="0"/>
              <a:t>Interactive</a:t>
            </a:r>
          </a:p>
          <a:p>
            <a:r>
              <a:rPr lang="en-US" dirty="0" smtClean="0"/>
              <a:t>I will post topics: mostly websites needed by faculty and staff in our school </a:t>
            </a:r>
          </a:p>
          <a:p>
            <a:r>
              <a:rPr lang="en-US" dirty="0" smtClean="0"/>
              <a:t>You can complete the project in teams of two</a:t>
            </a:r>
          </a:p>
        </p:txBody>
      </p:sp>
      <p:sp>
        <p:nvSpPr>
          <p:cNvPr id="5" name="Slide Number Placeholder 4"/>
          <p:cNvSpPr>
            <a:spLocks noGrp="1"/>
          </p:cNvSpPr>
          <p:nvPr>
            <p:ph type="sldNum" sz="quarter" idx="12"/>
          </p:nvPr>
        </p:nvSpPr>
        <p:spPr/>
        <p:txBody>
          <a:bodyPr>
            <a:normAutofit fontScale="85000" lnSpcReduction="20000"/>
          </a:bodyPr>
          <a:lstStyle/>
          <a:p>
            <a:r>
              <a:rPr lang="en-US" dirty="0" smtClean="0"/>
              <a:t>9</a:t>
            </a:r>
            <a:endParaRPr lang="en-US" dirty="0"/>
          </a:p>
        </p:txBody>
      </p:sp>
    </p:spTree>
    <p:extLst>
      <p:ext uri="{BB962C8B-B14F-4D97-AF65-F5344CB8AC3E}">
        <p14:creationId xmlns:p14="http://schemas.microsoft.com/office/powerpoint/2010/main" val="841377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Programming Project</a:t>
            </a:r>
            <a:endParaRPr lang="en-US" dirty="0"/>
          </a:p>
        </p:txBody>
      </p:sp>
      <p:sp>
        <p:nvSpPr>
          <p:cNvPr id="4" name="Content Placeholder 3"/>
          <p:cNvSpPr>
            <a:spLocks noGrp="1"/>
          </p:cNvSpPr>
          <p:nvPr>
            <p:ph sz="quarter" idx="1"/>
          </p:nvPr>
        </p:nvSpPr>
        <p:spPr/>
        <p:txBody>
          <a:bodyPr/>
          <a:lstStyle/>
          <a:p>
            <a:r>
              <a:rPr lang="en-US" dirty="0" smtClean="0"/>
              <a:t>Your project should have five out of the following features (choose and document these):</a:t>
            </a:r>
          </a:p>
          <a:p>
            <a:pPr marL="366713" lvl="1" indent="0">
              <a:buNone/>
            </a:pPr>
            <a:r>
              <a:rPr lang="en-US" b="1" dirty="0" smtClean="0"/>
              <a:t>1. Use </a:t>
            </a:r>
            <a:r>
              <a:rPr lang="en-US" b="1" dirty="0"/>
              <a:t>a Server-Side Framework</a:t>
            </a:r>
            <a:r>
              <a:rPr lang="en-US" dirty="0"/>
              <a:t> - use a technology other than HTML/CSS on the </a:t>
            </a:r>
            <a:r>
              <a:rPr lang="en-US" dirty="0" smtClean="0"/>
              <a:t>server.</a:t>
            </a:r>
          </a:p>
          <a:p>
            <a:pPr marL="366713" lvl="1" indent="0">
              <a:buNone/>
            </a:pPr>
            <a:r>
              <a:rPr lang="en-US" b="1" dirty="0"/>
              <a:t>2</a:t>
            </a:r>
            <a:r>
              <a:rPr lang="en-US" b="1" dirty="0" smtClean="0"/>
              <a:t>. AJAX</a:t>
            </a:r>
            <a:r>
              <a:rPr lang="en-US" dirty="0" smtClean="0"/>
              <a:t> </a:t>
            </a:r>
            <a:r>
              <a:rPr lang="en-US" dirty="0"/>
              <a:t>- use AJAX to turn your web pages into dynamic web </a:t>
            </a:r>
            <a:r>
              <a:rPr lang="en-US" dirty="0" smtClean="0"/>
              <a:t>applications.</a:t>
            </a:r>
          </a:p>
          <a:p>
            <a:pPr marL="366713" lvl="1" indent="0">
              <a:buNone/>
            </a:pPr>
            <a:r>
              <a:rPr lang="en-US" b="1" dirty="0"/>
              <a:t>3</a:t>
            </a:r>
            <a:r>
              <a:rPr lang="en-US" b="1" dirty="0" smtClean="0"/>
              <a:t>. Web </a:t>
            </a:r>
            <a:r>
              <a:rPr lang="en-US" b="1" dirty="0"/>
              <a:t>Service</a:t>
            </a:r>
            <a:r>
              <a:rPr lang="en-US" dirty="0"/>
              <a:t> - use an external web service, mashed up with your own application to create something even </a:t>
            </a:r>
            <a:r>
              <a:rPr lang="en-US" dirty="0" smtClean="0"/>
              <a:t>better.</a:t>
            </a:r>
          </a:p>
        </p:txBody>
      </p:sp>
      <p:sp>
        <p:nvSpPr>
          <p:cNvPr id="5" name="Slide Number Placeholder 4"/>
          <p:cNvSpPr>
            <a:spLocks noGrp="1"/>
          </p:cNvSpPr>
          <p:nvPr>
            <p:ph type="sldNum" sz="quarter" idx="12"/>
          </p:nvPr>
        </p:nvSpPr>
        <p:spPr/>
        <p:txBody>
          <a:bodyPr>
            <a:normAutofit fontScale="85000" lnSpcReduction="20000"/>
          </a:bodyPr>
          <a:lstStyle/>
          <a:p>
            <a:r>
              <a:rPr lang="en-US" dirty="0" smtClean="0"/>
              <a:t>9</a:t>
            </a:r>
            <a:endParaRPr lang="en-US" dirty="0"/>
          </a:p>
        </p:txBody>
      </p:sp>
    </p:spTree>
    <p:extLst>
      <p:ext uri="{BB962C8B-B14F-4D97-AF65-F5344CB8AC3E}">
        <p14:creationId xmlns:p14="http://schemas.microsoft.com/office/powerpoint/2010/main" val="483798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Programming Project</a:t>
            </a:r>
            <a:endParaRPr lang="en-US" dirty="0"/>
          </a:p>
        </p:txBody>
      </p:sp>
      <p:sp>
        <p:nvSpPr>
          <p:cNvPr id="4" name="Content Placeholder 3"/>
          <p:cNvSpPr>
            <a:spLocks noGrp="1"/>
          </p:cNvSpPr>
          <p:nvPr>
            <p:ph sz="quarter" idx="1"/>
          </p:nvPr>
        </p:nvSpPr>
        <p:spPr/>
        <p:txBody>
          <a:bodyPr/>
          <a:lstStyle/>
          <a:p>
            <a:pPr marL="366713" lvl="1" indent="0">
              <a:buNone/>
            </a:pPr>
            <a:r>
              <a:rPr lang="en-US" b="1" dirty="0"/>
              <a:t>4</a:t>
            </a:r>
            <a:r>
              <a:rPr lang="en-US" b="1" dirty="0" smtClean="0"/>
              <a:t>. </a:t>
            </a:r>
            <a:r>
              <a:rPr lang="en-US" b="1" dirty="0"/>
              <a:t>Design &amp; Evaluate</a:t>
            </a:r>
            <a:r>
              <a:rPr lang="en-US" dirty="0"/>
              <a:t> - think carefully about how users will use your site, design a great interface, and evaluate it with real people.</a:t>
            </a:r>
          </a:p>
          <a:p>
            <a:pPr marL="366713" lvl="1" indent="0">
              <a:buNone/>
            </a:pPr>
            <a:r>
              <a:rPr lang="en-US" b="1" dirty="0"/>
              <a:t>5</a:t>
            </a:r>
            <a:r>
              <a:rPr lang="en-US" b="1" dirty="0" smtClean="0"/>
              <a:t>. </a:t>
            </a:r>
            <a:r>
              <a:rPr lang="en-US" b="1" dirty="0"/>
              <a:t>Go Mobile</a:t>
            </a:r>
            <a:r>
              <a:rPr lang="en-US" dirty="0"/>
              <a:t> - create a version of your project designed to go mobile.</a:t>
            </a:r>
          </a:p>
          <a:p>
            <a:pPr marL="366713" lvl="1" indent="0">
              <a:buNone/>
            </a:pPr>
            <a:r>
              <a:rPr lang="en-US" b="1" dirty="0"/>
              <a:t>6</a:t>
            </a:r>
            <a:r>
              <a:rPr lang="en-US" b="1" dirty="0" smtClean="0"/>
              <a:t>. </a:t>
            </a:r>
            <a:r>
              <a:rPr lang="en-US" b="1" dirty="0"/>
              <a:t>Server-Side Processing</a:t>
            </a:r>
            <a:r>
              <a:rPr lang="en-US" dirty="0"/>
              <a:t> - do processing on the server to prepare for user requests in advance. </a:t>
            </a:r>
            <a:endParaRPr lang="en-US" dirty="0" smtClean="0"/>
          </a:p>
          <a:p>
            <a:pPr marL="366713" lvl="1" indent="0">
              <a:buNone/>
            </a:pPr>
            <a:r>
              <a:rPr lang="en-US" b="1" dirty="0"/>
              <a:t>7</a:t>
            </a:r>
            <a:r>
              <a:rPr lang="en-US" b="1" dirty="0" smtClean="0"/>
              <a:t>. Multimedia</a:t>
            </a:r>
            <a:r>
              <a:rPr lang="en-US" dirty="0" smtClean="0"/>
              <a:t> – use sound or video to enhance the user experience.</a:t>
            </a:r>
          </a:p>
          <a:p>
            <a:pPr marL="366713" lvl="1" indent="0">
              <a:buNone/>
            </a:pPr>
            <a:endParaRPr lang="en-US" dirty="0" smtClean="0"/>
          </a:p>
          <a:p>
            <a:pPr marL="366713" lvl="1" indent="0">
              <a:buNone/>
            </a:pPr>
            <a:endParaRPr lang="en-US" dirty="0"/>
          </a:p>
          <a:p>
            <a:pPr marL="881063" lvl="1" indent="-514350">
              <a:buFont typeface="+mj-lt"/>
              <a:buAutoNum type="arabicPeriod"/>
            </a:pPr>
            <a:endParaRPr lang="en-US" dirty="0"/>
          </a:p>
          <a:p>
            <a:pPr marL="881063" lvl="1" indent="-514350">
              <a:buFont typeface="+mj-lt"/>
              <a:buAutoNum type="arabicPeriod"/>
            </a:pPr>
            <a:endParaRPr lang="en-US" dirty="0"/>
          </a:p>
          <a:p>
            <a:pPr marL="881063" lvl="1" indent="-514350">
              <a:buFont typeface="+mj-lt"/>
              <a:buAutoNum type="arabicPeriod"/>
            </a:pPr>
            <a:endParaRPr lang="en-US" dirty="0"/>
          </a:p>
          <a:p>
            <a:pPr marL="881063" lvl="1" indent="-514350">
              <a:buFont typeface="+mj-lt"/>
              <a:buAutoNum type="arabicPeriod"/>
            </a:pPr>
            <a:endParaRPr lang="en-US" dirty="0"/>
          </a:p>
        </p:txBody>
      </p:sp>
      <p:sp>
        <p:nvSpPr>
          <p:cNvPr id="5" name="Slide Number Placeholder 4"/>
          <p:cNvSpPr>
            <a:spLocks noGrp="1"/>
          </p:cNvSpPr>
          <p:nvPr>
            <p:ph type="sldNum" sz="quarter" idx="12"/>
          </p:nvPr>
        </p:nvSpPr>
        <p:spPr/>
        <p:txBody>
          <a:bodyPr>
            <a:normAutofit fontScale="85000" lnSpcReduction="20000"/>
          </a:bodyPr>
          <a:lstStyle/>
          <a:p>
            <a:r>
              <a:rPr lang="en-US" dirty="0" smtClean="0"/>
              <a:t>9</a:t>
            </a:r>
            <a:endParaRPr lang="en-US" dirty="0"/>
          </a:p>
        </p:txBody>
      </p:sp>
    </p:spTree>
    <p:extLst>
      <p:ext uri="{BB962C8B-B14F-4D97-AF65-F5344CB8AC3E}">
        <p14:creationId xmlns:p14="http://schemas.microsoft.com/office/powerpoint/2010/main" val="1996852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Homework</a:t>
            </a:r>
            <a:endParaRPr lang="en-US" dirty="0"/>
          </a:p>
        </p:txBody>
      </p:sp>
      <p:sp>
        <p:nvSpPr>
          <p:cNvPr id="4" name="Content Placeholder 3"/>
          <p:cNvSpPr>
            <a:spLocks noGrp="1"/>
          </p:cNvSpPr>
          <p:nvPr>
            <p:ph idx="1"/>
          </p:nvPr>
        </p:nvSpPr>
        <p:spPr/>
        <p:txBody>
          <a:bodyPr>
            <a:normAutofit/>
          </a:bodyPr>
          <a:lstStyle/>
          <a:p>
            <a:r>
              <a:rPr lang="en-US" dirty="0" smtClean="0"/>
              <a:t>It will involve:</a:t>
            </a:r>
          </a:p>
          <a:p>
            <a:pPr lvl="1"/>
            <a:r>
              <a:rPr lang="en-US" dirty="0" smtClean="0"/>
              <a:t>Applying what we learned in class</a:t>
            </a:r>
          </a:p>
          <a:p>
            <a:pPr lvl="1"/>
            <a:r>
              <a:rPr lang="en-US" dirty="0" smtClean="0"/>
              <a:t>Clean design and coding</a:t>
            </a:r>
          </a:p>
          <a:p>
            <a:pPr lvl="1"/>
            <a:r>
              <a:rPr lang="en-US" dirty="0" smtClean="0"/>
              <a:t>Clear documentation</a:t>
            </a:r>
          </a:p>
          <a:p>
            <a:r>
              <a:rPr lang="en-US" dirty="0" smtClean="0"/>
              <a:t>Homework will be completed </a:t>
            </a:r>
            <a:r>
              <a:rPr lang="en-US" i="1" dirty="0" smtClean="0"/>
              <a:t>individually</a:t>
            </a:r>
          </a:p>
        </p:txBody>
      </p:sp>
      <p:sp>
        <p:nvSpPr>
          <p:cNvPr id="7" name="Footer Placeholder 6"/>
          <p:cNvSpPr>
            <a:spLocks noGrp="1"/>
          </p:cNvSpPr>
          <p:nvPr>
            <p:ph type="ftr" sz="quarter" idx="11"/>
          </p:nvPr>
        </p:nvSpPr>
        <p:spPr/>
        <p:txBody>
          <a:bodyPr/>
          <a:lstStyle/>
          <a:p>
            <a:r>
              <a:rPr lang="en-US" smtClean="0"/>
              <a:t>CS 340</a:t>
            </a:r>
            <a:endParaRPr lang="en-US" dirty="0"/>
          </a:p>
        </p:txBody>
      </p:sp>
      <p:sp>
        <p:nvSpPr>
          <p:cNvPr id="9" name="Slide Number Placeholder 8"/>
          <p:cNvSpPr>
            <a:spLocks noGrp="1"/>
          </p:cNvSpPr>
          <p:nvPr>
            <p:ph type="sldNum" sz="quarter" idx="12"/>
          </p:nvPr>
        </p:nvSpPr>
        <p:spPr/>
        <p:txBody>
          <a:bodyPr>
            <a:normAutofit fontScale="85000" lnSpcReduction="20000"/>
          </a:bodyPr>
          <a:lstStyle/>
          <a:p>
            <a:fld id="{651FC063-5EA9-49AF-AFAF-D68C9E82B23B}" type="slidenum">
              <a:rPr lang="en-US" smtClean="0"/>
              <a:pPr/>
              <a:t>15</a:t>
            </a:fld>
            <a:endParaRPr lang="en-US"/>
          </a:p>
        </p:txBody>
      </p:sp>
    </p:spTree>
    <p:extLst>
      <p:ext uri="{BB962C8B-B14F-4D97-AF65-F5344CB8AC3E}">
        <p14:creationId xmlns:p14="http://schemas.microsoft.com/office/powerpoint/2010/main" val="2208990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a:t>
            </a:r>
            <a:endParaRPr lang="en-US" dirty="0"/>
          </a:p>
        </p:txBody>
      </p:sp>
      <p:sp>
        <p:nvSpPr>
          <p:cNvPr id="5" name="Content Placeholder 4"/>
          <p:cNvSpPr>
            <a:spLocks noGrp="1"/>
          </p:cNvSpPr>
          <p:nvPr>
            <p:ph idx="1"/>
          </p:nvPr>
        </p:nvSpPr>
        <p:spPr/>
        <p:txBody>
          <a:bodyPr>
            <a:normAutofit fontScale="40000" lnSpcReduction="20000"/>
          </a:bodyPr>
          <a:lstStyle/>
          <a:p>
            <a:r>
              <a:rPr lang="en-US" sz="5100" dirty="0"/>
              <a:t>Cheating means “submitting, without proper attribution, any computer code that is directly traceable to the computer code written by another person</a:t>
            </a:r>
            <a:r>
              <a:rPr lang="en-US" sz="5100" dirty="0" smtClean="0"/>
              <a:t>.”</a:t>
            </a:r>
          </a:p>
          <a:p>
            <a:r>
              <a:rPr lang="en-US" sz="5100" dirty="0" smtClean="0"/>
              <a:t>Or even better:</a:t>
            </a:r>
          </a:p>
          <a:p>
            <a:pPr lvl="1"/>
            <a:r>
              <a:rPr lang="en-US" sz="3800" i="1" dirty="0"/>
              <a:t>“Any form of cheating, including concealed notes during exams, copying or allowing others to copy from an exam, students substituting for one another in exams, submission of another person’s work for evaluation, preparing work for another person’s submission, unauthorized collaboration on an assignment, submission of the same or substantially similar work for two courses without the permission of the professors. Plagiarism is a form of Academic Misconduct that involves taking either direct quotes or slightly altered, paraphrased material from a source without proper citations and thereby failing to credit the original author. Cutting and pasting from any source including the Internet, as well as purchasing papers, are forms of plagiarism.” </a:t>
            </a:r>
            <a:endParaRPr lang="en-US" sz="3800" dirty="0"/>
          </a:p>
          <a:p>
            <a:r>
              <a:rPr lang="en-US" sz="5100" dirty="0"/>
              <a:t>I give students a failing </a:t>
            </a:r>
            <a:r>
              <a:rPr lang="en-US" sz="5100" dirty="0" smtClean="0"/>
              <a:t>homework grade </a:t>
            </a:r>
            <a:r>
              <a:rPr lang="en-US" sz="5100" dirty="0"/>
              <a:t>for </a:t>
            </a:r>
            <a:r>
              <a:rPr lang="en-US" sz="5100" i="1" dirty="0"/>
              <a:t>any</a:t>
            </a:r>
            <a:r>
              <a:rPr lang="en-US" sz="5100" dirty="0"/>
              <a:t> cheating.  </a:t>
            </a:r>
          </a:p>
          <a:p>
            <a:r>
              <a:rPr lang="en-US" sz="5100" dirty="0" smtClean="0"/>
              <a:t>A second cheating attempt will be escalated to the chair of our Division</a:t>
            </a:r>
            <a:r>
              <a:rPr lang="en-US" dirty="0" smtClean="0"/>
              <a:t>.</a:t>
            </a:r>
            <a:endParaRPr lang="en-US" dirty="0"/>
          </a:p>
          <a:p>
            <a:endParaRPr lang="en-US" dirty="0"/>
          </a:p>
        </p:txBody>
      </p:sp>
      <p:sp>
        <p:nvSpPr>
          <p:cNvPr id="7" name="Footer Placeholder 6"/>
          <p:cNvSpPr>
            <a:spLocks noGrp="1"/>
          </p:cNvSpPr>
          <p:nvPr>
            <p:ph type="ftr" sz="quarter" idx="11"/>
          </p:nvPr>
        </p:nvSpPr>
        <p:spPr/>
        <p:txBody>
          <a:bodyPr/>
          <a:lstStyle/>
          <a:p>
            <a:r>
              <a:rPr lang="en-US" smtClean="0"/>
              <a:t>CS 340</a:t>
            </a:r>
            <a:endParaRPr lang="en-US" dirty="0"/>
          </a:p>
        </p:txBody>
      </p:sp>
      <p:sp>
        <p:nvSpPr>
          <p:cNvPr id="9" name="Slide Number Placeholder 8"/>
          <p:cNvSpPr>
            <a:spLocks noGrp="1"/>
          </p:cNvSpPr>
          <p:nvPr>
            <p:ph type="sldNum" sz="quarter" idx="12"/>
          </p:nvPr>
        </p:nvSpPr>
        <p:spPr/>
        <p:txBody>
          <a:bodyPr>
            <a:normAutofit fontScale="85000" lnSpcReduction="20000"/>
          </a:bodyPr>
          <a:lstStyle/>
          <a:p>
            <a:fld id="{651FC063-5EA9-49AF-AFAF-D68C9E82B23B}" type="slidenum">
              <a:rPr lang="en-US" smtClean="0"/>
              <a:pPr/>
              <a:t>16</a:t>
            </a:fld>
            <a:endParaRPr lang="en-US"/>
          </a:p>
        </p:txBody>
      </p:sp>
    </p:spTree>
    <p:extLst>
      <p:ext uri="{BB962C8B-B14F-4D97-AF65-F5344CB8AC3E}">
        <p14:creationId xmlns:p14="http://schemas.microsoft.com/office/powerpoint/2010/main" val="29749125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a:t>
            </a:r>
            <a:endParaRPr lang="en-US" dirty="0"/>
          </a:p>
        </p:txBody>
      </p:sp>
      <p:sp>
        <p:nvSpPr>
          <p:cNvPr id="5" name="Content Placeholder 4"/>
          <p:cNvSpPr>
            <a:spLocks noGrp="1"/>
          </p:cNvSpPr>
          <p:nvPr>
            <p:ph idx="1"/>
          </p:nvPr>
        </p:nvSpPr>
        <p:spPr/>
        <p:txBody>
          <a:bodyPr>
            <a:normAutofit/>
          </a:bodyPr>
          <a:lstStyle/>
          <a:p>
            <a:pPr>
              <a:lnSpc>
                <a:spcPct val="90000"/>
              </a:lnSpc>
            </a:pPr>
            <a:r>
              <a:rPr lang="en-US" dirty="0"/>
              <a:t>You may discuss homework problems with classmates, after you have made a serious effort in trying the homework on your own.</a:t>
            </a:r>
          </a:p>
          <a:p>
            <a:pPr>
              <a:lnSpc>
                <a:spcPct val="90000"/>
              </a:lnSpc>
            </a:pPr>
            <a:r>
              <a:rPr lang="en-US" dirty="0"/>
              <a:t>You can use ideas from the literature (with proper citation).</a:t>
            </a:r>
          </a:p>
          <a:p>
            <a:pPr>
              <a:lnSpc>
                <a:spcPct val="90000"/>
              </a:lnSpc>
            </a:pPr>
            <a:r>
              <a:rPr lang="en-US" dirty="0"/>
              <a:t>You can use anything from the </a:t>
            </a:r>
            <a:r>
              <a:rPr lang="en-US" dirty="0" smtClean="0"/>
              <a:t>textbooks/notes</a:t>
            </a:r>
            <a:r>
              <a:rPr lang="en-US" dirty="0"/>
              <a:t>.</a:t>
            </a:r>
          </a:p>
          <a:p>
            <a:pPr>
              <a:lnSpc>
                <a:spcPct val="90000"/>
              </a:lnSpc>
            </a:pPr>
            <a:r>
              <a:rPr lang="en-US" dirty="0"/>
              <a:t>The code you submit </a:t>
            </a:r>
            <a:r>
              <a:rPr lang="en-US" b="1" dirty="0"/>
              <a:t>must be written completely by you</a:t>
            </a:r>
            <a:r>
              <a:rPr lang="en-US" dirty="0" smtClean="0"/>
              <a:t>.</a:t>
            </a:r>
          </a:p>
          <a:p>
            <a:pPr marL="0" indent="0">
              <a:buNone/>
            </a:pPr>
            <a:endParaRPr lang="en-US" dirty="0"/>
          </a:p>
        </p:txBody>
      </p:sp>
      <p:sp>
        <p:nvSpPr>
          <p:cNvPr id="7" name="Footer Placeholder 6"/>
          <p:cNvSpPr>
            <a:spLocks noGrp="1"/>
          </p:cNvSpPr>
          <p:nvPr>
            <p:ph type="ftr" sz="quarter" idx="11"/>
          </p:nvPr>
        </p:nvSpPr>
        <p:spPr/>
        <p:txBody>
          <a:bodyPr/>
          <a:lstStyle/>
          <a:p>
            <a:r>
              <a:rPr lang="en-US" smtClean="0"/>
              <a:t>CS 340</a:t>
            </a:r>
            <a:endParaRPr lang="en-US" dirty="0"/>
          </a:p>
        </p:txBody>
      </p:sp>
      <p:sp>
        <p:nvSpPr>
          <p:cNvPr id="9" name="Slide Number Placeholder 8"/>
          <p:cNvSpPr>
            <a:spLocks noGrp="1"/>
          </p:cNvSpPr>
          <p:nvPr>
            <p:ph type="sldNum" sz="quarter" idx="12"/>
          </p:nvPr>
        </p:nvSpPr>
        <p:spPr/>
        <p:txBody>
          <a:bodyPr>
            <a:normAutofit fontScale="85000" lnSpcReduction="20000"/>
          </a:bodyPr>
          <a:lstStyle/>
          <a:p>
            <a:fld id="{651FC063-5EA9-49AF-AFAF-D68C9E82B23B}" type="slidenum">
              <a:rPr lang="en-US" smtClean="0"/>
              <a:pPr/>
              <a:t>17</a:t>
            </a:fld>
            <a:endParaRPr lang="en-US"/>
          </a:p>
        </p:txBody>
      </p:sp>
    </p:spTree>
    <p:extLst>
      <p:ext uri="{BB962C8B-B14F-4D97-AF65-F5344CB8AC3E}">
        <p14:creationId xmlns:p14="http://schemas.microsoft.com/office/powerpoint/2010/main" val="7967598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Policies</a:t>
            </a:r>
            <a:endParaRPr lang="en-US" dirty="0"/>
          </a:p>
        </p:txBody>
      </p:sp>
      <p:sp>
        <p:nvSpPr>
          <p:cNvPr id="4" name="Content Placeholder 3"/>
          <p:cNvSpPr>
            <a:spLocks noGrp="1"/>
          </p:cNvSpPr>
          <p:nvPr>
            <p:ph idx="1"/>
          </p:nvPr>
        </p:nvSpPr>
        <p:spPr/>
        <p:txBody>
          <a:bodyPr/>
          <a:lstStyle/>
          <a:p>
            <a:r>
              <a:rPr lang="en-US" dirty="0" smtClean="0"/>
              <a:t>Read the collaboration policy carefully.</a:t>
            </a:r>
          </a:p>
          <a:p>
            <a:r>
              <a:rPr lang="en-US" dirty="0" smtClean="0"/>
              <a:t>Late policy: </a:t>
            </a:r>
          </a:p>
          <a:p>
            <a:pPr lvl="1"/>
            <a:r>
              <a:rPr lang="en-US" dirty="0" smtClean="0"/>
              <a:t>5% is reduced by every day the homework is late</a:t>
            </a:r>
          </a:p>
          <a:p>
            <a:endParaRPr lang="en-US" dirty="0"/>
          </a:p>
        </p:txBody>
      </p:sp>
      <p:sp>
        <p:nvSpPr>
          <p:cNvPr id="7" name="Footer Placeholder 6"/>
          <p:cNvSpPr>
            <a:spLocks noGrp="1"/>
          </p:cNvSpPr>
          <p:nvPr>
            <p:ph type="ftr" sz="quarter" idx="11"/>
          </p:nvPr>
        </p:nvSpPr>
        <p:spPr/>
        <p:txBody>
          <a:bodyPr/>
          <a:lstStyle/>
          <a:p>
            <a:r>
              <a:rPr lang="en-US" smtClean="0"/>
              <a:t>CS 340</a:t>
            </a:r>
            <a:endParaRPr lang="en-US" dirty="0"/>
          </a:p>
        </p:txBody>
      </p:sp>
      <p:sp>
        <p:nvSpPr>
          <p:cNvPr id="9" name="Slide Number Placeholder 8"/>
          <p:cNvSpPr>
            <a:spLocks noGrp="1"/>
          </p:cNvSpPr>
          <p:nvPr>
            <p:ph type="sldNum" sz="quarter" idx="12"/>
          </p:nvPr>
        </p:nvSpPr>
        <p:spPr/>
        <p:txBody>
          <a:bodyPr>
            <a:normAutofit fontScale="85000" lnSpcReduction="20000"/>
          </a:bodyPr>
          <a:lstStyle/>
          <a:p>
            <a:fld id="{651FC063-5EA9-49AF-AFAF-D68C9E82B23B}" type="slidenum">
              <a:rPr lang="en-US" smtClean="0"/>
              <a:pPr/>
              <a:t>18</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7475" y="38004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63621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Principles of Pair Programming</a:t>
            </a:r>
            <a:endParaRPr lang="en-US" dirty="0"/>
          </a:p>
        </p:txBody>
      </p:sp>
      <p:sp>
        <p:nvSpPr>
          <p:cNvPr id="2" name="Footer Placeholder 1"/>
          <p:cNvSpPr>
            <a:spLocks noGrp="1"/>
          </p:cNvSpPr>
          <p:nvPr>
            <p:ph type="ftr" sz="quarter" idx="11"/>
          </p:nvPr>
        </p:nvSpPr>
        <p:spPr/>
        <p:txBody>
          <a:bodyPr/>
          <a:lstStyle/>
          <a:p>
            <a:r>
              <a:rPr lang="en-US" dirty="0" smtClean="0"/>
              <a:t>CS 380</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r>
              <a:rPr lang="en-US" dirty="0" smtClean="0"/>
              <a:t>10</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9144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7985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85000" lnSpcReduction="20000"/>
          </a:bodyPr>
          <a:lstStyle/>
          <a:p>
            <a:r>
              <a:rPr lang="en-US" dirty="0" smtClean="0"/>
              <a:t>2</a:t>
            </a:r>
            <a:endParaRPr lang="en-US" dirty="0"/>
          </a:p>
        </p:txBody>
      </p:sp>
      <p:sp>
        <p:nvSpPr>
          <p:cNvPr id="3" name="Title 2"/>
          <p:cNvSpPr>
            <a:spLocks noGrp="1"/>
          </p:cNvSpPr>
          <p:nvPr>
            <p:ph type="title"/>
          </p:nvPr>
        </p:nvSpPr>
        <p:spPr/>
        <p:txBody>
          <a:bodyPr/>
          <a:lstStyle/>
          <a:p>
            <a:r>
              <a:rPr lang="en-US" dirty="0" smtClean="0"/>
              <a:t>Who am I?</a:t>
            </a:r>
            <a:endParaRPr lang="en-US" dirty="0"/>
          </a:p>
        </p:txBody>
      </p:sp>
      <p:sp>
        <p:nvSpPr>
          <p:cNvPr id="4" name="Content Placeholder 3"/>
          <p:cNvSpPr>
            <a:spLocks noGrp="1"/>
          </p:cNvSpPr>
          <p:nvPr>
            <p:ph sz="quarter" idx="1"/>
          </p:nvPr>
        </p:nvSpPr>
        <p:spPr/>
        <p:txBody>
          <a:bodyPr/>
          <a:lstStyle/>
          <a:p>
            <a:r>
              <a:rPr lang="en-US" dirty="0" smtClean="0"/>
              <a:t>Dr. X</a:t>
            </a:r>
          </a:p>
          <a:p>
            <a:r>
              <a:rPr lang="en-US" dirty="0" smtClean="0"/>
              <a:t>PhD at North Carolina State University</a:t>
            </a:r>
          </a:p>
          <a:p>
            <a:r>
              <a:rPr lang="en-US" dirty="0" smtClean="0"/>
              <a:t>Worked for IBM</a:t>
            </a:r>
          </a:p>
          <a:p>
            <a:r>
              <a:rPr lang="en-US" dirty="0" smtClean="0"/>
              <a:t>Post doc at College of William and Mary</a:t>
            </a:r>
          </a:p>
          <a:p>
            <a:r>
              <a:rPr lang="en-US" dirty="0" smtClean="0"/>
              <a:t>Scuba diver, manga comics collector, science fiction reader.</a:t>
            </a:r>
          </a:p>
          <a:p>
            <a:pPr marL="0" indent="0">
              <a:buNone/>
            </a:pPr>
            <a:endParaRPr lang="en-US" dirty="0"/>
          </a:p>
        </p:txBody>
      </p:sp>
      <p:sp>
        <p:nvSpPr>
          <p:cNvPr id="5" name="Footer Placeholder 4"/>
          <p:cNvSpPr>
            <a:spLocks noGrp="1"/>
          </p:cNvSpPr>
          <p:nvPr>
            <p:ph type="ftr" sz="quarter" idx="11"/>
          </p:nvPr>
        </p:nvSpPr>
        <p:spPr/>
        <p:txBody>
          <a:bodyPr/>
          <a:lstStyle/>
          <a:p>
            <a:r>
              <a:rPr lang="en-US" smtClean="0"/>
              <a:t>CS150</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475" y="4667250"/>
            <a:ext cx="1304925"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1412" y="5071084"/>
            <a:ext cx="2414588" cy="117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8450" y="4895850"/>
            <a:ext cx="14287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21813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85000" lnSpcReduction="20000"/>
          </a:bodyPr>
          <a:lstStyle/>
          <a:p>
            <a:r>
              <a:rPr lang="en-US" dirty="0" smtClean="0"/>
              <a:t>12</a:t>
            </a:r>
            <a:endParaRPr lang="en-US" dirty="0"/>
          </a:p>
        </p:txBody>
      </p:sp>
      <p:sp>
        <p:nvSpPr>
          <p:cNvPr id="3" name="Title 2"/>
          <p:cNvSpPr>
            <a:spLocks noGrp="1"/>
          </p:cNvSpPr>
          <p:nvPr>
            <p:ph type="title"/>
          </p:nvPr>
        </p:nvSpPr>
        <p:spPr/>
        <p:txBody>
          <a:bodyPr/>
          <a:lstStyle/>
          <a:p>
            <a:r>
              <a:rPr lang="en-US" dirty="0"/>
              <a:t>Principles of Pair Programming</a:t>
            </a:r>
          </a:p>
        </p:txBody>
      </p:sp>
      <p:sp>
        <p:nvSpPr>
          <p:cNvPr id="4" name="Content Placeholder 3"/>
          <p:cNvSpPr>
            <a:spLocks noGrp="1"/>
          </p:cNvSpPr>
          <p:nvPr>
            <p:ph sz="quarter" idx="1"/>
          </p:nvPr>
        </p:nvSpPr>
        <p:spPr/>
        <p:txBody>
          <a:bodyPr/>
          <a:lstStyle/>
          <a:p>
            <a:r>
              <a:rPr lang="en-US" b="1" i="1" dirty="0"/>
              <a:t>All I Really Need to </a:t>
            </a:r>
            <a:r>
              <a:rPr lang="en-US" b="1" i="1" dirty="0" smtClean="0"/>
              <a:t>Know </a:t>
            </a:r>
            <a:r>
              <a:rPr lang="en-US" b="1" i="1" dirty="0" smtClean="0">
                <a:solidFill>
                  <a:schemeClr val="accent4">
                    <a:lumMod val="75000"/>
                  </a:schemeClr>
                </a:solidFill>
              </a:rPr>
              <a:t>about pair programming </a:t>
            </a:r>
            <a:r>
              <a:rPr lang="en-US" b="1" i="1" dirty="0"/>
              <a:t>I Learned in Kindergarten</a:t>
            </a:r>
          </a:p>
          <a:p>
            <a:pPr lvl="1"/>
            <a:r>
              <a:rPr lang="en-US" i="1" dirty="0" smtClean="0"/>
              <a:t>Share </a:t>
            </a:r>
            <a:r>
              <a:rPr lang="en-US" i="1" dirty="0"/>
              <a:t>everything.</a:t>
            </a:r>
          </a:p>
          <a:p>
            <a:pPr lvl="1"/>
            <a:r>
              <a:rPr lang="en-US" i="1" dirty="0"/>
              <a:t>Play fair.</a:t>
            </a:r>
          </a:p>
          <a:p>
            <a:pPr lvl="1"/>
            <a:r>
              <a:rPr lang="en-US" i="1" dirty="0"/>
              <a:t>Don’t hit people.</a:t>
            </a:r>
          </a:p>
          <a:p>
            <a:pPr lvl="1"/>
            <a:r>
              <a:rPr lang="en-US" i="1" dirty="0"/>
              <a:t>Put things back where you found them.</a:t>
            </a:r>
          </a:p>
          <a:p>
            <a:pPr lvl="1"/>
            <a:r>
              <a:rPr lang="en-US" i="1" dirty="0" smtClean="0"/>
              <a:t>Clean </a:t>
            </a:r>
            <a:r>
              <a:rPr lang="en-US" i="1" dirty="0"/>
              <a:t>up your own mess.</a:t>
            </a:r>
          </a:p>
          <a:p>
            <a:pPr lvl="1"/>
            <a:r>
              <a:rPr lang="en-US" i="1" dirty="0"/>
              <a:t>Don’t take things that aren’t yours.</a:t>
            </a:r>
          </a:p>
          <a:p>
            <a:pPr lvl="1"/>
            <a:r>
              <a:rPr lang="en-US" i="1" dirty="0"/>
              <a:t>Say you’re sorry when you hurt somebody</a:t>
            </a:r>
            <a:r>
              <a:rPr lang="en-US" i="1" dirty="0" smtClean="0"/>
              <a:t>.</a:t>
            </a:r>
            <a:endParaRPr lang="en-US" i="1" dirty="0"/>
          </a:p>
        </p:txBody>
      </p:sp>
      <p:sp>
        <p:nvSpPr>
          <p:cNvPr id="5" name="Footer Placeholder 4"/>
          <p:cNvSpPr>
            <a:spLocks noGrp="1"/>
          </p:cNvSpPr>
          <p:nvPr>
            <p:ph type="ftr" sz="quarter" idx="11"/>
          </p:nvPr>
        </p:nvSpPr>
        <p:spPr/>
        <p:txBody>
          <a:bodyPr/>
          <a:lstStyle/>
          <a:p>
            <a:r>
              <a:rPr lang="en-US" smtClean="0"/>
              <a:t>CS 340</a:t>
            </a:r>
            <a:endParaRPr lang="en-US" dirty="0"/>
          </a:p>
        </p:txBody>
      </p:sp>
    </p:spTree>
    <p:extLst>
      <p:ext uri="{BB962C8B-B14F-4D97-AF65-F5344CB8AC3E}">
        <p14:creationId xmlns:p14="http://schemas.microsoft.com/office/powerpoint/2010/main" val="240085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85000" lnSpcReduction="20000"/>
          </a:bodyPr>
          <a:lstStyle/>
          <a:p>
            <a:r>
              <a:rPr lang="en-US" dirty="0" smtClean="0"/>
              <a:t>13</a:t>
            </a:r>
            <a:endParaRPr lang="en-US" dirty="0"/>
          </a:p>
        </p:txBody>
      </p:sp>
      <p:sp>
        <p:nvSpPr>
          <p:cNvPr id="3" name="Title 2"/>
          <p:cNvSpPr>
            <a:spLocks noGrp="1"/>
          </p:cNvSpPr>
          <p:nvPr>
            <p:ph type="title"/>
          </p:nvPr>
        </p:nvSpPr>
        <p:spPr/>
        <p:txBody>
          <a:bodyPr/>
          <a:lstStyle/>
          <a:p>
            <a:r>
              <a:rPr lang="en-US" dirty="0"/>
              <a:t>Principles of Pair Programming</a:t>
            </a:r>
          </a:p>
        </p:txBody>
      </p:sp>
      <p:sp>
        <p:nvSpPr>
          <p:cNvPr id="4" name="Content Placeholder 3"/>
          <p:cNvSpPr>
            <a:spLocks noGrp="1"/>
          </p:cNvSpPr>
          <p:nvPr>
            <p:ph sz="quarter" idx="1"/>
          </p:nvPr>
        </p:nvSpPr>
        <p:spPr/>
        <p:txBody>
          <a:bodyPr/>
          <a:lstStyle/>
          <a:p>
            <a:pPr lvl="1"/>
            <a:r>
              <a:rPr lang="en-US" i="1" dirty="0"/>
              <a:t>Wash your hands before you eat</a:t>
            </a:r>
            <a:r>
              <a:rPr lang="en-US" i="1" dirty="0" smtClean="0"/>
              <a:t>.</a:t>
            </a:r>
          </a:p>
          <a:p>
            <a:pPr lvl="1"/>
            <a:r>
              <a:rPr lang="en-US" i="1" dirty="0" smtClean="0"/>
              <a:t>Flush</a:t>
            </a:r>
            <a:r>
              <a:rPr lang="en-US" i="1" dirty="0"/>
              <a:t>.</a:t>
            </a:r>
          </a:p>
          <a:p>
            <a:pPr lvl="1"/>
            <a:r>
              <a:rPr lang="en-US" i="1" dirty="0"/>
              <a:t>Warm cookies and cold milk are good for you.</a:t>
            </a:r>
          </a:p>
          <a:p>
            <a:pPr lvl="1"/>
            <a:r>
              <a:rPr lang="en-US" i="1" dirty="0" smtClean="0"/>
              <a:t>Live </a:t>
            </a:r>
            <a:r>
              <a:rPr lang="en-US" i="1" dirty="0"/>
              <a:t>a balanced life – learn some and think some and draw and paint and sing and</a:t>
            </a:r>
          </a:p>
          <a:p>
            <a:pPr lvl="1"/>
            <a:r>
              <a:rPr lang="en-US" i="1" dirty="0"/>
              <a:t>D</a:t>
            </a:r>
            <a:r>
              <a:rPr lang="en-US" i="1" dirty="0" smtClean="0"/>
              <a:t>ance </a:t>
            </a:r>
            <a:r>
              <a:rPr lang="en-US" i="1" dirty="0"/>
              <a:t>and play and work every day some.</a:t>
            </a:r>
          </a:p>
          <a:p>
            <a:pPr lvl="1"/>
            <a:r>
              <a:rPr lang="en-US" i="1" dirty="0"/>
              <a:t>Take a nap every afternoon.</a:t>
            </a:r>
          </a:p>
          <a:p>
            <a:pPr lvl="1"/>
            <a:r>
              <a:rPr lang="en-US" i="1" dirty="0"/>
              <a:t>When you go out into the world, watch out for traffic, hold hands and stick together.</a:t>
            </a:r>
          </a:p>
          <a:p>
            <a:pPr lvl="1"/>
            <a:r>
              <a:rPr lang="en-US" i="1" dirty="0"/>
              <a:t>Be aware of wonder.</a:t>
            </a:r>
            <a:endParaRPr lang="en-US" dirty="0"/>
          </a:p>
        </p:txBody>
      </p:sp>
      <p:sp>
        <p:nvSpPr>
          <p:cNvPr id="5" name="Footer Placeholder 4"/>
          <p:cNvSpPr>
            <a:spLocks noGrp="1"/>
          </p:cNvSpPr>
          <p:nvPr>
            <p:ph type="ftr" sz="quarter" idx="11"/>
          </p:nvPr>
        </p:nvSpPr>
        <p:spPr/>
        <p:txBody>
          <a:bodyPr/>
          <a:lstStyle/>
          <a:p>
            <a:r>
              <a:rPr lang="en-US" smtClean="0"/>
              <a:t>CS 340</a:t>
            </a:r>
            <a:endParaRPr lang="en-US" dirty="0"/>
          </a:p>
        </p:txBody>
      </p:sp>
    </p:spTree>
    <p:extLst>
      <p:ext uri="{BB962C8B-B14F-4D97-AF65-F5344CB8AC3E}">
        <p14:creationId xmlns:p14="http://schemas.microsoft.com/office/powerpoint/2010/main" val="2273738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Portfolio</a:t>
            </a:r>
            <a:endParaRPr lang="en-US" dirty="0"/>
          </a:p>
        </p:txBody>
      </p:sp>
      <p:sp>
        <p:nvSpPr>
          <p:cNvPr id="3" name="Content Placeholder 2"/>
          <p:cNvSpPr>
            <a:spLocks noGrp="1"/>
          </p:cNvSpPr>
          <p:nvPr>
            <p:ph sz="quarter" idx="1"/>
          </p:nvPr>
        </p:nvSpPr>
        <p:spPr/>
        <p:txBody>
          <a:bodyPr/>
          <a:lstStyle/>
          <a:p>
            <a:r>
              <a:rPr lang="en-US" dirty="0" smtClean="0"/>
              <a:t>A collection of projects you implemented for a class or for fun.</a:t>
            </a:r>
          </a:p>
          <a:p>
            <a:r>
              <a:rPr lang="en-US" dirty="0" smtClean="0"/>
              <a:t>Examples:</a:t>
            </a:r>
          </a:p>
          <a:p>
            <a:pPr lvl="1"/>
            <a:r>
              <a:rPr lang="en-US" dirty="0">
                <a:hlinkClick r:id="rId2"/>
              </a:rPr>
              <a:t>http://lesterchan.net/portfolio/programming</a:t>
            </a:r>
            <a:r>
              <a:rPr lang="en-US" dirty="0" smtClean="0">
                <a:hlinkClick r:id="rId2"/>
              </a:rPr>
              <a:t>/</a:t>
            </a:r>
            <a:endParaRPr lang="en-US" dirty="0" smtClean="0"/>
          </a:p>
          <a:p>
            <a:pPr lvl="1"/>
            <a:r>
              <a:rPr lang="en-US" dirty="0" smtClean="0">
                <a:hlinkClick r:id="rId3"/>
              </a:rPr>
              <a:t>http://michaelmohammed.com/portfolio.html</a:t>
            </a:r>
            <a:endParaRPr lang="en-US" dirty="0" smtClean="0"/>
          </a:p>
          <a:p>
            <a:pPr lvl="1"/>
            <a:r>
              <a:rPr lang="en-US" dirty="0" smtClean="0">
                <a:hlinkClick r:id="rId4"/>
              </a:rPr>
              <a:t>http://www.quality-web-programming.com/web-programming-portfolio.php</a:t>
            </a:r>
            <a:endParaRPr lang="en-US" dirty="0" smtClean="0"/>
          </a:p>
          <a:p>
            <a:pPr lvl="1"/>
            <a:r>
              <a:rPr lang="en-US" dirty="0">
                <a:hlinkClick r:id="rId5"/>
              </a:rPr>
              <a:t>http://</a:t>
            </a:r>
            <a:r>
              <a:rPr lang="en-US" dirty="0" smtClean="0">
                <a:hlinkClick r:id="rId5"/>
              </a:rPr>
              <a:t>www.energyscripts.com/Portfolio/web_programming.html</a:t>
            </a:r>
            <a:endParaRPr lang="en-US" dirty="0" smtClean="0"/>
          </a:p>
          <a:p>
            <a:pPr marL="366713" lvl="1" indent="0">
              <a:buNone/>
            </a:pPr>
            <a:endParaRPr lang="en-US" dirty="0"/>
          </a:p>
        </p:txBody>
      </p:sp>
      <p:sp>
        <p:nvSpPr>
          <p:cNvPr id="4" name="Footer Placeholder 3"/>
          <p:cNvSpPr>
            <a:spLocks noGrp="1"/>
          </p:cNvSpPr>
          <p:nvPr>
            <p:ph type="ftr" sz="quarter" idx="11"/>
          </p:nvPr>
        </p:nvSpPr>
        <p:spPr/>
        <p:txBody>
          <a:bodyPr/>
          <a:lstStyle/>
          <a:p>
            <a:r>
              <a:rPr lang="en-US" dirty="0" smtClean="0"/>
              <a:t>CS380</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0A2139E2-1186-4419-ACB2-2B2AE0080376}" type="slidenum">
              <a:rPr lang="en-US" smtClean="0"/>
              <a:t>22</a:t>
            </a:fld>
            <a:endParaRPr lang="en-US"/>
          </a:p>
        </p:txBody>
      </p:sp>
    </p:spTree>
    <p:extLst>
      <p:ext uri="{BB962C8B-B14F-4D97-AF65-F5344CB8AC3E}">
        <p14:creationId xmlns:p14="http://schemas.microsoft.com/office/powerpoint/2010/main" val="36614070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endParaRPr lang="en-US" dirty="0"/>
          </a:p>
        </p:txBody>
      </p:sp>
      <p:sp>
        <p:nvSpPr>
          <p:cNvPr id="3" name="Title 2"/>
          <p:cNvSpPr>
            <a:spLocks noGrp="1"/>
          </p:cNvSpPr>
          <p:nvPr>
            <p:ph type="title"/>
          </p:nvPr>
        </p:nvSpPr>
        <p:spPr/>
        <p:txBody>
          <a:bodyPr/>
          <a:lstStyle/>
          <a:p>
            <a:r>
              <a:rPr lang="en-US" dirty="0" smtClean="0"/>
              <a:t>The INTERNET</a:t>
            </a:r>
            <a:r>
              <a:rPr lang="en-US" smtClean="0"/>
              <a:t>… and a </a:t>
            </a:r>
            <a:r>
              <a:rPr lang="en-US" dirty="0" smtClean="0"/>
              <a:t>bit of history</a:t>
            </a:r>
            <a:endParaRPr lang="en-US" dirty="0"/>
          </a:p>
        </p:txBody>
      </p:sp>
      <p:sp>
        <p:nvSpPr>
          <p:cNvPr id="5" name="Footer Placeholder 4"/>
          <p:cNvSpPr>
            <a:spLocks noGrp="1"/>
          </p:cNvSpPr>
          <p:nvPr>
            <p:ph type="ftr" sz="quarter" idx="12"/>
          </p:nvPr>
        </p:nvSpPr>
        <p:spPr/>
        <p:txBody>
          <a:bodyPr/>
          <a:lstStyle/>
          <a:p>
            <a:pPr algn="l"/>
            <a:r>
              <a:rPr lang="en-US" dirty="0" smtClean="0"/>
              <a:t>CS 380</a:t>
            </a:r>
            <a:endParaRPr lang="en-US" dirty="0"/>
          </a:p>
        </p:txBody>
      </p:sp>
      <p:sp>
        <p:nvSpPr>
          <p:cNvPr id="6" name="Slide Number Placeholder 5"/>
          <p:cNvSpPr>
            <a:spLocks noGrp="1"/>
          </p:cNvSpPr>
          <p:nvPr>
            <p:ph type="sldNum" sz="quarter" idx="11"/>
          </p:nvPr>
        </p:nvSpPr>
        <p:spPr/>
        <p:txBody>
          <a:bodyPr/>
          <a:lstStyle/>
          <a:p>
            <a:r>
              <a:rPr lang="en-US" dirty="0" smtClean="0"/>
              <a:t>15</a:t>
            </a:r>
            <a:endParaRPr lang="en-US"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9784" b="9784"/>
          <a:stretch>
            <a:fillRect/>
          </a:stretch>
        </p:blipFill>
        <p:spPr/>
      </p:pic>
    </p:spTree>
    <p:extLst>
      <p:ext uri="{BB962C8B-B14F-4D97-AF65-F5344CB8AC3E}">
        <p14:creationId xmlns:p14="http://schemas.microsoft.com/office/powerpoint/2010/main" val="37875033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internet?</a:t>
            </a:r>
            <a:endParaRPr lang="en-US" dirty="0"/>
          </a:p>
        </p:txBody>
      </p:sp>
      <p:sp>
        <p:nvSpPr>
          <p:cNvPr id="3" name="Content Placeholder 2"/>
          <p:cNvSpPr>
            <a:spLocks noGrp="1"/>
          </p:cNvSpPr>
          <p:nvPr>
            <p:ph sz="quarter" idx="1"/>
          </p:nvPr>
        </p:nvSpPr>
        <p:spPr/>
        <p:txBody>
          <a:bodyPr/>
          <a:lstStyle/>
          <a:p>
            <a:r>
              <a:rPr lang="en-US" dirty="0" smtClean="0"/>
              <a:t>A “series of tubes”</a:t>
            </a:r>
          </a:p>
          <a:p>
            <a:r>
              <a:rPr lang="en-US" dirty="0" smtClean="0"/>
              <a:t>How many Internets are out there?</a:t>
            </a:r>
          </a:p>
          <a:p>
            <a:r>
              <a:rPr lang="en-US" dirty="0" smtClean="0"/>
              <a:t>Is Google one of them?</a:t>
            </a:r>
          </a:p>
        </p:txBody>
      </p:sp>
      <p:sp>
        <p:nvSpPr>
          <p:cNvPr id="4" name="Footer Placeholder 3"/>
          <p:cNvSpPr>
            <a:spLocks noGrp="1"/>
          </p:cNvSpPr>
          <p:nvPr>
            <p:ph type="ftr" sz="quarter" idx="11"/>
          </p:nvPr>
        </p:nvSpPr>
        <p:spPr/>
        <p:txBody>
          <a:bodyPr/>
          <a:lstStyle/>
          <a:p>
            <a:r>
              <a:rPr lang="en-US" smtClean="0"/>
              <a:t>CS380</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A2139E2-1186-4419-ACB2-2B2AE0080376}" type="slidenum">
              <a:rPr lang="en-US" smtClean="0"/>
              <a:t>24</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118086"/>
            <a:ext cx="3343275" cy="2368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61364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internet?</a:t>
            </a:r>
            <a:endParaRPr lang="en-US" dirty="0"/>
          </a:p>
        </p:txBody>
      </p:sp>
      <p:sp>
        <p:nvSpPr>
          <p:cNvPr id="3" name="Content Placeholder 2"/>
          <p:cNvSpPr>
            <a:spLocks noGrp="1"/>
          </p:cNvSpPr>
          <p:nvPr>
            <p:ph sz="quarter" idx="1"/>
          </p:nvPr>
        </p:nvSpPr>
        <p:spPr/>
        <p:txBody>
          <a:bodyPr/>
          <a:lstStyle/>
          <a:p>
            <a:r>
              <a:rPr lang="en-US" dirty="0" smtClean="0"/>
              <a:t>A collection of computer networks that use a protocol to exchange data</a:t>
            </a:r>
          </a:p>
          <a:p>
            <a:r>
              <a:rPr lang="en-US" dirty="0" smtClean="0"/>
              <a:t>Is the World Wide Web (WWW) and the internet the same? </a:t>
            </a:r>
          </a:p>
        </p:txBody>
      </p:sp>
      <p:sp>
        <p:nvSpPr>
          <p:cNvPr id="4" name="Footer Placeholder 3"/>
          <p:cNvSpPr>
            <a:spLocks noGrp="1"/>
          </p:cNvSpPr>
          <p:nvPr>
            <p:ph type="ftr" sz="quarter" idx="11"/>
          </p:nvPr>
        </p:nvSpPr>
        <p:spPr/>
        <p:txBody>
          <a:bodyPr/>
          <a:lstStyle/>
          <a:p>
            <a:r>
              <a:rPr lang="en-US" smtClean="0"/>
              <a:t>CS380</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A2139E2-1186-4419-ACB2-2B2AE0080376}" type="slidenum">
              <a:rPr lang="en-US" smtClean="0"/>
              <a:t>25</a:t>
            </a:fld>
            <a:endParaRPr 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636" y="3124200"/>
            <a:ext cx="3810000"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84627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history</a:t>
            </a:r>
            <a:endParaRPr lang="en-US" dirty="0"/>
          </a:p>
        </p:txBody>
      </p:sp>
      <p:sp>
        <p:nvSpPr>
          <p:cNvPr id="3" name="Content Placeholder 2"/>
          <p:cNvSpPr>
            <a:spLocks noGrp="1"/>
          </p:cNvSpPr>
          <p:nvPr>
            <p:ph sz="quarter" idx="1"/>
          </p:nvPr>
        </p:nvSpPr>
        <p:spPr/>
        <p:txBody>
          <a:bodyPr/>
          <a:lstStyle/>
          <a:p>
            <a:r>
              <a:rPr lang="en-US" dirty="0"/>
              <a:t>B</a:t>
            </a:r>
            <a:r>
              <a:rPr lang="en-US" dirty="0" smtClean="0"/>
              <a:t>egan </a:t>
            </a:r>
            <a:r>
              <a:rPr lang="en-US" dirty="0"/>
              <a:t>as a US Department of </a:t>
            </a:r>
            <a:r>
              <a:rPr lang="en-US" dirty="0" smtClean="0"/>
              <a:t>Defense</a:t>
            </a:r>
          </a:p>
          <a:p>
            <a:pPr marL="0" indent="0">
              <a:buNone/>
            </a:pPr>
            <a:r>
              <a:rPr lang="en-US" dirty="0" smtClean="0"/>
              <a:t> </a:t>
            </a:r>
            <a:r>
              <a:rPr lang="en-US" dirty="0"/>
              <a:t>network called ARPANET (1960s-70s)</a:t>
            </a:r>
          </a:p>
          <a:p>
            <a:r>
              <a:rPr lang="en-US" dirty="0" smtClean="0"/>
              <a:t>Packet switching (in the 60s) </a:t>
            </a:r>
            <a:endParaRPr lang="en-US" b="1" dirty="0" smtClean="0"/>
          </a:p>
          <a:p>
            <a:r>
              <a:rPr lang="en-US" dirty="0" smtClean="0"/>
              <a:t>E-mail is born on 1971</a:t>
            </a:r>
          </a:p>
          <a:p>
            <a:r>
              <a:rPr lang="en-US" dirty="0" smtClean="0"/>
              <a:t>TCP/IP beginning on 1974 (Vinton Cerf)</a:t>
            </a:r>
          </a:p>
          <a:p>
            <a:r>
              <a:rPr lang="en-US" dirty="0" smtClean="0"/>
              <a:t>USENET (1979)</a:t>
            </a:r>
          </a:p>
          <a:p>
            <a:r>
              <a:rPr lang="en-US" dirty="0"/>
              <a:t>By 1987: Internet includes </a:t>
            </a:r>
            <a:endParaRPr lang="en-US" dirty="0" smtClean="0"/>
          </a:p>
          <a:p>
            <a:pPr marL="0" indent="0">
              <a:buNone/>
            </a:pPr>
            <a:r>
              <a:rPr lang="en-US" dirty="0" smtClean="0"/>
              <a:t>nearly </a:t>
            </a:r>
            <a:r>
              <a:rPr lang="en-US" dirty="0"/>
              <a:t>30,000 hosts </a:t>
            </a:r>
          </a:p>
          <a:p>
            <a:endParaRPr lang="en-US" dirty="0" smtClean="0"/>
          </a:p>
        </p:txBody>
      </p:sp>
      <p:sp>
        <p:nvSpPr>
          <p:cNvPr id="4" name="Footer Placeholder 3"/>
          <p:cNvSpPr>
            <a:spLocks noGrp="1"/>
          </p:cNvSpPr>
          <p:nvPr>
            <p:ph type="ftr" sz="quarter" idx="11"/>
          </p:nvPr>
        </p:nvSpPr>
        <p:spPr/>
        <p:txBody>
          <a:bodyPr/>
          <a:lstStyle/>
          <a:p>
            <a:r>
              <a:rPr lang="en-US" smtClean="0"/>
              <a:t>CS380</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A2139E2-1186-4419-ACB2-2B2AE0080376}" type="slidenum">
              <a:rPr lang="en-US" smtClean="0"/>
              <a:t>26</a:t>
            </a:fld>
            <a:endParaRPr lang="en-US"/>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0" y="1524000"/>
            <a:ext cx="238125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5382" y="2590245"/>
            <a:ext cx="1447368" cy="1143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7291" y="4419600"/>
            <a:ext cx="3429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695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history (cont.)</a:t>
            </a:r>
            <a:endParaRPr lang="en-US" dirty="0"/>
          </a:p>
        </p:txBody>
      </p:sp>
      <p:sp>
        <p:nvSpPr>
          <p:cNvPr id="3" name="Content Placeholder 2"/>
          <p:cNvSpPr>
            <a:spLocks noGrp="1"/>
          </p:cNvSpPr>
          <p:nvPr>
            <p:ph sz="quarter" idx="1"/>
          </p:nvPr>
        </p:nvSpPr>
        <p:spPr/>
        <p:txBody>
          <a:bodyPr/>
          <a:lstStyle/>
          <a:p>
            <a:r>
              <a:rPr lang="en-US" dirty="0" smtClean="0"/>
              <a:t>WWW </a:t>
            </a:r>
            <a:r>
              <a:rPr lang="en-US" dirty="0"/>
              <a:t>created in 1989-91 by Tim </a:t>
            </a:r>
            <a:r>
              <a:rPr lang="en-US" dirty="0" smtClean="0"/>
              <a:t>Berners-Lee</a:t>
            </a:r>
          </a:p>
          <a:p>
            <a:r>
              <a:rPr lang="en-US" dirty="0" smtClean="0"/>
              <a:t>Popular </a:t>
            </a:r>
            <a:r>
              <a:rPr lang="en-US" dirty="0"/>
              <a:t>web browsers released: </a:t>
            </a:r>
            <a:endParaRPr lang="en-US" dirty="0" smtClean="0"/>
          </a:p>
          <a:p>
            <a:pPr lvl="1"/>
            <a:r>
              <a:rPr lang="en-US" dirty="0" smtClean="0"/>
              <a:t>Netscape 1994 </a:t>
            </a:r>
          </a:p>
          <a:p>
            <a:pPr lvl="1"/>
            <a:r>
              <a:rPr lang="en-US" dirty="0" smtClean="0"/>
              <a:t>IE </a:t>
            </a:r>
            <a:r>
              <a:rPr lang="en-US" dirty="0"/>
              <a:t>1995</a:t>
            </a:r>
          </a:p>
          <a:p>
            <a:r>
              <a:rPr lang="en-US" dirty="0"/>
              <a:t>Amazon.com opens in </a:t>
            </a:r>
            <a:r>
              <a:rPr lang="en-US" dirty="0" smtClean="0"/>
              <a:t>1995 </a:t>
            </a:r>
          </a:p>
          <a:p>
            <a:r>
              <a:rPr lang="en-US" dirty="0" smtClean="0"/>
              <a:t>Google </a:t>
            </a:r>
            <a:r>
              <a:rPr lang="en-US" dirty="0"/>
              <a:t>January </a:t>
            </a:r>
            <a:r>
              <a:rPr lang="en-US" dirty="0" smtClean="0"/>
              <a:t>1996</a:t>
            </a:r>
          </a:p>
          <a:p>
            <a:r>
              <a:rPr lang="en-US" dirty="0" smtClean="0"/>
              <a:t>Wikipedia </a:t>
            </a:r>
            <a:r>
              <a:rPr lang="en-US" dirty="0"/>
              <a:t>launched in 2001</a:t>
            </a:r>
          </a:p>
          <a:p>
            <a:r>
              <a:rPr lang="en-US" dirty="0"/>
              <a:t>MySpace opens in 2003</a:t>
            </a:r>
          </a:p>
          <a:p>
            <a:r>
              <a:rPr lang="en-US" dirty="0"/>
              <a:t>Facebook February 2004</a:t>
            </a:r>
          </a:p>
          <a:p>
            <a:endParaRPr lang="en-US" dirty="0" smtClean="0"/>
          </a:p>
        </p:txBody>
      </p:sp>
      <p:sp>
        <p:nvSpPr>
          <p:cNvPr id="4" name="Footer Placeholder 3"/>
          <p:cNvSpPr>
            <a:spLocks noGrp="1"/>
          </p:cNvSpPr>
          <p:nvPr>
            <p:ph type="ftr" sz="quarter" idx="11"/>
          </p:nvPr>
        </p:nvSpPr>
        <p:spPr/>
        <p:txBody>
          <a:bodyPr/>
          <a:lstStyle/>
          <a:p>
            <a:r>
              <a:rPr lang="en-US" smtClean="0"/>
              <a:t>CS380</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A2139E2-1186-4419-ACB2-2B2AE0080376}" type="slidenum">
              <a:rPr lang="en-US" smtClean="0"/>
              <a:t>27</a:t>
            </a:fld>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133600"/>
            <a:ext cx="3276600"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590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CS380</a:t>
            </a:r>
            <a:endParaRPr lang="en-US"/>
          </a:p>
        </p:txBody>
      </p:sp>
      <p:sp>
        <p:nvSpPr>
          <p:cNvPr id="5" name="Slide Number Placeholder 4"/>
          <p:cNvSpPr>
            <a:spLocks noGrp="1"/>
          </p:cNvSpPr>
          <p:nvPr>
            <p:ph type="sldNum" sz="quarter" idx="12"/>
          </p:nvPr>
        </p:nvSpPr>
        <p:spPr/>
        <p:txBody>
          <a:bodyPr>
            <a:normAutofit/>
          </a:bodyPr>
          <a:lstStyle/>
          <a:p>
            <a:fld id="{0A2139E2-1186-4419-ACB2-2B2AE0080376}" type="slidenum">
              <a:rPr lang="en-US" smtClean="0"/>
              <a:t>28</a:t>
            </a:fld>
            <a:endParaRPr lang="en-US"/>
          </a:p>
        </p:txBody>
      </p:sp>
      <p:sp>
        <p:nvSpPr>
          <p:cNvPr id="3" name="Content Placeholder 2"/>
          <p:cNvSpPr>
            <a:spLocks noGrp="1"/>
          </p:cNvSpPr>
          <p:nvPr>
            <p:ph sz="quarter" idx="4294967295"/>
          </p:nvPr>
        </p:nvSpPr>
        <p:spPr>
          <a:xfrm>
            <a:off x="990600" y="1600200"/>
            <a:ext cx="8153400" cy="4495800"/>
          </a:xfrm>
        </p:spPr>
        <p:txBody>
          <a:bodyPr/>
          <a:lstStyle/>
          <a:p>
            <a:r>
              <a:rPr lang="en-US" dirty="0" smtClean="0"/>
              <a:t>Wikipedia launched in 2001</a:t>
            </a:r>
          </a:p>
          <a:p>
            <a:r>
              <a:rPr lang="en-US" dirty="0" smtClean="0"/>
              <a:t>MySpace opens in 2003</a:t>
            </a:r>
          </a:p>
          <a:p>
            <a:r>
              <a:rPr lang="en-US" dirty="0" smtClean="0"/>
              <a:t>Facebook February 2004</a:t>
            </a:r>
            <a:endParaRPr lang="en-US"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5394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38560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 of the internet?</a:t>
            </a:r>
            <a:endParaRPr lang="en-US" dirty="0"/>
          </a:p>
        </p:txBody>
      </p:sp>
      <p:sp>
        <p:nvSpPr>
          <p:cNvPr id="4" name="Footer Placeholder 3"/>
          <p:cNvSpPr>
            <a:spLocks noGrp="1"/>
          </p:cNvSpPr>
          <p:nvPr>
            <p:ph type="ftr" sz="quarter" idx="11"/>
          </p:nvPr>
        </p:nvSpPr>
        <p:spPr/>
        <p:txBody>
          <a:bodyPr/>
          <a:lstStyle/>
          <a:p>
            <a:r>
              <a:rPr lang="en-US" smtClean="0"/>
              <a:t>CS380</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A2139E2-1186-4419-ACB2-2B2AE0080376}" type="slidenum">
              <a:rPr lang="en-US" smtClean="0"/>
              <a:t>29</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981200"/>
            <a:ext cx="5453505" cy="3629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1051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Objectives</a:t>
            </a:r>
            <a:endParaRPr lang="en-US" dirty="0"/>
          </a:p>
        </p:txBody>
      </p:sp>
      <p:sp>
        <p:nvSpPr>
          <p:cNvPr id="3" name="Content Placeholder 2"/>
          <p:cNvSpPr>
            <a:spLocks noGrp="1"/>
          </p:cNvSpPr>
          <p:nvPr>
            <p:ph sz="quarter" idx="1"/>
          </p:nvPr>
        </p:nvSpPr>
        <p:spPr>
          <a:xfrm>
            <a:off x="685800" y="1676400"/>
            <a:ext cx="8153400" cy="4495800"/>
          </a:xfrm>
        </p:spPr>
        <p:txBody>
          <a:bodyPr/>
          <a:lstStyle/>
          <a:p>
            <a:r>
              <a:rPr lang="en-US" dirty="0" smtClean="0"/>
              <a:t>At the end of this class you will be able to:</a:t>
            </a:r>
          </a:p>
          <a:p>
            <a:pPr lvl="1"/>
            <a:r>
              <a:rPr lang="en-US" dirty="0" smtClean="0"/>
              <a:t>Design and implement a professional website </a:t>
            </a:r>
          </a:p>
          <a:p>
            <a:pPr lvl="1"/>
            <a:r>
              <a:rPr lang="en-US" dirty="0" smtClean="0"/>
              <a:t>Author web pages using HTML</a:t>
            </a:r>
          </a:p>
          <a:p>
            <a:pPr lvl="1"/>
            <a:r>
              <a:rPr lang="en-US" dirty="0" smtClean="0"/>
              <a:t>Make stylistic decisions with CSS</a:t>
            </a:r>
          </a:p>
          <a:p>
            <a:pPr lvl="1"/>
            <a:r>
              <a:rPr lang="en-US" dirty="0" smtClean="0"/>
              <a:t>Create interactive websites with JavaScript and </a:t>
            </a:r>
            <a:r>
              <a:rPr lang="en-US" dirty="0" err="1" smtClean="0"/>
              <a:t>jQuery</a:t>
            </a:r>
            <a:endParaRPr lang="en-US" dirty="0" smtClean="0"/>
          </a:p>
          <a:p>
            <a:pPr lvl="1"/>
            <a:r>
              <a:rPr lang="en-US" dirty="0" smtClean="0"/>
              <a:t>Enhance interactive websites with AJAX and XML</a:t>
            </a:r>
          </a:p>
          <a:p>
            <a:pPr lvl="1"/>
            <a:r>
              <a:rPr lang="en-US" dirty="0"/>
              <a:t>Use PHP for server </a:t>
            </a:r>
            <a:r>
              <a:rPr lang="en-US" dirty="0" smtClean="0"/>
              <a:t>programming</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r>
              <a:rPr lang="en-US" dirty="0" smtClean="0"/>
              <a:t>2</a:t>
            </a:r>
            <a:endParaRPr lang="en-US" dirty="0"/>
          </a:p>
        </p:txBody>
      </p:sp>
      <p:sp>
        <p:nvSpPr>
          <p:cNvPr id="4" name="Footer Placeholder 3"/>
          <p:cNvSpPr>
            <a:spLocks noGrp="1"/>
          </p:cNvSpPr>
          <p:nvPr>
            <p:ph type="ftr" sz="quarter" idx="11"/>
          </p:nvPr>
        </p:nvSpPr>
        <p:spPr/>
        <p:txBody>
          <a:bodyPr/>
          <a:lstStyle/>
          <a:p>
            <a:r>
              <a:rPr lang="en-US" smtClean="0"/>
              <a:t>CS380</a:t>
            </a:r>
            <a:endParaRPr lang="en-US"/>
          </a:p>
        </p:txBody>
      </p:sp>
    </p:spTree>
    <p:extLst>
      <p:ext uri="{BB962C8B-B14F-4D97-AF65-F5344CB8AC3E}">
        <p14:creationId xmlns:p14="http://schemas.microsoft.com/office/powerpoint/2010/main" val="6659897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aspects of the internet</a:t>
            </a:r>
            <a:endParaRPr lang="en-US" dirty="0"/>
          </a:p>
        </p:txBody>
      </p:sp>
      <p:sp>
        <p:nvSpPr>
          <p:cNvPr id="3" name="Content Placeholder 2"/>
          <p:cNvSpPr>
            <a:spLocks noGrp="1"/>
          </p:cNvSpPr>
          <p:nvPr>
            <p:ph sz="quarter" idx="1"/>
          </p:nvPr>
        </p:nvSpPr>
        <p:spPr/>
        <p:txBody>
          <a:bodyPr/>
          <a:lstStyle/>
          <a:p>
            <a:r>
              <a:rPr lang="en-US" dirty="0" smtClean="0"/>
              <a:t>Sub-networks are independent</a:t>
            </a:r>
            <a:endParaRPr lang="en-US" dirty="0"/>
          </a:p>
          <a:p>
            <a:r>
              <a:rPr lang="en-US" dirty="0"/>
              <a:t>C</a:t>
            </a:r>
            <a:r>
              <a:rPr lang="en-US" dirty="0" smtClean="0"/>
              <a:t>omputers </a:t>
            </a:r>
            <a:r>
              <a:rPr lang="en-US" dirty="0"/>
              <a:t>can dynamically join and leave the network</a:t>
            </a:r>
          </a:p>
          <a:p>
            <a:r>
              <a:rPr lang="en-US" dirty="0"/>
              <a:t>B</a:t>
            </a:r>
            <a:r>
              <a:rPr lang="en-US" dirty="0" smtClean="0"/>
              <a:t>uilt </a:t>
            </a:r>
            <a:r>
              <a:rPr lang="en-US" dirty="0"/>
              <a:t>on open </a:t>
            </a:r>
            <a:r>
              <a:rPr lang="en-US" dirty="0" smtClean="0"/>
              <a:t>standards</a:t>
            </a:r>
          </a:p>
          <a:p>
            <a:r>
              <a:rPr lang="en-US" dirty="0"/>
              <a:t>L</a:t>
            </a:r>
            <a:r>
              <a:rPr lang="en-US" dirty="0" smtClean="0"/>
              <a:t>ack </a:t>
            </a:r>
            <a:r>
              <a:rPr lang="en-US" dirty="0"/>
              <a:t>of centralized control (mostly)</a:t>
            </a:r>
          </a:p>
          <a:p>
            <a:r>
              <a:rPr lang="en-US" dirty="0"/>
              <a:t>E</a:t>
            </a:r>
            <a:r>
              <a:rPr lang="en-US" dirty="0" smtClean="0"/>
              <a:t>veryone </a:t>
            </a:r>
            <a:r>
              <a:rPr lang="en-US" dirty="0"/>
              <a:t>can use it with simple, commonly available software</a:t>
            </a:r>
          </a:p>
        </p:txBody>
      </p:sp>
      <p:sp>
        <p:nvSpPr>
          <p:cNvPr id="4" name="Footer Placeholder 3"/>
          <p:cNvSpPr>
            <a:spLocks noGrp="1"/>
          </p:cNvSpPr>
          <p:nvPr>
            <p:ph type="ftr" sz="quarter" idx="11"/>
          </p:nvPr>
        </p:nvSpPr>
        <p:spPr/>
        <p:txBody>
          <a:bodyPr/>
          <a:lstStyle/>
          <a:p>
            <a:r>
              <a:rPr lang="en-US" smtClean="0"/>
              <a:t>CS380</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A2139E2-1186-4419-ACB2-2B2AE0080376}" type="slidenum">
              <a:rPr lang="en-US" smtClean="0"/>
              <a:t>30</a:t>
            </a:fld>
            <a:endParaRPr lang="en-US"/>
          </a:p>
        </p:txBody>
      </p:sp>
    </p:spTree>
    <p:extLst>
      <p:ext uri="{BB962C8B-B14F-4D97-AF65-F5344CB8AC3E}">
        <p14:creationId xmlns:p14="http://schemas.microsoft.com/office/powerpoint/2010/main" val="31616658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and organizations</a:t>
            </a:r>
            <a:endParaRPr lang="en-US" dirty="0"/>
          </a:p>
        </p:txBody>
      </p:sp>
      <p:sp>
        <p:nvSpPr>
          <p:cNvPr id="3" name="Content Placeholder 2"/>
          <p:cNvSpPr>
            <a:spLocks noGrp="1"/>
          </p:cNvSpPr>
          <p:nvPr>
            <p:ph sz="quarter" idx="1"/>
          </p:nvPr>
        </p:nvSpPr>
        <p:spPr/>
        <p:txBody>
          <a:bodyPr/>
          <a:lstStyle/>
          <a:p>
            <a:r>
              <a:rPr lang="en-US" dirty="0"/>
              <a:t>Internet Engineering Task Force (IETF): internet protocol standards</a:t>
            </a:r>
          </a:p>
          <a:p>
            <a:r>
              <a:rPr lang="en-US" dirty="0"/>
              <a:t>Internet Corporation for Assigned Names and Numbers (ICANN</a:t>
            </a:r>
            <a:r>
              <a:rPr lang="en-US" dirty="0" smtClean="0"/>
              <a:t>): decides </a:t>
            </a:r>
            <a:r>
              <a:rPr lang="en-US" dirty="0"/>
              <a:t>top-level domain names</a:t>
            </a:r>
          </a:p>
          <a:p>
            <a:r>
              <a:rPr lang="en-US" dirty="0"/>
              <a:t>World Wide Web Consortium (W3C): web standards</a:t>
            </a:r>
          </a:p>
        </p:txBody>
      </p:sp>
      <p:sp>
        <p:nvSpPr>
          <p:cNvPr id="4" name="Footer Placeholder 3"/>
          <p:cNvSpPr>
            <a:spLocks noGrp="1"/>
          </p:cNvSpPr>
          <p:nvPr>
            <p:ph type="ftr" sz="quarter" idx="11"/>
          </p:nvPr>
        </p:nvSpPr>
        <p:spPr/>
        <p:txBody>
          <a:bodyPr/>
          <a:lstStyle/>
          <a:p>
            <a:r>
              <a:rPr lang="en-US" smtClean="0"/>
              <a:t>CS380</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A2139E2-1186-4419-ACB2-2B2AE0080376}" type="slidenum">
              <a:rPr lang="en-US" smtClean="0"/>
              <a:t>31</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 y="4724400"/>
            <a:ext cx="1838325"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50" y="4657725"/>
            <a:ext cx="169545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543425"/>
            <a:ext cx="188595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1453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CS380</a:t>
            </a:r>
            <a:endParaRPr lang="en-US"/>
          </a:p>
        </p:txBody>
      </p:sp>
      <p:sp>
        <p:nvSpPr>
          <p:cNvPr id="5" name="Slide Number Placeholder 4"/>
          <p:cNvSpPr>
            <a:spLocks noGrp="1"/>
          </p:cNvSpPr>
          <p:nvPr>
            <p:ph type="sldNum" sz="quarter" idx="12"/>
          </p:nvPr>
        </p:nvSpPr>
        <p:spPr/>
        <p:txBody>
          <a:bodyPr>
            <a:normAutofit/>
          </a:bodyPr>
          <a:lstStyle/>
          <a:p>
            <a:fld id="{0A2139E2-1186-4419-ACB2-2B2AE0080376}" type="slidenum">
              <a:rPr lang="en-US" smtClean="0"/>
              <a:t>32</a:t>
            </a:fld>
            <a:endParaRPr lang="en-US"/>
          </a:p>
        </p:txBody>
      </p:sp>
      <p:sp>
        <p:nvSpPr>
          <p:cNvPr id="2" name="Title 1"/>
          <p:cNvSpPr>
            <a:spLocks noGrp="1"/>
          </p:cNvSpPr>
          <p:nvPr>
            <p:ph type="title" idx="4294967295"/>
          </p:nvPr>
        </p:nvSpPr>
        <p:spPr>
          <a:xfrm>
            <a:off x="990600" y="228600"/>
            <a:ext cx="8153400" cy="990600"/>
          </a:xfrm>
        </p:spPr>
        <p:txBody>
          <a:bodyPr/>
          <a:lstStyle/>
          <a:p>
            <a:r>
              <a:rPr lang="en-US" dirty="0" smtClean="0"/>
              <a:t>Layered architecture</a:t>
            </a:r>
            <a:endParaRPr lang="en-US" dirty="0"/>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990600"/>
            <a:ext cx="5943600" cy="5887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91241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Protocol (IP)</a:t>
            </a:r>
            <a:endParaRPr lang="en-US" dirty="0"/>
          </a:p>
        </p:txBody>
      </p:sp>
      <p:sp>
        <p:nvSpPr>
          <p:cNvPr id="3" name="Content Placeholder 2"/>
          <p:cNvSpPr>
            <a:spLocks noGrp="1"/>
          </p:cNvSpPr>
          <p:nvPr>
            <p:ph sz="quarter" idx="1"/>
          </p:nvPr>
        </p:nvSpPr>
        <p:spPr/>
        <p:txBody>
          <a:bodyPr/>
          <a:lstStyle/>
          <a:p>
            <a:r>
              <a:rPr lang="en-US" dirty="0" smtClean="0"/>
              <a:t>Simple protocol for data exchange between computers</a:t>
            </a:r>
          </a:p>
          <a:p>
            <a:r>
              <a:rPr lang="en-US" dirty="0" smtClean="0"/>
              <a:t>IP Addresses: </a:t>
            </a:r>
          </a:p>
          <a:p>
            <a:pPr lvl="1"/>
            <a:r>
              <a:rPr lang="en-US" dirty="0" smtClean="0"/>
              <a:t>32-bit for IPv5</a:t>
            </a:r>
          </a:p>
          <a:p>
            <a:pPr lvl="1"/>
            <a:r>
              <a:rPr lang="en-US" dirty="0" smtClean="0"/>
              <a:t>128-bit for IPv6</a:t>
            </a:r>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CS380</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A2139E2-1186-4419-ACB2-2B2AE0080376}" type="slidenum">
              <a:rPr lang="en-US" smtClean="0"/>
              <a:t>33</a:t>
            </a:fld>
            <a:endParaRPr lang="en-US"/>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945" y="4191000"/>
            <a:ext cx="8172450"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81611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 Control Protocol (TCP)</a:t>
            </a:r>
            <a:endParaRPr lang="en-US" dirty="0"/>
          </a:p>
        </p:txBody>
      </p:sp>
      <p:sp>
        <p:nvSpPr>
          <p:cNvPr id="3" name="Content Placeholder 2"/>
          <p:cNvSpPr>
            <a:spLocks noGrp="1"/>
          </p:cNvSpPr>
          <p:nvPr>
            <p:ph sz="quarter" idx="1"/>
          </p:nvPr>
        </p:nvSpPr>
        <p:spPr/>
        <p:txBody>
          <a:bodyPr/>
          <a:lstStyle/>
          <a:p>
            <a:r>
              <a:rPr lang="en-US" sz="2800" dirty="0"/>
              <a:t>A</a:t>
            </a:r>
            <a:r>
              <a:rPr lang="en-US" sz="2800" dirty="0" smtClean="0"/>
              <a:t>dds </a:t>
            </a:r>
            <a:r>
              <a:rPr lang="en-US" sz="2800" dirty="0"/>
              <a:t>multiplexing, guaranteed message delivery on top of IP</a:t>
            </a:r>
          </a:p>
          <a:p>
            <a:r>
              <a:rPr lang="en-US" sz="2800" dirty="0"/>
              <a:t>M</a:t>
            </a:r>
            <a:r>
              <a:rPr lang="en-US" sz="2800" dirty="0" smtClean="0"/>
              <a:t>ultiplexing</a:t>
            </a:r>
            <a:r>
              <a:rPr lang="en-US" sz="2800" dirty="0"/>
              <a:t>: multiple programs using the same IP address</a:t>
            </a:r>
          </a:p>
          <a:p>
            <a:r>
              <a:rPr lang="en-US" sz="2800" dirty="0"/>
              <a:t>P</a:t>
            </a:r>
            <a:r>
              <a:rPr lang="en-US" sz="2800" dirty="0" smtClean="0"/>
              <a:t>ort</a:t>
            </a:r>
            <a:r>
              <a:rPr lang="en-US" sz="2800" dirty="0"/>
              <a:t>: a number given to each program or service</a:t>
            </a:r>
          </a:p>
          <a:p>
            <a:pPr lvl="1"/>
            <a:r>
              <a:rPr lang="en-US" sz="2400" dirty="0"/>
              <a:t>port 80: web browser (port 443 for secure browsing)</a:t>
            </a:r>
          </a:p>
          <a:p>
            <a:pPr lvl="1"/>
            <a:r>
              <a:rPr lang="en-US" sz="2400" dirty="0"/>
              <a:t>port 25: email</a:t>
            </a:r>
          </a:p>
          <a:p>
            <a:pPr lvl="1"/>
            <a:r>
              <a:rPr lang="en-US" sz="2400" dirty="0"/>
              <a:t>port 22: </a:t>
            </a:r>
            <a:r>
              <a:rPr lang="en-US" sz="2400" dirty="0" err="1"/>
              <a:t>ssh</a:t>
            </a:r>
            <a:endParaRPr lang="en-US" sz="2400" dirty="0"/>
          </a:p>
          <a:p>
            <a:r>
              <a:rPr lang="en-US" sz="2800" dirty="0"/>
              <a:t>S</a:t>
            </a:r>
            <a:r>
              <a:rPr lang="en-US" sz="2800" dirty="0" smtClean="0"/>
              <a:t>ome </a:t>
            </a:r>
            <a:r>
              <a:rPr lang="en-US" sz="2800" dirty="0"/>
              <a:t>programs (games, streaming media programs) use simpler UDP protocol instead of TCP</a:t>
            </a:r>
          </a:p>
        </p:txBody>
      </p:sp>
      <p:sp>
        <p:nvSpPr>
          <p:cNvPr id="4" name="Footer Placeholder 3"/>
          <p:cNvSpPr>
            <a:spLocks noGrp="1"/>
          </p:cNvSpPr>
          <p:nvPr>
            <p:ph type="ftr" sz="quarter" idx="11"/>
          </p:nvPr>
        </p:nvSpPr>
        <p:spPr/>
        <p:txBody>
          <a:bodyPr/>
          <a:lstStyle/>
          <a:p>
            <a:r>
              <a:rPr lang="en-US" dirty="0" smtClean="0"/>
              <a:t>CS380</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0A2139E2-1186-4419-ACB2-2B2AE0080376}" type="slidenum">
              <a:rPr lang="en-US" smtClean="0"/>
              <a:t>34</a:t>
            </a:fld>
            <a:endParaRPr lang="en-US"/>
          </a:p>
        </p:txBody>
      </p:sp>
    </p:spTree>
    <p:extLst>
      <p:ext uri="{BB962C8B-B14F-4D97-AF65-F5344CB8AC3E}">
        <p14:creationId xmlns:p14="http://schemas.microsoft.com/office/powerpoint/2010/main" val="31228648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Servers</a:t>
            </a:r>
            <a:endParaRPr lang="en-US" dirty="0"/>
          </a:p>
        </p:txBody>
      </p:sp>
      <p:sp>
        <p:nvSpPr>
          <p:cNvPr id="3" name="Content Placeholder 2"/>
          <p:cNvSpPr>
            <a:spLocks noGrp="1"/>
          </p:cNvSpPr>
          <p:nvPr>
            <p:ph sz="quarter" idx="1"/>
          </p:nvPr>
        </p:nvSpPr>
        <p:spPr/>
        <p:txBody>
          <a:bodyPr/>
          <a:lstStyle/>
          <a:p>
            <a:r>
              <a:rPr lang="en-US" dirty="0"/>
              <a:t>W</a:t>
            </a:r>
            <a:r>
              <a:rPr lang="en-US" dirty="0" smtClean="0"/>
              <a:t>eb </a:t>
            </a:r>
            <a:r>
              <a:rPr lang="en-US" dirty="0"/>
              <a:t>server: software that listens for web page requests</a:t>
            </a:r>
          </a:p>
          <a:p>
            <a:pPr lvl="1"/>
            <a:r>
              <a:rPr lang="en-US" dirty="0" smtClean="0"/>
              <a:t>Apache</a:t>
            </a:r>
          </a:p>
          <a:p>
            <a:pPr lvl="1"/>
            <a:r>
              <a:rPr lang="en-US" dirty="0" smtClean="0"/>
              <a:t>Microsoft Internet </a:t>
            </a:r>
          </a:p>
          <a:p>
            <a:pPr marL="366713" lvl="1" indent="0">
              <a:buNone/>
            </a:pPr>
            <a:r>
              <a:rPr lang="en-US" dirty="0" smtClean="0"/>
              <a:t>Information </a:t>
            </a:r>
            <a:r>
              <a:rPr lang="en-US" dirty="0"/>
              <a:t>Server (IIS) </a:t>
            </a:r>
            <a:endParaRPr lang="en-US" dirty="0" smtClean="0"/>
          </a:p>
          <a:p>
            <a:pPr marL="366713" lvl="1" indent="0">
              <a:buNone/>
            </a:pPr>
            <a:r>
              <a:rPr lang="en-US" dirty="0" smtClean="0"/>
              <a:t>	</a:t>
            </a:r>
            <a:endParaRPr lang="en-US" dirty="0"/>
          </a:p>
        </p:txBody>
      </p:sp>
      <p:sp>
        <p:nvSpPr>
          <p:cNvPr id="4" name="Footer Placeholder 3"/>
          <p:cNvSpPr>
            <a:spLocks noGrp="1"/>
          </p:cNvSpPr>
          <p:nvPr>
            <p:ph type="ftr" sz="quarter" idx="11"/>
          </p:nvPr>
        </p:nvSpPr>
        <p:spPr/>
        <p:txBody>
          <a:bodyPr/>
          <a:lstStyle/>
          <a:p>
            <a:r>
              <a:rPr lang="en-US" dirty="0" smtClean="0"/>
              <a:t>CS380</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0A2139E2-1186-4419-ACB2-2B2AE0080376}" type="slidenum">
              <a:rPr lang="en-US" smtClean="0"/>
              <a:t>35</a:t>
            </a:fld>
            <a:endParaRPr lang="en-US"/>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4564" y="2133600"/>
            <a:ext cx="3981449"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114800"/>
            <a:ext cx="4106636"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246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2291"/>
                                        </p:tgtEl>
                                        <p:attrNameLst>
                                          <p:attrName>style.visibility</p:attrName>
                                        </p:attrNameLst>
                                      </p:cBhvr>
                                      <p:to>
                                        <p:strVal val="visible"/>
                                      </p:to>
                                    </p:set>
                                    <p:animEffect transition="in" filter="barn(inVertical)">
                                      <p:cBhvr>
                                        <p:cTn id="11"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Server</a:t>
            </a:r>
            <a:endParaRPr lang="en-US" dirty="0"/>
          </a:p>
        </p:txBody>
      </p:sp>
      <p:sp>
        <p:nvSpPr>
          <p:cNvPr id="3" name="Content Placeholder 2"/>
          <p:cNvSpPr>
            <a:spLocks noGrp="1"/>
          </p:cNvSpPr>
          <p:nvPr>
            <p:ph sz="quarter" idx="1"/>
          </p:nvPr>
        </p:nvSpPr>
        <p:spPr/>
        <p:txBody>
          <a:bodyPr/>
          <a:lstStyle/>
          <a:p>
            <a:r>
              <a:rPr lang="en-US" dirty="0"/>
              <a:t>S</a:t>
            </a:r>
            <a:r>
              <a:rPr lang="en-US" dirty="0" smtClean="0"/>
              <a:t>oftware </a:t>
            </a:r>
            <a:r>
              <a:rPr lang="en-US" dirty="0"/>
              <a:t>framework that provides an environment where applications can </a:t>
            </a:r>
            <a:r>
              <a:rPr lang="en-US" dirty="0" smtClean="0"/>
              <a:t>run</a:t>
            </a:r>
          </a:p>
          <a:p>
            <a:pPr lvl="1"/>
            <a:r>
              <a:rPr lang="en-US" dirty="0" smtClean="0"/>
              <a:t>Apache</a:t>
            </a:r>
          </a:p>
          <a:p>
            <a:pPr lvl="1"/>
            <a:r>
              <a:rPr lang="en-US" dirty="0" smtClean="0"/>
              <a:t>Glassfish</a:t>
            </a:r>
            <a:endParaRPr lang="en-US" dirty="0"/>
          </a:p>
          <a:p>
            <a:pPr lvl="1"/>
            <a:r>
              <a:rPr lang="en-US" dirty="0"/>
              <a:t>WebSphere</a:t>
            </a:r>
          </a:p>
          <a:p>
            <a:pPr lvl="1"/>
            <a:r>
              <a:rPr lang="en-US" dirty="0" err="1"/>
              <a:t>WebLogic</a:t>
            </a:r>
            <a:endParaRPr lang="en-US" dirty="0"/>
          </a:p>
          <a:p>
            <a:endParaRPr lang="en-US" dirty="0"/>
          </a:p>
        </p:txBody>
      </p:sp>
      <p:sp>
        <p:nvSpPr>
          <p:cNvPr id="4" name="Footer Placeholder 3"/>
          <p:cNvSpPr>
            <a:spLocks noGrp="1"/>
          </p:cNvSpPr>
          <p:nvPr>
            <p:ph type="ftr" sz="quarter" idx="11"/>
          </p:nvPr>
        </p:nvSpPr>
        <p:spPr/>
        <p:txBody>
          <a:bodyPr/>
          <a:lstStyle/>
          <a:p>
            <a:r>
              <a:rPr lang="en-US" smtClean="0"/>
              <a:t>CS380</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A2139E2-1186-4419-ACB2-2B2AE0080376}" type="slidenum">
              <a:rPr lang="en-US" smtClean="0"/>
              <a:t>36</a:t>
            </a:fld>
            <a:endParaRPr lang="en-US"/>
          </a:p>
        </p:txBody>
      </p:sp>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689764"/>
            <a:ext cx="2032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876800"/>
            <a:ext cx="175611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594567"/>
            <a:ext cx="1577633" cy="1577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4765964"/>
            <a:ext cx="1676400" cy="1253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14231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Browser</a:t>
            </a:r>
            <a:endParaRPr lang="en-US" dirty="0"/>
          </a:p>
        </p:txBody>
      </p:sp>
      <p:sp>
        <p:nvSpPr>
          <p:cNvPr id="3" name="Content Placeholder 2"/>
          <p:cNvSpPr>
            <a:spLocks noGrp="1"/>
          </p:cNvSpPr>
          <p:nvPr>
            <p:ph sz="quarter" idx="1"/>
          </p:nvPr>
        </p:nvSpPr>
        <p:spPr/>
        <p:txBody>
          <a:bodyPr/>
          <a:lstStyle/>
          <a:p>
            <a:r>
              <a:rPr lang="en-US" dirty="0" smtClean="0"/>
              <a:t>Web </a:t>
            </a:r>
            <a:r>
              <a:rPr lang="en-US" dirty="0"/>
              <a:t>browser: fetches/displays documents from web servers</a:t>
            </a:r>
          </a:p>
          <a:p>
            <a:pPr lvl="1"/>
            <a:r>
              <a:rPr lang="en-US" dirty="0"/>
              <a:t>Mozilla Firefox</a:t>
            </a:r>
          </a:p>
          <a:p>
            <a:pPr lvl="1"/>
            <a:r>
              <a:rPr lang="en-US" dirty="0"/>
              <a:t>Microsoft Internet Explorer (IE)</a:t>
            </a:r>
          </a:p>
          <a:p>
            <a:pPr lvl="1"/>
            <a:r>
              <a:rPr lang="en-US" dirty="0"/>
              <a:t>Apple Safari</a:t>
            </a:r>
          </a:p>
          <a:p>
            <a:pPr lvl="1"/>
            <a:r>
              <a:rPr lang="en-US" dirty="0"/>
              <a:t>Google Chrome</a:t>
            </a:r>
          </a:p>
          <a:p>
            <a:pPr lvl="1"/>
            <a:r>
              <a:rPr lang="en-US" dirty="0"/>
              <a:t>Opera</a:t>
            </a:r>
          </a:p>
        </p:txBody>
      </p:sp>
      <p:sp>
        <p:nvSpPr>
          <p:cNvPr id="4" name="Footer Placeholder 3"/>
          <p:cNvSpPr>
            <a:spLocks noGrp="1"/>
          </p:cNvSpPr>
          <p:nvPr>
            <p:ph type="ftr" sz="quarter" idx="11"/>
          </p:nvPr>
        </p:nvSpPr>
        <p:spPr/>
        <p:txBody>
          <a:bodyPr/>
          <a:lstStyle/>
          <a:p>
            <a:r>
              <a:rPr lang="en-US" smtClean="0"/>
              <a:t>CS380</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A2139E2-1186-4419-ACB2-2B2AE0080376}" type="slidenum">
              <a:rPr lang="en-US" smtClean="0"/>
              <a:t>37</a:t>
            </a:fld>
            <a:endParaRPr lang="en-US"/>
          </a:p>
        </p:txBody>
      </p:sp>
    </p:spTree>
    <p:extLst>
      <p:ext uri="{BB962C8B-B14F-4D97-AF65-F5344CB8AC3E}">
        <p14:creationId xmlns:p14="http://schemas.microsoft.com/office/powerpoint/2010/main" val="40894489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Name Server (DNS)</a:t>
            </a:r>
            <a:endParaRPr lang="en-US" dirty="0"/>
          </a:p>
        </p:txBody>
      </p:sp>
      <p:sp>
        <p:nvSpPr>
          <p:cNvPr id="3" name="Content Placeholder 2"/>
          <p:cNvSpPr>
            <a:spLocks noGrp="1"/>
          </p:cNvSpPr>
          <p:nvPr>
            <p:ph sz="quarter" idx="1"/>
          </p:nvPr>
        </p:nvSpPr>
        <p:spPr/>
        <p:txBody>
          <a:bodyPr/>
          <a:lstStyle/>
          <a:p>
            <a:r>
              <a:rPr lang="en-US" dirty="0"/>
              <a:t>S</a:t>
            </a:r>
            <a:r>
              <a:rPr lang="en-US" smtClean="0"/>
              <a:t>et </a:t>
            </a:r>
            <a:r>
              <a:rPr lang="en-US" dirty="0"/>
              <a:t>of servers that map written names to IP addresses</a:t>
            </a:r>
          </a:p>
          <a:p>
            <a:pPr lvl="1"/>
            <a:r>
              <a:rPr lang="en-US" dirty="0"/>
              <a:t>Example: </a:t>
            </a:r>
            <a:r>
              <a:rPr lang="en-US" dirty="0" smtClean="0"/>
              <a:t>ju.edu → </a:t>
            </a:r>
            <a:r>
              <a:rPr lang="en-US" b="1" dirty="0"/>
              <a:t>204.29.160.73</a:t>
            </a:r>
            <a:endParaRPr lang="en-US" dirty="0"/>
          </a:p>
          <a:p>
            <a:r>
              <a:rPr lang="en-US" dirty="0" smtClean="0"/>
              <a:t>Many </a:t>
            </a:r>
            <a:r>
              <a:rPr lang="en-US" dirty="0"/>
              <a:t>systems maintain a local cache called a hosts file</a:t>
            </a:r>
          </a:p>
          <a:p>
            <a:pPr lvl="1"/>
            <a:r>
              <a:rPr lang="en-US" dirty="0"/>
              <a:t>Windows: C:\Windows\system32\drivers\etc\hosts</a:t>
            </a:r>
          </a:p>
          <a:p>
            <a:pPr lvl="1"/>
            <a:r>
              <a:rPr lang="en-US" dirty="0"/>
              <a:t>Mac: /private/</a:t>
            </a:r>
            <a:r>
              <a:rPr lang="en-US" dirty="0" err="1"/>
              <a:t>etc</a:t>
            </a:r>
            <a:r>
              <a:rPr lang="en-US" dirty="0"/>
              <a:t>/hosts</a:t>
            </a:r>
          </a:p>
          <a:p>
            <a:pPr lvl="1"/>
            <a:r>
              <a:rPr lang="en-US" dirty="0"/>
              <a:t>Linux: /</a:t>
            </a:r>
            <a:r>
              <a:rPr lang="en-US" dirty="0" err="1"/>
              <a:t>etc</a:t>
            </a:r>
            <a:r>
              <a:rPr lang="en-US" dirty="0"/>
              <a:t>/hosts</a:t>
            </a:r>
          </a:p>
        </p:txBody>
      </p:sp>
      <p:sp>
        <p:nvSpPr>
          <p:cNvPr id="4" name="Footer Placeholder 3"/>
          <p:cNvSpPr>
            <a:spLocks noGrp="1"/>
          </p:cNvSpPr>
          <p:nvPr>
            <p:ph type="ftr" sz="quarter" idx="11"/>
          </p:nvPr>
        </p:nvSpPr>
        <p:spPr/>
        <p:txBody>
          <a:bodyPr/>
          <a:lstStyle/>
          <a:p>
            <a:r>
              <a:rPr lang="en-US" smtClean="0"/>
              <a:t>CS380</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A2139E2-1186-4419-ACB2-2B2AE0080376}" type="slidenum">
              <a:rPr lang="en-US" smtClean="0"/>
              <a:t>38</a:t>
            </a:fld>
            <a:endParaRPr lang="en-US"/>
          </a:p>
        </p:txBody>
      </p:sp>
    </p:spTree>
    <p:extLst>
      <p:ext uri="{BB962C8B-B14F-4D97-AF65-F5344CB8AC3E}">
        <p14:creationId xmlns:p14="http://schemas.microsoft.com/office/powerpoint/2010/main" val="34090425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Uniform Resource Locator (URL)</a:t>
            </a:r>
            <a:endParaRPr lang="en-US" dirty="0"/>
          </a:p>
        </p:txBody>
      </p:sp>
      <p:sp>
        <p:nvSpPr>
          <p:cNvPr id="3" name="Content Placeholder 2"/>
          <p:cNvSpPr>
            <a:spLocks noGrp="1"/>
          </p:cNvSpPr>
          <p:nvPr>
            <p:ph sz="quarter" idx="1"/>
          </p:nvPr>
        </p:nvSpPr>
        <p:spPr/>
        <p:txBody>
          <a:bodyPr/>
          <a:lstStyle/>
          <a:p>
            <a:r>
              <a:rPr lang="en-US" dirty="0"/>
              <a:t>I</a:t>
            </a:r>
            <a:r>
              <a:rPr lang="en-US" dirty="0" smtClean="0"/>
              <a:t>dentifier </a:t>
            </a:r>
            <a:r>
              <a:rPr lang="en-US" dirty="0"/>
              <a:t>for the location of a document on a web </a:t>
            </a:r>
            <a:r>
              <a:rPr lang="en-US" dirty="0" smtClean="0"/>
              <a:t>site</a:t>
            </a:r>
          </a:p>
          <a:p>
            <a:pPr lvl="1"/>
            <a:r>
              <a:rPr lang="en-US" dirty="0"/>
              <a:t>Example: http://dept.ju.edu/cs/index.html</a:t>
            </a:r>
          </a:p>
          <a:p>
            <a:r>
              <a:rPr lang="en-US" dirty="0"/>
              <a:t>U</a:t>
            </a:r>
            <a:r>
              <a:rPr lang="en-US" dirty="0" smtClean="0"/>
              <a:t>pon </a:t>
            </a:r>
            <a:r>
              <a:rPr lang="en-US" dirty="0"/>
              <a:t>entering this URL into the browser, it would:</a:t>
            </a:r>
          </a:p>
          <a:p>
            <a:pPr lvl="1"/>
            <a:r>
              <a:rPr lang="en-US" dirty="0"/>
              <a:t>ask the DNS server for the IP address of </a:t>
            </a:r>
            <a:r>
              <a:rPr lang="en-US" dirty="0" smtClean="0"/>
              <a:t>d</a:t>
            </a:r>
            <a:r>
              <a:rPr lang="en-US" dirty="0"/>
              <a:t>ept.ju.edu</a:t>
            </a:r>
          </a:p>
          <a:p>
            <a:pPr lvl="1"/>
            <a:r>
              <a:rPr lang="en-US" dirty="0"/>
              <a:t>connect to that IP address at port 80</a:t>
            </a:r>
          </a:p>
          <a:p>
            <a:pPr lvl="1"/>
            <a:r>
              <a:rPr lang="en-US" dirty="0"/>
              <a:t>ask the server to GET /</a:t>
            </a:r>
            <a:r>
              <a:rPr lang="en-US" dirty="0" err="1" smtClean="0"/>
              <a:t>cs</a:t>
            </a:r>
            <a:r>
              <a:rPr lang="en-US" dirty="0" smtClean="0"/>
              <a:t>/index.html</a:t>
            </a:r>
            <a:endParaRPr lang="en-US" dirty="0"/>
          </a:p>
          <a:p>
            <a:pPr lvl="1"/>
            <a:r>
              <a:rPr lang="en-US" dirty="0"/>
              <a:t>display the resulting page on the screen</a:t>
            </a:r>
          </a:p>
        </p:txBody>
      </p:sp>
      <p:sp>
        <p:nvSpPr>
          <p:cNvPr id="4" name="Footer Placeholder 3"/>
          <p:cNvSpPr>
            <a:spLocks noGrp="1"/>
          </p:cNvSpPr>
          <p:nvPr>
            <p:ph type="ftr" sz="quarter" idx="11"/>
          </p:nvPr>
        </p:nvSpPr>
        <p:spPr/>
        <p:txBody>
          <a:bodyPr/>
          <a:lstStyle/>
          <a:p>
            <a:r>
              <a:rPr lang="en-US" smtClean="0"/>
              <a:t>CS380</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A2139E2-1186-4419-ACB2-2B2AE0080376}" type="slidenum">
              <a:rPr lang="en-US" smtClean="0"/>
              <a:t>39</a:t>
            </a:fld>
            <a:endParaRPr lang="en-US"/>
          </a:p>
        </p:txBody>
      </p:sp>
    </p:spTree>
    <p:extLst>
      <p:ext uri="{BB962C8B-B14F-4D97-AF65-F5344CB8AC3E}">
        <p14:creationId xmlns:p14="http://schemas.microsoft.com/office/powerpoint/2010/main" val="3258989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Objectives (cont.)</a:t>
            </a:r>
            <a:endParaRPr lang="en-US" dirty="0"/>
          </a:p>
        </p:txBody>
      </p:sp>
      <p:sp>
        <p:nvSpPr>
          <p:cNvPr id="3" name="Content Placeholder 2"/>
          <p:cNvSpPr>
            <a:spLocks noGrp="1"/>
          </p:cNvSpPr>
          <p:nvPr>
            <p:ph sz="quarter" idx="1"/>
          </p:nvPr>
        </p:nvSpPr>
        <p:spPr/>
        <p:txBody>
          <a:bodyPr/>
          <a:lstStyle/>
          <a:p>
            <a:r>
              <a:rPr lang="en-US" dirty="0" smtClean="0"/>
              <a:t>At the end of this class you will be able to:</a:t>
            </a:r>
          </a:p>
          <a:p>
            <a:pPr lvl="1"/>
            <a:r>
              <a:rPr lang="en-US" dirty="0" smtClean="0"/>
              <a:t>Understand </a:t>
            </a:r>
            <a:r>
              <a:rPr lang="en-US" dirty="0"/>
              <a:t>the client-server programming model and apply this to your </a:t>
            </a:r>
            <a:r>
              <a:rPr lang="en-US" dirty="0" smtClean="0"/>
              <a:t>designs</a:t>
            </a:r>
          </a:p>
          <a:p>
            <a:pPr lvl="1"/>
            <a:r>
              <a:rPr lang="en-US" dirty="0" smtClean="0"/>
              <a:t>Create your own web programming portfolio</a:t>
            </a:r>
          </a:p>
          <a:p>
            <a:pPr lvl="1"/>
            <a:r>
              <a:rPr lang="en-US" dirty="0" smtClean="0"/>
              <a:t>Speak the web programming lingo</a:t>
            </a:r>
          </a:p>
          <a:p>
            <a:pPr lvl="1"/>
            <a:r>
              <a:rPr lang="en-US" dirty="0" smtClean="0"/>
              <a:t>Have fun with web programming!</a:t>
            </a:r>
            <a:endParaRPr lang="en-US" dirty="0"/>
          </a:p>
        </p:txBody>
      </p:sp>
      <p:sp>
        <p:nvSpPr>
          <p:cNvPr id="4" name="Footer Placeholder 3"/>
          <p:cNvSpPr>
            <a:spLocks noGrp="1"/>
          </p:cNvSpPr>
          <p:nvPr>
            <p:ph type="ftr" sz="quarter" idx="11"/>
          </p:nvPr>
        </p:nvSpPr>
        <p:spPr/>
        <p:txBody>
          <a:bodyPr/>
          <a:lstStyle/>
          <a:p>
            <a:r>
              <a:rPr lang="en-US" smtClean="0"/>
              <a:t>CS380</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r>
              <a:rPr lang="en-US" dirty="0" smtClean="0"/>
              <a:t>3</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5298806"/>
            <a:ext cx="1924050" cy="1374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3895" y="4995862"/>
            <a:ext cx="1962150"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4838700"/>
            <a:ext cx="228600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050847" y="6400800"/>
            <a:ext cx="1548245" cy="457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06904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Hypertext Transport Protocol (HTTP)</a:t>
            </a:r>
            <a:endParaRPr lang="en-US" dirty="0"/>
          </a:p>
        </p:txBody>
      </p:sp>
      <p:sp>
        <p:nvSpPr>
          <p:cNvPr id="3" name="Content Placeholder 2"/>
          <p:cNvSpPr>
            <a:spLocks noGrp="1"/>
          </p:cNvSpPr>
          <p:nvPr>
            <p:ph sz="quarter" idx="1"/>
          </p:nvPr>
        </p:nvSpPr>
        <p:spPr/>
        <p:txBody>
          <a:bodyPr/>
          <a:lstStyle/>
          <a:p>
            <a:r>
              <a:rPr lang="en-US" dirty="0"/>
              <a:t>S</a:t>
            </a:r>
            <a:r>
              <a:rPr lang="en-US" dirty="0" smtClean="0"/>
              <a:t>et </a:t>
            </a:r>
            <a:r>
              <a:rPr lang="en-US" dirty="0"/>
              <a:t>of commands understood by a web server and sent from a browser</a:t>
            </a:r>
          </a:p>
          <a:p>
            <a:r>
              <a:rPr lang="en-US" dirty="0"/>
              <a:t>S</a:t>
            </a:r>
            <a:r>
              <a:rPr lang="en-US" dirty="0" smtClean="0"/>
              <a:t>ome </a:t>
            </a:r>
            <a:r>
              <a:rPr lang="en-US" dirty="0"/>
              <a:t>HTTP commands (your browser sends these internally):</a:t>
            </a:r>
          </a:p>
          <a:p>
            <a:pPr lvl="1"/>
            <a:r>
              <a:rPr lang="en-US" dirty="0"/>
              <a:t>GET filename : download</a:t>
            </a:r>
          </a:p>
          <a:p>
            <a:pPr lvl="1"/>
            <a:r>
              <a:rPr lang="en-US" dirty="0"/>
              <a:t>POST filename : send a web form response</a:t>
            </a:r>
          </a:p>
          <a:p>
            <a:pPr lvl="1"/>
            <a:r>
              <a:rPr lang="en-US" dirty="0"/>
              <a:t>PUT filename : upload</a:t>
            </a:r>
          </a:p>
          <a:p>
            <a:r>
              <a:rPr lang="en-US" dirty="0" smtClean="0"/>
              <a:t>Exercise: simulate </a:t>
            </a:r>
            <a:r>
              <a:rPr lang="en-US" dirty="0"/>
              <a:t>a browser with a terminal </a:t>
            </a:r>
            <a:r>
              <a:rPr lang="en-US" dirty="0" smtClean="0"/>
              <a:t>window</a:t>
            </a:r>
            <a:endParaRPr lang="en-US" dirty="0"/>
          </a:p>
        </p:txBody>
      </p:sp>
      <p:sp>
        <p:nvSpPr>
          <p:cNvPr id="4" name="Footer Placeholder 3"/>
          <p:cNvSpPr>
            <a:spLocks noGrp="1"/>
          </p:cNvSpPr>
          <p:nvPr>
            <p:ph type="ftr" sz="quarter" idx="11"/>
          </p:nvPr>
        </p:nvSpPr>
        <p:spPr/>
        <p:txBody>
          <a:bodyPr/>
          <a:lstStyle/>
          <a:p>
            <a:r>
              <a:rPr lang="en-US" smtClean="0"/>
              <a:t>CS380</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A2139E2-1186-4419-ACB2-2B2AE0080376}" type="slidenum">
              <a:rPr lang="en-US" smtClean="0"/>
              <a:t>40</a:t>
            </a:fld>
            <a:endParaRPr lang="en-US"/>
          </a:p>
        </p:txBody>
      </p:sp>
    </p:spTree>
    <p:extLst>
      <p:ext uri="{BB962C8B-B14F-4D97-AF65-F5344CB8AC3E}">
        <p14:creationId xmlns:p14="http://schemas.microsoft.com/office/powerpoint/2010/main" val="11688918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 Error Codes</a:t>
            </a:r>
            <a:endParaRPr lang="en-US" dirty="0"/>
          </a:p>
        </p:txBody>
      </p:sp>
      <p:sp>
        <p:nvSpPr>
          <p:cNvPr id="3" name="Content Placeholder 2"/>
          <p:cNvSpPr>
            <a:spLocks noGrp="1"/>
          </p:cNvSpPr>
          <p:nvPr>
            <p:ph sz="quarter" idx="1"/>
          </p:nvPr>
        </p:nvSpPr>
        <p:spPr/>
        <p:txBody>
          <a:bodyPr/>
          <a:lstStyle/>
          <a:p>
            <a:r>
              <a:rPr lang="en-US" dirty="0" smtClean="0"/>
              <a:t>When </a:t>
            </a:r>
            <a:r>
              <a:rPr lang="en-US" dirty="0"/>
              <a:t>something goes wrong, the web server returns a special "error code" number </a:t>
            </a:r>
          </a:p>
          <a:p>
            <a:r>
              <a:rPr lang="en-US" dirty="0"/>
              <a:t>C</a:t>
            </a:r>
            <a:r>
              <a:rPr lang="en-US" dirty="0" smtClean="0"/>
              <a:t>ommon </a:t>
            </a:r>
            <a:r>
              <a:rPr lang="en-US" dirty="0"/>
              <a:t>error codes</a:t>
            </a:r>
            <a:r>
              <a:rPr lang="en-US" dirty="0" smtClean="0"/>
              <a:t>:</a:t>
            </a:r>
          </a:p>
          <a:p>
            <a:endParaRPr lang="en-US" dirty="0"/>
          </a:p>
        </p:txBody>
      </p:sp>
      <p:sp>
        <p:nvSpPr>
          <p:cNvPr id="4" name="Footer Placeholder 3"/>
          <p:cNvSpPr>
            <a:spLocks noGrp="1"/>
          </p:cNvSpPr>
          <p:nvPr>
            <p:ph type="ftr" sz="quarter" idx="11"/>
          </p:nvPr>
        </p:nvSpPr>
        <p:spPr/>
        <p:txBody>
          <a:bodyPr/>
          <a:lstStyle/>
          <a:p>
            <a:r>
              <a:rPr lang="en-US" smtClean="0"/>
              <a:t>CS380</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A2139E2-1186-4419-ACB2-2B2AE0080376}" type="slidenum">
              <a:rPr lang="en-US" smtClean="0"/>
              <a:t>41</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449553766"/>
              </p:ext>
            </p:extLst>
          </p:nvPr>
        </p:nvGraphicFramePr>
        <p:xfrm>
          <a:off x="838200" y="3139440"/>
          <a:ext cx="8153400" cy="3261360"/>
        </p:xfrm>
        <a:graphic>
          <a:graphicData uri="http://schemas.openxmlformats.org/drawingml/2006/table">
            <a:tbl>
              <a:tblPr/>
              <a:tblGrid>
                <a:gridCol w="4076700"/>
                <a:gridCol w="4076700"/>
              </a:tblGrid>
              <a:tr h="0">
                <a:tc>
                  <a:txBody>
                    <a:bodyPr/>
                    <a:lstStyle/>
                    <a:p>
                      <a:r>
                        <a:rPr lang="en-US" sz="2400" b="1" dirty="0"/>
                        <a:t>Number</a:t>
                      </a:r>
                    </a:p>
                  </a:txBody>
                  <a:tcPr anchor="ctr">
                    <a:lnL>
                      <a:noFill/>
                    </a:lnL>
                    <a:lnR>
                      <a:noFill/>
                    </a:lnR>
                    <a:lnT>
                      <a:noFill/>
                    </a:lnT>
                    <a:lnB>
                      <a:noFill/>
                    </a:lnB>
                  </a:tcPr>
                </a:tc>
                <a:tc>
                  <a:txBody>
                    <a:bodyPr/>
                    <a:lstStyle/>
                    <a:p>
                      <a:r>
                        <a:rPr lang="en-US" sz="2400" b="1" dirty="0"/>
                        <a:t>Meaning</a:t>
                      </a:r>
                    </a:p>
                  </a:txBody>
                  <a:tcPr anchor="ctr">
                    <a:lnL>
                      <a:noFill/>
                    </a:lnL>
                    <a:lnR>
                      <a:noFill/>
                    </a:lnR>
                    <a:lnT>
                      <a:noFill/>
                    </a:lnT>
                    <a:lnB>
                      <a:noFill/>
                    </a:lnB>
                  </a:tcPr>
                </a:tc>
              </a:tr>
              <a:tr h="0">
                <a:tc>
                  <a:txBody>
                    <a:bodyPr/>
                    <a:lstStyle/>
                    <a:p>
                      <a:r>
                        <a:rPr lang="en-US" sz="2200" dirty="0"/>
                        <a:t>200</a:t>
                      </a:r>
                    </a:p>
                  </a:txBody>
                  <a:tcPr anchor="ctr">
                    <a:lnL>
                      <a:noFill/>
                    </a:lnL>
                    <a:lnR>
                      <a:noFill/>
                    </a:lnR>
                    <a:lnT>
                      <a:noFill/>
                    </a:lnT>
                    <a:lnB>
                      <a:noFill/>
                    </a:lnB>
                  </a:tcPr>
                </a:tc>
                <a:tc>
                  <a:txBody>
                    <a:bodyPr/>
                    <a:lstStyle/>
                    <a:p>
                      <a:r>
                        <a:rPr lang="en-US" sz="2200" dirty="0"/>
                        <a:t>OK</a:t>
                      </a:r>
                    </a:p>
                  </a:txBody>
                  <a:tcPr anchor="ctr">
                    <a:lnL>
                      <a:noFill/>
                    </a:lnL>
                    <a:lnR>
                      <a:noFill/>
                    </a:lnR>
                    <a:lnT>
                      <a:noFill/>
                    </a:lnT>
                    <a:lnB>
                      <a:noFill/>
                    </a:lnB>
                  </a:tcPr>
                </a:tc>
              </a:tr>
              <a:tr h="0">
                <a:tc>
                  <a:txBody>
                    <a:bodyPr/>
                    <a:lstStyle/>
                    <a:p>
                      <a:r>
                        <a:rPr lang="en-US" sz="2200" dirty="0"/>
                        <a:t>301-303</a:t>
                      </a:r>
                    </a:p>
                  </a:txBody>
                  <a:tcPr anchor="ctr">
                    <a:lnL>
                      <a:noFill/>
                    </a:lnL>
                    <a:lnR>
                      <a:noFill/>
                    </a:lnR>
                    <a:lnT>
                      <a:noFill/>
                    </a:lnT>
                    <a:lnB>
                      <a:noFill/>
                    </a:lnB>
                  </a:tcPr>
                </a:tc>
                <a:tc>
                  <a:txBody>
                    <a:bodyPr/>
                    <a:lstStyle/>
                    <a:p>
                      <a:r>
                        <a:rPr lang="en-US" sz="2200" dirty="0"/>
                        <a:t>page has moved (permanently or temporarily)</a:t>
                      </a:r>
                    </a:p>
                  </a:txBody>
                  <a:tcPr anchor="ctr">
                    <a:lnL>
                      <a:noFill/>
                    </a:lnL>
                    <a:lnR>
                      <a:noFill/>
                    </a:lnR>
                    <a:lnT>
                      <a:noFill/>
                    </a:lnT>
                    <a:lnB>
                      <a:noFill/>
                    </a:lnB>
                  </a:tcPr>
                </a:tc>
              </a:tr>
              <a:tr h="0">
                <a:tc>
                  <a:txBody>
                    <a:bodyPr/>
                    <a:lstStyle/>
                    <a:p>
                      <a:r>
                        <a:rPr lang="en-US" sz="2200" dirty="0"/>
                        <a:t>403</a:t>
                      </a:r>
                    </a:p>
                  </a:txBody>
                  <a:tcPr anchor="ctr">
                    <a:lnL>
                      <a:noFill/>
                    </a:lnL>
                    <a:lnR>
                      <a:noFill/>
                    </a:lnR>
                    <a:lnT>
                      <a:noFill/>
                    </a:lnT>
                    <a:lnB>
                      <a:noFill/>
                    </a:lnB>
                  </a:tcPr>
                </a:tc>
                <a:tc>
                  <a:txBody>
                    <a:bodyPr/>
                    <a:lstStyle/>
                    <a:p>
                      <a:r>
                        <a:rPr lang="en-US" sz="2200"/>
                        <a:t>you are forbidden to access this page</a:t>
                      </a:r>
                    </a:p>
                  </a:txBody>
                  <a:tcPr anchor="ctr">
                    <a:lnL>
                      <a:noFill/>
                    </a:lnL>
                    <a:lnR>
                      <a:noFill/>
                    </a:lnR>
                    <a:lnT>
                      <a:noFill/>
                    </a:lnT>
                    <a:lnB>
                      <a:noFill/>
                    </a:lnB>
                  </a:tcPr>
                </a:tc>
              </a:tr>
              <a:tr h="0">
                <a:tc>
                  <a:txBody>
                    <a:bodyPr/>
                    <a:lstStyle/>
                    <a:p>
                      <a:r>
                        <a:rPr lang="en-US" sz="2200" dirty="0"/>
                        <a:t>404</a:t>
                      </a:r>
                    </a:p>
                  </a:txBody>
                  <a:tcPr anchor="ctr">
                    <a:lnL>
                      <a:noFill/>
                    </a:lnL>
                    <a:lnR>
                      <a:noFill/>
                    </a:lnR>
                    <a:lnT>
                      <a:noFill/>
                    </a:lnT>
                    <a:lnB>
                      <a:noFill/>
                    </a:lnB>
                  </a:tcPr>
                </a:tc>
                <a:tc>
                  <a:txBody>
                    <a:bodyPr/>
                    <a:lstStyle/>
                    <a:p>
                      <a:r>
                        <a:rPr lang="en-US" sz="2200" dirty="0"/>
                        <a:t>page not found</a:t>
                      </a:r>
                    </a:p>
                  </a:txBody>
                  <a:tcPr anchor="ctr">
                    <a:lnL>
                      <a:noFill/>
                    </a:lnL>
                    <a:lnR>
                      <a:noFill/>
                    </a:lnR>
                    <a:lnT>
                      <a:noFill/>
                    </a:lnT>
                    <a:lnB>
                      <a:noFill/>
                    </a:lnB>
                  </a:tcPr>
                </a:tc>
              </a:tr>
              <a:tr h="0">
                <a:tc>
                  <a:txBody>
                    <a:bodyPr/>
                    <a:lstStyle/>
                    <a:p>
                      <a:r>
                        <a:rPr lang="en-US" sz="2200"/>
                        <a:t>500</a:t>
                      </a:r>
                    </a:p>
                  </a:txBody>
                  <a:tcPr anchor="ctr">
                    <a:lnL>
                      <a:noFill/>
                    </a:lnL>
                    <a:lnR>
                      <a:noFill/>
                    </a:lnR>
                    <a:lnT>
                      <a:noFill/>
                    </a:lnT>
                    <a:lnB>
                      <a:noFill/>
                    </a:lnB>
                  </a:tcPr>
                </a:tc>
                <a:tc>
                  <a:txBody>
                    <a:bodyPr/>
                    <a:lstStyle/>
                    <a:p>
                      <a:r>
                        <a:rPr lang="en-US" sz="2200" dirty="0"/>
                        <a:t>internal server error</a:t>
                      </a: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9841019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Media (“MIME”) types</a:t>
            </a:r>
            <a:endParaRPr lang="en-US" dirty="0"/>
          </a:p>
        </p:txBody>
      </p:sp>
      <p:graphicFrame>
        <p:nvGraphicFramePr>
          <p:cNvPr id="9" name="Content Placeholder 8"/>
          <p:cNvGraphicFramePr>
            <a:graphicFrameLocks noGrp="1"/>
          </p:cNvGraphicFramePr>
          <p:nvPr>
            <p:ph sz="quarter" idx="1"/>
            <p:extLst>
              <p:ext uri="{D42A27DB-BD31-4B8C-83A1-F6EECF244321}">
                <p14:modId xmlns:p14="http://schemas.microsoft.com/office/powerpoint/2010/main" val="3163131298"/>
              </p:ext>
            </p:extLst>
          </p:nvPr>
        </p:nvGraphicFramePr>
        <p:xfrm>
          <a:off x="533400" y="1859280"/>
          <a:ext cx="8153400" cy="3200400"/>
        </p:xfrm>
        <a:graphic>
          <a:graphicData uri="http://schemas.openxmlformats.org/drawingml/2006/table">
            <a:tbl>
              <a:tblPr>
                <a:tableStyleId>{3C2FFA5D-87B4-456A-9821-1D502468CF0F}</a:tableStyleId>
              </a:tblPr>
              <a:tblGrid>
                <a:gridCol w="4076700"/>
                <a:gridCol w="4076700"/>
              </a:tblGrid>
              <a:tr h="0">
                <a:tc>
                  <a:txBody>
                    <a:bodyPr/>
                    <a:lstStyle/>
                    <a:p>
                      <a:r>
                        <a:rPr lang="en-US" sz="2400" dirty="0"/>
                        <a:t>MIME type</a:t>
                      </a:r>
                      <a:endParaRPr lang="en-US" sz="2400" b="1" dirty="0"/>
                    </a:p>
                  </a:txBody>
                  <a:tcPr anchor="ctr"/>
                </a:tc>
                <a:tc>
                  <a:txBody>
                    <a:bodyPr/>
                    <a:lstStyle/>
                    <a:p>
                      <a:r>
                        <a:rPr lang="en-US" sz="2400" dirty="0"/>
                        <a:t>file extension</a:t>
                      </a:r>
                      <a:endParaRPr lang="en-US" sz="2400" b="1" dirty="0"/>
                    </a:p>
                  </a:txBody>
                  <a:tcPr anchor="ctr"/>
                </a:tc>
              </a:tr>
              <a:tr h="0">
                <a:tc>
                  <a:txBody>
                    <a:bodyPr/>
                    <a:lstStyle/>
                    <a:p>
                      <a:r>
                        <a:rPr lang="en-US" sz="2400" dirty="0"/>
                        <a:t>text/html</a:t>
                      </a:r>
                    </a:p>
                  </a:txBody>
                  <a:tcPr anchor="ctr"/>
                </a:tc>
                <a:tc>
                  <a:txBody>
                    <a:bodyPr/>
                    <a:lstStyle/>
                    <a:p>
                      <a:r>
                        <a:rPr lang="en-US" sz="2400" dirty="0"/>
                        <a:t>.html</a:t>
                      </a:r>
                    </a:p>
                  </a:txBody>
                  <a:tcPr anchor="ctr"/>
                </a:tc>
              </a:tr>
              <a:tr h="0">
                <a:tc>
                  <a:txBody>
                    <a:bodyPr/>
                    <a:lstStyle/>
                    <a:p>
                      <a:r>
                        <a:rPr lang="en-US" sz="2400"/>
                        <a:t>text/plain</a:t>
                      </a:r>
                    </a:p>
                  </a:txBody>
                  <a:tcPr anchor="ctr"/>
                </a:tc>
                <a:tc>
                  <a:txBody>
                    <a:bodyPr/>
                    <a:lstStyle/>
                    <a:p>
                      <a:r>
                        <a:rPr lang="en-US" sz="2400"/>
                        <a:t>.txt</a:t>
                      </a:r>
                    </a:p>
                  </a:txBody>
                  <a:tcPr anchor="ctr"/>
                </a:tc>
              </a:tr>
              <a:tr h="0">
                <a:tc>
                  <a:txBody>
                    <a:bodyPr/>
                    <a:lstStyle/>
                    <a:p>
                      <a:r>
                        <a:rPr lang="en-US" sz="2400"/>
                        <a:t>image/gif</a:t>
                      </a:r>
                    </a:p>
                  </a:txBody>
                  <a:tcPr anchor="ctr"/>
                </a:tc>
                <a:tc>
                  <a:txBody>
                    <a:bodyPr/>
                    <a:lstStyle/>
                    <a:p>
                      <a:r>
                        <a:rPr lang="en-US" sz="2400"/>
                        <a:t>.gif</a:t>
                      </a:r>
                    </a:p>
                  </a:txBody>
                  <a:tcPr anchor="ctr"/>
                </a:tc>
              </a:tr>
              <a:tr h="0">
                <a:tc>
                  <a:txBody>
                    <a:bodyPr/>
                    <a:lstStyle/>
                    <a:p>
                      <a:r>
                        <a:rPr lang="en-US" sz="2400"/>
                        <a:t>image/jpeg</a:t>
                      </a:r>
                    </a:p>
                  </a:txBody>
                  <a:tcPr anchor="ctr"/>
                </a:tc>
                <a:tc>
                  <a:txBody>
                    <a:bodyPr/>
                    <a:lstStyle/>
                    <a:p>
                      <a:r>
                        <a:rPr lang="en-US" sz="2400"/>
                        <a:t>.jpg</a:t>
                      </a:r>
                    </a:p>
                  </a:txBody>
                  <a:tcPr anchor="ctr"/>
                </a:tc>
              </a:tr>
              <a:tr h="0">
                <a:tc>
                  <a:txBody>
                    <a:bodyPr/>
                    <a:lstStyle/>
                    <a:p>
                      <a:r>
                        <a:rPr lang="en-US" sz="2400"/>
                        <a:t>video/quicktime</a:t>
                      </a:r>
                    </a:p>
                  </a:txBody>
                  <a:tcPr anchor="ctr"/>
                </a:tc>
                <a:tc>
                  <a:txBody>
                    <a:bodyPr/>
                    <a:lstStyle/>
                    <a:p>
                      <a:r>
                        <a:rPr lang="en-US" sz="2400"/>
                        <a:t>.mov</a:t>
                      </a:r>
                    </a:p>
                  </a:txBody>
                  <a:tcPr anchor="ctr"/>
                </a:tc>
              </a:tr>
              <a:tr h="0">
                <a:tc>
                  <a:txBody>
                    <a:bodyPr/>
                    <a:lstStyle/>
                    <a:p>
                      <a:r>
                        <a:rPr lang="en-US" sz="2400"/>
                        <a:t>application/octet-stream</a:t>
                      </a:r>
                    </a:p>
                  </a:txBody>
                  <a:tcPr anchor="ctr"/>
                </a:tc>
                <a:tc>
                  <a:txBody>
                    <a:bodyPr/>
                    <a:lstStyle/>
                    <a:p>
                      <a:r>
                        <a:rPr lang="en-US" sz="2400" dirty="0"/>
                        <a:t>.exe</a:t>
                      </a:r>
                    </a:p>
                  </a:txBody>
                  <a:tcPr anchor="ctr"/>
                </a:tc>
              </a:tr>
            </a:tbl>
          </a:graphicData>
        </a:graphic>
      </p:graphicFrame>
      <p:sp>
        <p:nvSpPr>
          <p:cNvPr id="4" name="Footer Placeholder 3"/>
          <p:cNvSpPr>
            <a:spLocks noGrp="1"/>
          </p:cNvSpPr>
          <p:nvPr>
            <p:ph type="ftr" sz="quarter" idx="11"/>
          </p:nvPr>
        </p:nvSpPr>
        <p:spPr/>
        <p:txBody>
          <a:bodyPr/>
          <a:lstStyle/>
          <a:p>
            <a:r>
              <a:rPr lang="en-US" smtClean="0"/>
              <a:t>CS380</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A2139E2-1186-4419-ACB2-2B2AE0080376}" type="slidenum">
              <a:rPr lang="en-US" smtClean="0"/>
              <a:t>42</a:t>
            </a:fld>
            <a:endParaRPr lang="en-US"/>
          </a:p>
        </p:txBody>
      </p:sp>
    </p:spTree>
    <p:extLst>
      <p:ext uri="{BB962C8B-B14F-4D97-AF65-F5344CB8AC3E}">
        <p14:creationId xmlns:p14="http://schemas.microsoft.com/office/powerpoint/2010/main" val="7647153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Languages</a:t>
            </a:r>
            <a:endParaRPr lang="en-US" dirty="0"/>
          </a:p>
        </p:txBody>
      </p:sp>
      <p:sp>
        <p:nvSpPr>
          <p:cNvPr id="3" name="Content Placeholder 2"/>
          <p:cNvSpPr>
            <a:spLocks noGrp="1"/>
          </p:cNvSpPr>
          <p:nvPr>
            <p:ph sz="quarter" idx="1"/>
          </p:nvPr>
        </p:nvSpPr>
        <p:spPr/>
        <p:txBody>
          <a:bodyPr/>
          <a:lstStyle/>
          <a:p>
            <a:r>
              <a:rPr lang="en-US" dirty="0"/>
              <a:t>Hypertext Markup Language (HTML): used for writing web pages</a:t>
            </a:r>
          </a:p>
          <a:p>
            <a:r>
              <a:rPr lang="en-US" dirty="0"/>
              <a:t>Cascading Style Sheets (CSS): stylistic info for web pages</a:t>
            </a:r>
          </a:p>
          <a:p>
            <a:r>
              <a:rPr lang="en-US" dirty="0"/>
              <a:t>PHP Hypertext Processor (PHP): dynamically create pages on a web server</a:t>
            </a:r>
          </a:p>
          <a:p>
            <a:r>
              <a:rPr lang="en-US" dirty="0"/>
              <a:t>JavaScript: interactive and programmable web pages</a:t>
            </a:r>
          </a:p>
          <a:p>
            <a:endParaRPr lang="en-US" dirty="0"/>
          </a:p>
        </p:txBody>
      </p:sp>
      <p:sp>
        <p:nvSpPr>
          <p:cNvPr id="4" name="Footer Placeholder 3"/>
          <p:cNvSpPr>
            <a:spLocks noGrp="1"/>
          </p:cNvSpPr>
          <p:nvPr>
            <p:ph type="ftr" sz="quarter" idx="11"/>
          </p:nvPr>
        </p:nvSpPr>
        <p:spPr/>
        <p:txBody>
          <a:bodyPr/>
          <a:lstStyle/>
          <a:p>
            <a:r>
              <a:rPr lang="en-US" smtClean="0"/>
              <a:t>CS380</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A2139E2-1186-4419-ACB2-2B2AE0080376}" type="slidenum">
              <a:rPr lang="en-US" smtClean="0"/>
              <a:t>43</a:t>
            </a:fld>
            <a:endParaRPr lang="en-US"/>
          </a:p>
        </p:txBody>
      </p:sp>
    </p:spTree>
    <p:extLst>
      <p:ext uri="{BB962C8B-B14F-4D97-AF65-F5344CB8AC3E}">
        <p14:creationId xmlns:p14="http://schemas.microsoft.com/office/powerpoint/2010/main" val="3997601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Languages(cont.)</a:t>
            </a:r>
            <a:endParaRPr lang="en-US" dirty="0"/>
          </a:p>
        </p:txBody>
      </p:sp>
      <p:sp>
        <p:nvSpPr>
          <p:cNvPr id="3" name="Content Placeholder 2"/>
          <p:cNvSpPr>
            <a:spLocks noGrp="1"/>
          </p:cNvSpPr>
          <p:nvPr>
            <p:ph sz="quarter" idx="1"/>
          </p:nvPr>
        </p:nvSpPr>
        <p:spPr/>
        <p:txBody>
          <a:bodyPr/>
          <a:lstStyle/>
          <a:p>
            <a:r>
              <a:rPr lang="en-US" dirty="0"/>
              <a:t>Asynchronous JavaScript and XML (Ajax): accessing data for web applications</a:t>
            </a:r>
          </a:p>
          <a:p>
            <a:r>
              <a:rPr lang="en-US" dirty="0" err="1"/>
              <a:t>eXtensible</a:t>
            </a:r>
            <a:r>
              <a:rPr lang="en-US" dirty="0"/>
              <a:t> Markup Language (XML): </a:t>
            </a:r>
            <a:r>
              <a:rPr lang="en-US" dirty="0" err="1"/>
              <a:t>metalanguage</a:t>
            </a:r>
            <a:r>
              <a:rPr lang="en-US" dirty="0"/>
              <a:t> for organizing data</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CS380</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A2139E2-1186-4419-ACB2-2B2AE0080376}" type="slidenum">
              <a:rPr lang="en-US" smtClean="0"/>
              <a:t>44</a:t>
            </a:fld>
            <a:endParaRPr lang="en-US"/>
          </a:p>
        </p:txBody>
      </p:sp>
    </p:spTree>
    <p:extLst>
      <p:ext uri="{BB962C8B-B14F-4D97-AF65-F5344CB8AC3E}">
        <p14:creationId xmlns:p14="http://schemas.microsoft.com/office/powerpoint/2010/main" val="3180010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you take CS 380?</a:t>
            </a:r>
            <a:endParaRPr lang="en-US" dirty="0"/>
          </a:p>
        </p:txBody>
      </p:sp>
      <p:sp>
        <p:nvSpPr>
          <p:cNvPr id="3" name="Content Placeholder 2"/>
          <p:cNvSpPr>
            <a:spLocks noGrp="1"/>
          </p:cNvSpPr>
          <p:nvPr>
            <p:ph sz="quarter"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CS380</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A2139E2-1186-4419-ACB2-2B2AE0080376}" type="slidenum">
              <a:rPr lang="en-US" smtClean="0"/>
              <a:t>5</a:t>
            </a:fld>
            <a:endParaRPr lang="en-US"/>
          </a:p>
        </p:txBody>
      </p:sp>
    </p:spTree>
    <p:extLst>
      <p:ext uri="{BB962C8B-B14F-4D97-AF65-F5344CB8AC3E}">
        <p14:creationId xmlns:p14="http://schemas.microsoft.com/office/powerpoint/2010/main" val="3788992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do you need CS 380?</a:t>
            </a:r>
            <a:endParaRPr lang="en-US" dirty="0"/>
          </a:p>
        </p:txBody>
      </p:sp>
      <p:sp>
        <p:nvSpPr>
          <p:cNvPr id="4" name="Content Placeholder 3"/>
          <p:cNvSpPr>
            <a:spLocks noGrp="1"/>
          </p:cNvSpPr>
          <p:nvPr>
            <p:ph sz="quarter" idx="1"/>
          </p:nvPr>
        </p:nvSpPr>
        <p:spPr>
          <a:xfrm>
            <a:off x="612648" y="1600200"/>
            <a:ext cx="8153400" cy="4495800"/>
          </a:xfrm>
          <a:ln>
            <a:noFill/>
          </a:ln>
        </p:spPr>
        <p:txBody>
          <a:bodyPr/>
          <a:lstStyle/>
          <a:p>
            <a:r>
              <a:rPr lang="en-US" dirty="0" smtClean="0"/>
              <a:t>Professional webpage to demonstrate your portfolio, interests etc.</a:t>
            </a:r>
          </a:p>
          <a:p>
            <a:r>
              <a:rPr lang="en-US" dirty="0" smtClean="0"/>
              <a:t>Software development:</a:t>
            </a:r>
          </a:p>
          <a:p>
            <a:pPr lvl="1"/>
            <a:r>
              <a:rPr lang="en-US" dirty="0" smtClean="0"/>
              <a:t>Middleware</a:t>
            </a:r>
          </a:p>
          <a:p>
            <a:pPr lvl="1"/>
            <a:r>
              <a:rPr lang="en-US" dirty="0" smtClean="0"/>
              <a:t>Web development</a:t>
            </a:r>
          </a:p>
          <a:p>
            <a:r>
              <a:rPr lang="en-US" dirty="0" smtClean="0"/>
              <a:t>Cloud computing</a:t>
            </a:r>
          </a:p>
        </p:txBody>
      </p:sp>
      <p:sp>
        <p:nvSpPr>
          <p:cNvPr id="2" name="Footer Placeholder 1"/>
          <p:cNvSpPr>
            <a:spLocks noGrp="1"/>
          </p:cNvSpPr>
          <p:nvPr>
            <p:ph type="ftr" sz="quarter" idx="11"/>
          </p:nvPr>
        </p:nvSpPr>
        <p:spPr/>
        <p:txBody>
          <a:bodyPr/>
          <a:lstStyle/>
          <a:p>
            <a:r>
              <a:rPr lang="en-US" smtClean="0"/>
              <a:t>CS380</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r>
              <a:rPr lang="en-US" dirty="0" smtClean="0"/>
              <a:t>4</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686175"/>
            <a:ext cx="4572000"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9896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Lectures</a:t>
            </a:r>
            <a:endParaRPr lang="en-US" dirty="0"/>
          </a:p>
        </p:txBody>
      </p:sp>
      <p:sp>
        <p:nvSpPr>
          <p:cNvPr id="4" name="Content Placeholder 3"/>
          <p:cNvSpPr>
            <a:spLocks noGrp="1"/>
          </p:cNvSpPr>
          <p:nvPr>
            <p:ph sz="quarter" idx="1"/>
          </p:nvPr>
        </p:nvSpPr>
        <p:spPr/>
        <p:txBody>
          <a:bodyPr/>
          <a:lstStyle/>
          <a:p>
            <a:r>
              <a:rPr lang="en-US" dirty="0" smtClean="0"/>
              <a:t>We meet at 14:00-15:15, every Mon/Wed, at Merritt </a:t>
            </a:r>
            <a:r>
              <a:rPr lang="en-US" dirty="0" err="1" smtClean="0"/>
              <a:t>Penticoff</a:t>
            </a:r>
            <a:r>
              <a:rPr lang="en-US" dirty="0" smtClean="0"/>
              <a:t> Science </a:t>
            </a:r>
            <a:r>
              <a:rPr lang="en-US" dirty="0" err="1" smtClean="0"/>
              <a:t>Bld</a:t>
            </a:r>
            <a:r>
              <a:rPr lang="en-US" dirty="0" smtClean="0"/>
              <a:t>, Room 116A</a:t>
            </a:r>
          </a:p>
          <a:p>
            <a:r>
              <a:rPr lang="en-US" dirty="0" smtClean="0"/>
              <a:t>Check the schedule in the class </a:t>
            </a:r>
            <a:r>
              <a:rPr lang="en-US" dirty="0" smtClean="0">
                <a:hlinkClick r:id="rId2"/>
              </a:rPr>
              <a:t>webpage</a:t>
            </a:r>
            <a:endParaRPr lang="en-US" dirty="0" smtClean="0"/>
          </a:p>
          <a:p>
            <a:r>
              <a:rPr lang="en-US" dirty="0" smtClean="0"/>
              <a:t>Read the syllabus and policies carefully</a:t>
            </a:r>
          </a:p>
          <a:p>
            <a:r>
              <a:rPr lang="en-US" dirty="0" smtClean="0"/>
              <a:t>Reading and labs will be posted </a:t>
            </a:r>
            <a:r>
              <a:rPr lang="en-US" dirty="0" smtClean="0"/>
              <a:t>online</a:t>
            </a:r>
            <a:endParaRPr lang="en-US" dirty="0" smtClean="0"/>
          </a:p>
        </p:txBody>
      </p:sp>
      <p:sp>
        <p:nvSpPr>
          <p:cNvPr id="2" name="Footer Placeholder 1"/>
          <p:cNvSpPr>
            <a:spLocks noGrp="1"/>
          </p:cNvSpPr>
          <p:nvPr>
            <p:ph type="ftr" sz="quarter" idx="11"/>
          </p:nvPr>
        </p:nvSpPr>
        <p:spPr/>
        <p:txBody>
          <a:bodyPr/>
          <a:lstStyle/>
          <a:p>
            <a:r>
              <a:rPr lang="en-US" smtClean="0"/>
              <a:t>CS380</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r>
              <a:rPr lang="en-US" dirty="0" smtClean="0"/>
              <a:t>6</a:t>
            </a:r>
            <a:endParaRPr lang="en-US" dirty="0"/>
          </a:p>
        </p:txBody>
      </p:sp>
    </p:spTree>
    <p:extLst>
      <p:ext uri="{BB962C8B-B14F-4D97-AF65-F5344CB8AC3E}">
        <p14:creationId xmlns:p14="http://schemas.microsoft.com/office/powerpoint/2010/main" val="1182158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Lectures</a:t>
            </a:r>
            <a:endParaRPr lang="en-US" dirty="0"/>
          </a:p>
        </p:txBody>
      </p:sp>
      <p:sp>
        <p:nvSpPr>
          <p:cNvPr id="4" name="Content Placeholder 3"/>
          <p:cNvSpPr>
            <a:spLocks noGrp="1"/>
          </p:cNvSpPr>
          <p:nvPr>
            <p:ph sz="quarter" idx="1"/>
          </p:nvPr>
        </p:nvSpPr>
        <p:spPr/>
        <p:txBody>
          <a:bodyPr/>
          <a:lstStyle/>
          <a:p>
            <a:r>
              <a:rPr lang="en-US" dirty="0" smtClean="0"/>
              <a:t>Lectures </a:t>
            </a:r>
            <a:r>
              <a:rPr lang="en-US" dirty="0"/>
              <a:t>will be interactive. This means:</a:t>
            </a:r>
          </a:p>
          <a:p>
            <a:pPr lvl="1"/>
            <a:r>
              <a:rPr lang="en-US" dirty="0"/>
              <a:t>You will need to study the new material before every lecture (</a:t>
            </a:r>
            <a:r>
              <a:rPr lang="en-US" dirty="0" smtClean="0"/>
              <a:t>slides, book, and </a:t>
            </a:r>
            <a:r>
              <a:rPr lang="en-US" dirty="0"/>
              <a:t>online material)</a:t>
            </a:r>
          </a:p>
          <a:p>
            <a:pPr lvl="1"/>
            <a:r>
              <a:rPr lang="en-US" dirty="0"/>
              <a:t>We will have a lab on every lecture, so you will need to code in almost every lecture</a:t>
            </a:r>
          </a:p>
          <a:p>
            <a:pPr lvl="1"/>
            <a:r>
              <a:rPr lang="en-US" dirty="0"/>
              <a:t>You will post your questions on the discussion board before each lecture. If you do not post any questions, I assume you have understood everything. Therefore… </a:t>
            </a:r>
          </a:p>
          <a:p>
            <a:pPr lvl="1"/>
            <a:r>
              <a:rPr lang="en-US" dirty="0"/>
              <a:t>You may be called in class to explain the material to your classmates</a:t>
            </a:r>
          </a:p>
          <a:p>
            <a:endParaRPr lang="en-US" dirty="0" smtClean="0"/>
          </a:p>
        </p:txBody>
      </p:sp>
      <p:sp>
        <p:nvSpPr>
          <p:cNvPr id="2" name="Footer Placeholder 1"/>
          <p:cNvSpPr>
            <a:spLocks noGrp="1"/>
          </p:cNvSpPr>
          <p:nvPr>
            <p:ph type="ftr" sz="quarter" idx="11"/>
          </p:nvPr>
        </p:nvSpPr>
        <p:spPr/>
        <p:txBody>
          <a:bodyPr/>
          <a:lstStyle/>
          <a:p>
            <a:r>
              <a:rPr lang="en-US" smtClean="0"/>
              <a:t>CS380</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r>
              <a:rPr lang="en-US" dirty="0" smtClean="0"/>
              <a:t>6</a:t>
            </a:r>
            <a:endParaRPr lang="en-US" dirty="0"/>
          </a:p>
        </p:txBody>
      </p:sp>
    </p:spTree>
    <p:extLst>
      <p:ext uri="{BB962C8B-B14F-4D97-AF65-F5344CB8AC3E}">
        <p14:creationId xmlns:p14="http://schemas.microsoft.com/office/powerpoint/2010/main" val="2022541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to get help</a:t>
            </a:r>
            <a:endParaRPr lang="en-US" dirty="0"/>
          </a:p>
        </p:txBody>
      </p:sp>
      <p:sp>
        <p:nvSpPr>
          <p:cNvPr id="4" name="Content Placeholder 3"/>
          <p:cNvSpPr>
            <a:spLocks noGrp="1"/>
          </p:cNvSpPr>
          <p:nvPr>
            <p:ph sz="quarter" idx="1"/>
          </p:nvPr>
        </p:nvSpPr>
        <p:spPr/>
        <p:txBody>
          <a:bodyPr/>
          <a:lstStyle/>
          <a:p>
            <a:r>
              <a:rPr lang="en-US" dirty="0"/>
              <a:t>Join my office hours: </a:t>
            </a:r>
            <a:r>
              <a:rPr lang="en-US" dirty="0" smtClean="0"/>
              <a:t>Mon</a:t>
            </a:r>
            <a:r>
              <a:rPr lang="en-US" dirty="0"/>
              <a:t>. 3:30-5:30 pm, Tues./Fri. 1-3 pm at Merritt </a:t>
            </a:r>
            <a:r>
              <a:rPr lang="en-US" dirty="0" err="1"/>
              <a:t>Penticoff</a:t>
            </a:r>
            <a:r>
              <a:rPr lang="en-US" dirty="0"/>
              <a:t> 203</a:t>
            </a:r>
          </a:p>
          <a:p>
            <a:r>
              <a:rPr lang="en-US" dirty="0"/>
              <a:t> Or set an appointment with me </a:t>
            </a:r>
            <a:br>
              <a:rPr lang="en-US" dirty="0"/>
            </a:br>
            <a:r>
              <a:rPr lang="en-US" dirty="0" smtClean="0"/>
              <a:t>via e-mail</a:t>
            </a:r>
          </a:p>
          <a:p>
            <a:r>
              <a:rPr lang="en-US" dirty="0" smtClean="0"/>
              <a:t>Use the textbook:</a:t>
            </a:r>
          </a:p>
          <a:p>
            <a:pPr marL="0" indent="0">
              <a:buNone/>
            </a:pPr>
            <a:r>
              <a:rPr lang="en-US" b="1" dirty="0" smtClean="0"/>
              <a:t>	“</a:t>
            </a:r>
            <a:r>
              <a:rPr lang="en-US" dirty="0" smtClean="0"/>
              <a:t>Web </a:t>
            </a:r>
            <a:r>
              <a:rPr lang="en-US" dirty="0"/>
              <a:t>Programming Step by </a:t>
            </a:r>
            <a:r>
              <a:rPr lang="en-US" dirty="0" smtClean="0"/>
              <a:t>Step” </a:t>
            </a:r>
            <a:endParaRPr lang="en-US" dirty="0"/>
          </a:p>
          <a:p>
            <a:pPr marL="0" indent="0">
              <a:buNone/>
            </a:pPr>
            <a:r>
              <a:rPr lang="en-US" dirty="0" smtClean="0"/>
              <a:t>	by </a:t>
            </a:r>
            <a:r>
              <a:rPr lang="en-US" dirty="0"/>
              <a:t>Marty </a:t>
            </a:r>
            <a:r>
              <a:rPr lang="en-US" dirty="0" err="1"/>
              <a:t>Stepp</a:t>
            </a:r>
            <a:r>
              <a:rPr lang="en-US" dirty="0"/>
              <a:t>, Jessica Miller, </a:t>
            </a:r>
            <a:endParaRPr lang="en-US" dirty="0" smtClean="0"/>
          </a:p>
          <a:p>
            <a:pPr marL="0" indent="0">
              <a:buNone/>
            </a:pPr>
            <a:r>
              <a:rPr lang="en-US" dirty="0"/>
              <a:t> </a:t>
            </a:r>
            <a:r>
              <a:rPr lang="en-US" dirty="0" smtClean="0"/>
              <a:t>        Victoria </a:t>
            </a:r>
            <a:r>
              <a:rPr lang="en-US" dirty="0" err="1" smtClean="0"/>
              <a:t>Kirst</a:t>
            </a:r>
            <a:endParaRPr lang="en-US" dirty="0"/>
          </a:p>
        </p:txBody>
      </p:sp>
      <p:sp>
        <p:nvSpPr>
          <p:cNvPr id="2" name="Footer Placeholder 1"/>
          <p:cNvSpPr>
            <a:spLocks noGrp="1"/>
          </p:cNvSpPr>
          <p:nvPr>
            <p:ph type="ftr" sz="quarter" idx="11"/>
          </p:nvPr>
        </p:nvSpPr>
        <p:spPr/>
        <p:txBody>
          <a:bodyPr/>
          <a:lstStyle/>
          <a:p>
            <a:r>
              <a:rPr lang="en-US" smtClean="0"/>
              <a:t>CS380</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r>
              <a:rPr lang="en-US" dirty="0" smtClean="0"/>
              <a:t>7</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514600"/>
            <a:ext cx="23241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49528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1662</TotalTime>
  <Words>2531</Words>
  <Application>Microsoft Office PowerPoint</Application>
  <PresentationFormat>On-screen Show (4:3)</PresentationFormat>
  <Paragraphs>474</Paragraphs>
  <Slides>44</Slides>
  <Notes>17</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Theme2</vt:lpstr>
      <vt:lpstr>CS 380 Web Programming</vt:lpstr>
      <vt:lpstr>Who am I?</vt:lpstr>
      <vt:lpstr>Course Objectives</vt:lpstr>
      <vt:lpstr>Course Objectives (cont.)</vt:lpstr>
      <vt:lpstr>Why did you take CS 380?</vt:lpstr>
      <vt:lpstr>Why do you need CS 380?</vt:lpstr>
      <vt:lpstr>Lectures</vt:lpstr>
      <vt:lpstr>Lectures</vt:lpstr>
      <vt:lpstr>How to get help</vt:lpstr>
      <vt:lpstr>Office hours and help-My schedule</vt:lpstr>
      <vt:lpstr>Grading</vt:lpstr>
      <vt:lpstr>Programming Project</vt:lpstr>
      <vt:lpstr>Programming Project</vt:lpstr>
      <vt:lpstr>Programming Project</vt:lpstr>
      <vt:lpstr>Homework</vt:lpstr>
      <vt:lpstr>Policies</vt:lpstr>
      <vt:lpstr>Policies</vt:lpstr>
      <vt:lpstr>Policies</vt:lpstr>
      <vt:lpstr>Principles of Pair Programming</vt:lpstr>
      <vt:lpstr>Principles of Pair Programming</vt:lpstr>
      <vt:lpstr>Principles of Pair Programming</vt:lpstr>
      <vt:lpstr>Professional Portfolio</vt:lpstr>
      <vt:lpstr>The INTERNET… and a bit of history</vt:lpstr>
      <vt:lpstr>What is the internet?</vt:lpstr>
      <vt:lpstr>What is the internet?</vt:lpstr>
      <vt:lpstr>Brief history</vt:lpstr>
      <vt:lpstr>Brief history (cont.)</vt:lpstr>
      <vt:lpstr>PowerPoint Presentation</vt:lpstr>
      <vt:lpstr>The future of the internet?</vt:lpstr>
      <vt:lpstr>Key aspects of the internet</vt:lpstr>
      <vt:lpstr>People and organizations</vt:lpstr>
      <vt:lpstr>Layered architecture</vt:lpstr>
      <vt:lpstr>Internet Protocol (IP)</vt:lpstr>
      <vt:lpstr>Transmission Control Protocol (TCP)</vt:lpstr>
      <vt:lpstr>Web Servers</vt:lpstr>
      <vt:lpstr>Application Server</vt:lpstr>
      <vt:lpstr>Web Browser</vt:lpstr>
      <vt:lpstr>Domain Name Server (DNS)</vt:lpstr>
      <vt:lpstr>Uniform Resource Locator (URL)</vt:lpstr>
      <vt:lpstr>Hypertext Transport Protocol (HTTP)</vt:lpstr>
      <vt:lpstr>HTTP Error Codes</vt:lpstr>
      <vt:lpstr>Internet Media (“MIME”) types</vt:lpstr>
      <vt:lpstr>Web Languages</vt:lpstr>
      <vt:lpstr>Web Languages(cont.)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380 Web Programming</dc:title>
  <dc:creator>Xenia Mountrouidou</dc:creator>
  <cp:lastModifiedBy>Xenia Mounstrouidou</cp:lastModifiedBy>
  <cp:revision>103</cp:revision>
  <dcterms:created xsi:type="dcterms:W3CDTF">2011-07-13T20:09:16Z</dcterms:created>
  <dcterms:modified xsi:type="dcterms:W3CDTF">2012-08-27T17:07:41Z</dcterms:modified>
</cp:coreProperties>
</file>